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7" r:id="rId4"/>
  </p:sldMasterIdLst>
  <p:notesMasterIdLst>
    <p:notesMasterId r:id="rId29"/>
  </p:notesMasterIdLst>
  <p:handoutMasterIdLst>
    <p:handoutMasterId r:id="rId30"/>
  </p:handoutMasterIdLst>
  <p:sldIdLst>
    <p:sldId id="294" r:id="rId5"/>
    <p:sldId id="257" r:id="rId6"/>
    <p:sldId id="258" r:id="rId7"/>
    <p:sldId id="259" r:id="rId8"/>
    <p:sldId id="260" r:id="rId9"/>
    <p:sldId id="261" r:id="rId10"/>
    <p:sldId id="262" r:id="rId11"/>
    <p:sldId id="263" r:id="rId12"/>
    <p:sldId id="264" r:id="rId13"/>
    <p:sldId id="265" r:id="rId14"/>
    <p:sldId id="298" r:id="rId15"/>
    <p:sldId id="267" r:id="rId16"/>
    <p:sldId id="268" r:id="rId17"/>
    <p:sldId id="269" r:id="rId18"/>
    <p:sldId id="270" r:id="rId19"/>
    <p:sldId id="271" r:id="rId20"/>
    <p:sldId id="272" r:id="rId21"/>
    <p:sldId id="273" r:id="rId22"/>
    <p:sldId id="274" r:id="rId23"/>
    <p:sldId id="275" r:id="rId24"/>
    <p:sldId id="297" r:id="rId25"/>
    <p:sldId id="296" r:id="rId26"/>
    <p:sldId id="266" r:id="rId27"/>
    <p:sldId id="295" r:id="rId28"/>
  </p:sldIdLst>
  <p:sldSz cx="9144000" cy="6858000" type="screen4x3"/>
  <p:notesSz cx="6662738" cy="9832975"/>
  <p:defaultTextStyle>
    <a:defPPr>
      <a:defRPr lang="en-US"/>
    </a:defPPr>
    <a:lvl1pPr algn="l" rtl="0" fontAlgn="base">
      <a:spcBef>
        <a:spcPct val="0"/>
      </a:spcBef>
      <a:spcAft>
        <a:spcPct val="0"/>
      </a:spcAft>
      <a:defRPr sz="2400" kern="1200">
        <a:solidFill>
          <a:schemeClr val="tx1"/>
        </a:solidFill>
        <a:latin typeface="Tahoma" charset="0"/>
        <a:ea typeface="+mn-ea"/>
        <a:cs typeface="Arial" charset="0"/>
      </a:defRPr>
    </a:lvl1pPr>
    <a:lvl2pPr marL="457200" algn="l" rtl="0" fontAlgn="base">
      <a:spcBef>
        <a:spcPct val="0"/>
      </a:spcBef>
      <a:spcAft>
        <a:spcPct val="0"/>
      </a:spcAft>
      <a:defRPr sz="2400" kern="1200">
        <a:solidFill>
          <a:schemeClr val="tx1"/>
        </a:solidFill>
        <a:latin typeface="Tahoma" charset="0"/>
        <a:ea typeface="+mn-ea"/>
        <a:cs typeface="Arial" charset="0"/>
      </a:defRPr>
    </a:lvl2pPr>
    <a:lvl3pPr marL="914400" algn="l" rtl="0" fontAlgn="base">
      <a:spcBef>
        <a:spcPct val="0"/>
      </a:spcBef>
      <a:spcAft>
        <a:spcPct val="0"/>
      </a:spcAft>
      <a:defRPr sz="2400" kern="1200">
        <a:solidFill>
          <a:schemeClr val="tx1"/>
        </a:solidFill>
        <a:latin typeface="Tahoma" charset="0"/>
        <a:ea typeface="+mn-ea"/>
        <a:cs typeface="Arial" charset="0"/>
      </a:defRPr>
    </a:lvl3pPr>
    <a:lvl4pPr marL="1371600" algn="l" rtl="0" fontAlgn="base">
      <a:spcBef>
        <a:spcPct val="0"/>
      </a:spcBef>
      <a:spcAft>
        <a:spcPct val="0"/>
      </a:spcAft>
      <a:defRPr sz="2400" kern="1200">
        <a:solidFill>
          <a:schemeClr val="tx1"/>
        </a:solidFill>
        <a:latin typeface="Tahoma" charset="0"/>
        <a:ea typeface="+mn-ea"/>
        <a:cs typeface="Arial" charset="0"/>
      </a:defRPr>
    </a:lvl4pPr>
    <a:lvl5pPr marL="1828800" algn="l" rtl="0" fontAlgn="base">
      <a:spcBef>
        <a:spcPct val="0"/>
      </a:spcBef>
      <a:spcAft>
        <a:spcPct val="0"/>
      </a:spcAft>
      <a:defRPr sz="2400" kern="1200">
        <a:solidFill>
          <a:schemeClr val="tx1"/>
        </a:solidFill>
        <a:latin typeface="Tahoma" charset="0"/>
        <a:ea typeface="+mn-ea"/>
        <a:cs typeface="Arial" charset="0"/>
      </a:defRPr>
    </a:lvl5pPr>
    <a:lvl6pPr marL="2286000" algn="l" defTabSz="914400" rtl="0" eaLnBrk="1" latinLnBrk="0" hangingPunct="1">
      <a:defRPr sz="2400" kern="1200">
        <a:solidFill>
          <a:schemeClr val="tx1"/>
        </a:solidFill>
        <a:latin typeface="Tahoma" charset="0"/>
        <a:ea typeface="+mn-ea"/>
        <a:cs typeface="Arial" charset="0"/>
      </a:defRPr>
    </a:lvl6pPr>
    <a:lvl7pPr marL="2743200" algn="l" defTabSz="914400" rtl="0" eaLnBrk="1" latinLnBrk="0" hangingPunct="1">
      <a:defRPr sz="2400" kern="1200">
        <a:solidFill>
          <a:schemeClr val="tx1"/>
        </a:solidFill>
        <a:latin typeface="Tahoma" charset="0"/>
        <a:ea typeface="+mn-ea"/>
        <a:cs typeface="Arial" charset="0"/>
      </a:defRPr>
    </a:lvl7pPr>
    <a:lvl8pPr marL="3200400" algn="l" defTabSz="914400" rtl="0" eaLnBrk="1" latinLnBrk="0" hangingPunct="1">
      <a:defRPr sz="2400" kern="1200">
        <a:solidFill>
          <a:schemeClr val="tx1"/>
        </a:solidFill>
        <a:latin typeface="Tahoma" charset="0"/>
        <a:ea typeface="+mn-ea"/>
        <a:cs typeface="Arial" charset="0"/>
      </a:defRPr>
    </a:lvl8pPr>
    <a:lvl9pPr marL="3657600" algn="l" defTabSz="914400" rtl="0" eaLnBrk="1" latinLnBrk="0" hangingPunct="1">
      <a:defRPr sz="2400"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0B9"/>
    <a:srgbClr val="2E5796"/>
    <a:srgbClr val="2F70C8"/>
    <a:srgbClr val="CC0000"/>
    <a:srgbClr val="B2B2B2"/>
    <a:srgbClr val="000099"/>
    <a:srgbClr val="0000FF"/>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3F395-0E8E-4207-82ED-88B3450F03F2}" v="1" dt="2022-12-06T14:10:23.710"/>
    <p1510:client id="{EDFD20A2-A42D-474C-A31C-68AF529BA846}" v="2" dt="2022-12-07T09:54:40.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338" autoAdjust="0"/>
    <p:restoredTop sz="89252" autoAdjust="0"/>
  </p:normalViewPr>
  <p:slideViewPr>
    <p:cSldViewPr>
      <p:cViewPr varScale="1">
        <p:scale>
          <a:sx n="114" d="100"/>
          <a:sy n="114" d="100"/>
        </p:scale>
        <p:origin x="160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128"/>
    </p:cViewPr>
  </p:sorterViewPr>
  <p:notesViewPr>
    <p:cSldViewPr>
      <p:cViewPr varScale="1">
        <p:scale>
          <a:sx n="52" d="100"/>
          <a:sy n="52" d="100"/>
        </p:scale>
        <p:origin x="2976" y="84"/>
      </p:cViewPr>
      <p:guideLst>
        <p:guide orient="horz" pos="309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4488" cy="485775"/>
          </a:xfrm>
          <a:prstGeom prst="rect">
            <a:avLst/>
          </a:prstGeom>
          <a:noFill/>
          <a:ln w="9525">
            <a:noFill/>
            <a:miter lim="800000"/>
            <a:headEnd/>
            <a:tailEnd/>
          </a:ln>
          <a:effectLst/>
        </p:spPr>
        <p:txBody>
          <a:bodyPr vert="horz" wrap="square" lIns="88630" tIns="44313" rIns="88630" bIns="44313" numCol="1" anchor="t" anchorCtr="0" compatLnSpc="1">
            <a:prstTxWarp prst="textNoShape">
              <a:avLst/>
            </a:prstTxWarp>
          </a:bodyPr>
          <a:lstStyle>
            <a:lvl1pPr algn="l" defTabSz="885825" eaLnBrk="0" hangingPunct="0">
              <a:defRPr sz="1000">
                <a:cs typeface="+mn-cs"/>
              </a:defRPr>
            </a:lvl1pPr>
          </a:lstStyle>
          <a:p>
            <a:pPr>
              <a:defRPr/>
            </a:pPr>
            <a:endParaRPr lang="en-US"/>
          </a:p>
        </p:txBody>
      </p:sp>
      <p:sp>
        <p:nvSpPr>
          <p:cNvPr id="7171" name="Rectangle 3"/>
          <p:cNvSpPr>
            <a:spLocks noGrp="1" noChangeArrowheads="1"/>
          </p:cNvSpPr>
          <p:nvPr>
            <p:ph type="dt" sz="quarter" idx="1"/>
          </p:nvPr>
        </p:nvSpPr>
        <p:spPr bwMode="auto">
          <a:xfrm>
            <a:off x="3778250" y="0"/>
            <a:ext cx="2884488" cy="485775"/>
          </a:xfrm>
          <a:prstGeom prst="rect">
            <a:avLst/>
          </a:prstGeom>
          <a:noFill/>
          <a:ln w="9525">
            <a:noFill/>
            <a:miter lim="800000"/>
            <a:headEnd/>
            <a:tailEnd/>
          </a:ln>
          <a:effectLst/>
        </p:spPr>
        <p:txBody>
          <a:bodyPr vert="horz" wrap="square" lIns="88630" tIns="44313" rIns="88630" bIns="44313" numCol="1" anchor="t" anchorCtr="0" compatLnSpc="1">
            <a:prstTxWarp prst="textNoShape">
              <a:avLst/>
            </a:prstTxWarp>
          </a:bodyPr>
          <a:lstStyle>
            <a:lvl1pPr algn="r" defTabSz="885825" eaLnBrk="0" hangingPunct="0">
              <a:defRPr sz="1000">
                <a:cs typeface="+mn-cs"/>
              </a:defRPr>
            </a:lvl1pPr>
          </a:lstStyle>
          <a:p>
            <a:pPr>
              <a:defRPr/>
            </a:pPr>
            <a:endParaRPr lang="en-US"/>
          </a:p>
        </p:txBody>
      </p:sp>
      <p:sp>
        <p:nvSpPr>
          <p:cNvPr id="7172" name="Rectangle 4"/>
          <p:cNvSpPr>
            <a:spLocks noGrp="1" noChangeArrowheads="1"/>
          </p:cNvSpPr>
          <p:nvPr>
            <p:ph type="ftr" sz="quarter" idx="2"/>
          </p:nvPr>
        </p:nvSpPr>
        <p:spPr bwMode="auto">
          <a:xfrm>
            <a:off x="0" y="9347200"/>
            <a:ext cx="2884488" cy="485775"/>
          </a:xfrm>
          <a:prstGeom prst="rect">
            <a:avLst/>
          </a:prstGeom>
          <a:noFill/>
          <a:ln w="9525">
            <a:noFill/>
            <a:miter lim="800000"/>
            <a:headEnd/>
            <a:tailEnd/>
          </a:ln>
          <a:effectLst/>
        </p:spPr>
        <p:txBody>
          <a:bodyPr vert="horz" wrap="square" lIns="88630" tIns="44313" rIns="88630" bIns="44313" numCol="1" anchor="b" anchorCtr="0" compatLnSpc="1">
            <a:prstTxWarp prst="textNoShape">
              <a:avLst/>
            </a:prstTxWarp>
          </a:bodyPr>
          <a:lstStyle>
            <a:lvl1pPr algn="l" defTabSz="885825" eaLnBrk="0" hangingPunct="0">
              <a:defRPr sz="1000">
                <a:cs typeface="+mn-cs"/>
              </a:defRPr>
            </a:lvl1pPr>
          </a:lstStyle>
          <a:p>
            <a:pPr>
              <a:defRPr/>
            </a:pPr>
            <a:endParaRPr lang="en-US"/>
          </a:p>
        </p:txBody>
      </p:sp>
      <p:sp>
        <p:nvSpPr>
          <p:cNvPr id="7173" name="Rectangle 5"/>
          <p:cNvSpPr>
            <a:spLocks noGrp="1" noChangeArrowheads="1"/>
          </p:cNvSpPr>
          <p:nvPr>
            <p:ph type="sldNum" sz="quarter" idx="3"/>
          </p:nvPr>
        </p:nvSpPr>
        <p:spPr bwMode="auto">
          <a:xfrm>
            <a:off x="3778250" y="9347200"/>
            <a:ext cx="2884488" cy="485775"/>
          </a:xfrm>
          <a:prstGeom prst="rect">
            <a:avLst/>
          </a:prstGeom>
          <a:noFill/>
          <a:ln w="9525">
            <a:noFill/>
            <a:miter lim="800000"/>
            <a:headEnd/>
            <a:tailEnd/>
          </a:ln>
          <a:effectLst/>
        </p:spPr>
        <p:txBody>
          <a:bodyPr vert="horz" wrap="square" lIns="88630" tIns="44313" rIns="88630" bIns="44313" numCol="1" anchor="b" anchorCtr="0" compatLnSpc="1">
            <a:prstTxWarp prst="textNoShape">
              <a:avLst/>
            </a:prstTxWarp>
          </a:bodyPr>
          <a:lstStyle>
            <a:lvl1pPr algn="r" defTabSz="885825" eaLnBrk="0" hangingPunct="0">
              <a:defRPr sz="1000">
                <a:cs typeface="+mn-cs"/>
              </a:defRPr>
            </a:lvl1pPr>
          </a:lstStyle>
          <a:p>
            <a:pPr>
              <a:defRPr/>
            </a:pPr>
            <a:fld id="{D60AC49D-5860-4540-BD42-CA99B740EF2A}" type="slidenum">
              <a:rPr lang="en-US"/>
              <a:pPr>
                <a:defRPr/>
              </a:pPr>
              <a:t>‹nr.›</a:t>
            </a:fld>
            <a:endParaRPr lang="en-US"/>
          </a:p>
        </p:txBody>
      </p:sp>
    </p:spTree>
    <p:extLst>
      <p:ext uri="{BB962C8B-B14F-4D97-AF65-F5344CB8AC3E}">
        <p14:creationId xmlns:p14="http://schemas.microsoft.com/office/powerpoint/2010/main" val="1796923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4488" cy="485775"/>
          </a:xfrm>
          <a:prstGeom prst="rect">
            <a:avLst/>
          </a:prstGeom>
          <a:noFill/>
          <a:ln w="9525">
            <a:noFill/>
            <a:miter lim="800000"/>
            <a:headEnd/>
            <a:tailEnd/>
          </a:ln>
          <a:effectLst/>
        </p:spPr>
        <p:txBody>
          <a:bodyPr vert="horz" wrap="square" lIns="88630" tIns="44313" rIns="88630" bIns="44313" numCol="1" anchor="t" anchorCtr="0" compatLnSpc="1">
            <a:prstTxWarp prst="textNoShape">
              <a:avLst/>
            </a:prstTxWarp>
          </a:bodyPr>
          <a:lstStyle>
            <a:lvl1pPr algn="l" defTabSz="885825" eaLnBrk="0" hangingPunct="0">
              <a:defRPr sz="1000">
                <a:cs typeface="+mn-cs"/>
              </a:defRPr>
            </a:lvl1pPr>
          </a:lstStyle>
          <a:p>
            <a:pPr>
              <a:defRPr/>
            </a:pPr>
            <a:endParaRPr lang="en-US"/>
          </a:p>
        </p:txBody>
      </p:sp>
      <p:sp>
        <p:nvSpPr>
          <p:cNvPr id="6147" name="Rectangle 3"/>
          <p:cNvSpPr>
            <a:spLocks noGrp="1" noChangeArrowheads="1"/>
          </p:cNvSpPr>
          <p:nvPr>
            <p:ph type="dt" idx="1"/>
          </p:nvPr>
        </p:nvSpPr>
        <p:spPr bwMode="auto">
          <a:xfrm>
            <a:off x="3778250" y="0"/>
            <a:ext cx="2884488" cy="485775"/>
          </a:xfrm>
          <a:prstGeom prst="rect">
            <a:avLst/>
          </a:prstGeom>
          <a:noFill/>
          <a:ln w="9525">
            <a:noFill/>
            <a:miter lim="800000"/>
            <a:headEnd/>
            <a:tailEnd/>
          </a:ln>
          <a:effectLst/>
        </p:spPr>
        <p:txBody>
          <a:bodyPr vert="horz" wrap="square" lIns="88630" tIns="44313" rIns="88630" bIns="44313" numCol="1" anchor="t" anchorCtr="0" compatLnSpc="1">
            <a:prstTxWarp prst="textNoShape">
              <a:avLst/>
            </a:prstTxWarp>
          </a:bodyPr>
          <a:lstStyle>
            <a:lvl1pPr algn="r" defTabSz="885825" eaLnBrk="0" hangingPunct="0">
              <a:defRPr sz="1000">
                <a:cs typeface="+mn-c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873125" y="741363"/>
            <a:ext cx="4918075" cy="3687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87413" y="4668838"/>
            <a:ext cx="4887912" cy="4422775"/>
          </a:xfrm>
          <a:prstGeom prst="rect">
            <a:avLst/>
          </a:prstGeom>
          <a:noFill/>
          <a:ln w="9525">
            <a:noFill/>
            <a:miter lim="800000"/>
            <a:headEnd/>
            <a:tailEnd/>
          </a:ln>
          <a:effectLst/>
        </p:spPr>
        <p:txBody>
          <a:bodyPr vert="horz" wrap="square" lIns="88630" tIns="44313" rIns="88630" bIns="443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347200"/>
            <a:ext cx="2884488" cy="485775"/>
          </a:xfrm>
          <a:prstGeom prst="rect">
            <a:avLst/>
          </a:prstGeom>
          <a:noFill/>
          <a:ln w="9525">
            <a:noFill/>
            <a:miter lim="800000"/>
            <a:headEnd/>
            <a:tailEnd/>
          </a:ln>
          <a:effectLst/>
        </p:spPr>
        <p:txBody>
          <a:bodyPr vert="horz" wrap="square" lIns="88630" tIns="44313" rIns="88630" bIns="44313" numCol="1" anchor="b" anchorCtr="0" compatLnSpc="1">
            <a:prstTxWarp prst="textNoShape">
              <a:avLst/>
            </a:prstTxWarp>
          </a:bodyPr>
          <a:lstStyle>
            <a:lvl1pPr algn="l" defTabSz="885825" eaLnBrk="0" hangingPunct="0">
              <a:defRPr sz="1000">
                <a:cs typeface="+mn-cs"/>
              </a:defRPr>
            </a:lvl1pPr>
          </a:lstStyle>
          <a:p>
            <a:pPr>
              <a:defRPr/>
            </a:pPr>
            <a:endParaRPr lang="en-US"/>
          </a:p>
        </p:txBody>
      </p:sp>
      <p:sp>
        <p:nvSpPr>
          <p:cNvPr id="6151" name="Rectangle 7"/>
          <p:cNvSpPr>
            <a:spLocks noGrp="1" noChangeArrowheads="1"/>
          </p:cNvSpPr>
          <p:nvPr>
            <p:ph type="sldNum" sz="quarter" idx="5"/>
          </p:nvPr>
        </p:nvSpPr>
        <p:spPr bwMode="auto">
          <a:xfrm>
            <a:off x="3778250" y="9347200"/>
            <a:ext cx="2884488" cy="485775"/>
          </a:xfrm>
          <a:prstGeom prst="rect">
            <a:avLst/>
          </a:prstGeom>
          <a:noFill/>
          <a:ln w="9525">
            <a:noFill/>
            <a:miter lim="800000"/>
            <a:headEnd/>
            <a:tailEnd/>
          </a:ln>
          <a:effectLst/>
        </p:spPr>
        <p:txBody>
          <a:bodyPr vert="horz" wrap="square" lIns="88630" tIns="44313" rIns="88630" bIns="44313" numCol="1" anchor="b" anchorCtr="0" compatLnSpc="1">
            <a:prstTxWarp prst="textNoShape">
              <a:avLst/>
            </a:prstTxWarp>
          </a:bodyPr>
          <a:lstStyle>
            <a:lvl1pPr algn="r" defTabSz="885825" eaLnBrk="0" hangingPunct="0">
              <a:defRPr sz="1200">
                <a:cs typeface="+mn-cs"/>
              </a:defRPr>
            </a:lvl1pPr>
          </a:lstStyle>
          <a:p>
            <a:pPr>
              <a:defRPr/>
            </a:pPr>
            <a:r>
              <a:rPr lang="en-US"/>
              <a:t>APLS VLE Welcome and aims:</a:t>
            </a:r>
            <a:fld id="{986B55DA-EB8E-4D42-9199-780135BA2A14}" type="slidenum">
              <a:rPr lang="en-US"/>
              <a:pPr>
                <a:defRPr/>
              </a:pPr>
              <a:t>‹nr.›</a:t>
            </a:fld>
            <a:endParaRPr lang="en-US"/>
          </a:p>
        </p:txBody>
      </p:sp>
    </p:spTree>
    <p:extLst>
      <p:ext uri="{BB962C8B-B14F-4D97-AF65-F5344CB8AC3E}">
        <p14:creationId xmlns:p14="http://schemas.microsoft.com/office/powerpoint/2010/main" val="3956525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charset="0"/>
        <a:ea typeface="+mn-ea"/>
        <a:cs typeface="+mn-cs"/>
      </a:defRPr>
    </a:lvl1pPr>
    <a:lvl2pPr marL="457200" algn="l" rtl="0" eaLnBrk="0" fontAlgn="base" hangingPunct="0">
      <a:spcBef>
        <a:spcPct val="30000"/>
      </a:spcBef>
      <a:spcAft>
        <a:spcPct val="0"/>
      </a:spcAft>
      <a:defRPr sz="1200" kern="1200">
        <a:solidFill>
          <a:schemeClr val="tx1"/>
        </a:solidFill>
        <a:latin typeface="Tahoma" charset="0"/>
        <a:ea typeface="+mn-ea"/>
        <a:cs typeface="+mn-cs"/>
      </a:defRPr>
    </a:lvl2pPr>
    <a:lvl3pPr marL="914400" algn="l" rtl="0" eaLnBrk="0" fontAlgn="base" hangingPunct="0">
      <a:spcBef>
        <a:spcPct val="30000"/>
      </a:spcBef>
      <a:spcAft>
        <a:spcPct val="0"/>
      </a:spcAft>
      <a:defRPr sz="1200" kern="1200">
        <a:solidFill>
          <a:schemeClr val="tx1"/>
        </a:solidFill>
        <a:latin typeface="Tahoma" charset="0"/>
        <a:ea typeface="+mn-ea"/>
        <a:cs typeface="+mn-cs"/>
      </a:defRPr>
    </a:lvl3pPr>
    <a:lvl4pPr marL="1371600" algn="l" rtl="0" eaLnBrk="0" fontAlgn="base" hangingPunct="0">
      <a:spcBef>
        <a:spcPct val="30000"/>
      </a:spcBef>
      <a:spcAft>
        <a:spcPct val="0"/>
      </a:spcAft>
      <a:defRPr sz="1200" kern="1200">
        <a:solidFill>
          <a:schemeClr val="tx1"/>
        </a:solidFill>
        <a:latin typeface="Tahoma" charset="0"/>
        <a:ea typeface="+mn-ea"/>
        <a:cs typeface="+mn-cs"/>
      </a:defRPr>
    </a:lvl4pPr>
    <a:lvl5pPr marL="1828800" algn="l" rtl="0" eaLnBrk="0" fontAlgn="base" hangingPunct="0">
      <a:spcBef>
        <a:spcPct val="30000"/>
      </a:spcBef>
      <a:spcAft>
        <a:spcPct val="0"/>
      </a:spcAft>
      <a:defRPr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t>Dag iedereen</a:t>
            </a:r>
          </a:p>
          <a:p>
            <a:endParaRPr/>
          </a:p>
          <a:p>
            <a:r>
              <a:t>Het volgende half uurtje gaan we samen de gestructureerde opvang van het kind met trauma bekijken. Trauma is en blijft wereldwijd een van de grootste oorzaken van zowel mortaliteit als morbiditiet bij kinderen uitmaken, een gestructureerde opvang kan daarin veel leed voorkomen.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r>
              <a:t>Trauma van de wervelkolom treedt zeldzaam op bij kinderen maar als het gemist wordt, kunnen de gevolgen desastreus zijn!</a:t>
            </a:r>
          </a:p>
          <a:p>
            <a:r>
              <a:t>Bij jonge kinderen treden vaak liganentaire letsels op thv C1 tot en met 3. Het is niet altijd makkelijk bij kinderen om na te gaan of er letsels aan de wervelkolom zijn, zelfs radiografie kan daar niet altijd uitlsuitsles overgeven. Sco=iora treedt bij kinderen relatif frekwent op waarbij  er ruggemergletsles kan zijn opgetreden zonder duidelijke radiologische afwijkingen. </a:t>
            </a:r>
          </a:p>
          <a:p>
            <a:r>
              <a:t>De meest veilige houding is om bij kinderen met ernstig trauma altijd uit g=te gaan van wervelkolom letselen te immobiliseren. Vroeger kregen al deze kinderen een harde kraag en werden ze geimmobiliseerd met blokken, tape en spinal board. Jammer genoeg gaf dat vaak meer ellende dan dat het goede deed, er waren nit steeds de juiste maten en de kinderen werden zo angstig dat zzzich in de meest gekke bochten wrongen waarbij het risico op ruggemergletsel alleen maar toenam. </a:t>
            </a:r>
          </a:p>
          <a:p>
            <a:r>
              <a:t>Met andere woorden: de richtlijnen voldeden niet.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r>
              <a:t>Daarom dat we tegen woordig overgaan op stabilisatie van hals door middel van manuale inline stabilisatie zoals hier aangegeven. Dat gaan jullie nog uitgebreid oefenen in de skills. </a:t>
            </a:r>
          </a:p>
          <a:p>
            <a:endParaRPr/>
          </a:p>
          <a:p>
            <a:r>
              <a:t>In sommige gevallen, zoals bv wanneer het kind bewusteloos is, kan het kind wel tussen blokken vastgemaakt worden. Dit maakt ook voor iedereen duidelijk dat de nek nog niet werd vrijgegeven, terwijl er een extra paar handen vrijkomen in de verdere opvang. </a:t>
            </a:r>
          </a:p>
          <a:p>
            <a:r>
              <a:t>Verdere stabilisatie van de wervelkolom kan gebeuren op een spinal board of (vooral bij kleine kinderen) dmv een vaccuummatras. Ook dat zal later geoefendworden, </a:t>
            </a:r>
          </a:p>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p>
            <a:r>
              <a:t>Terug naar de initiele opvang, we gaan nu over tot het evalueren van de ademhaling door  het kijken naar de borstkas (zijn er letsels of paradoxale bewegingen? ), het luisteren (is er symmetrisch ade;geruis overal?), en ook door het percuteren van de borstkas om lucht en bloed in de longen uit elkaar te houden. Saturatie wordt nu gemeten. </a:t>
            </a:r>
          </a:p>
          <a:p>
            <a:r>
              <a:t>Hoewel nu pas de echte evaluatie van de circulatie begint, maakt cotrole van massieve bloedingen daar uiteraard deel van uit. Niet alle traumatische bloedingen zijn  echter uitwendig duidelijk, dus bij verdere evaluatie gaan we op zoek naar tekenen van shock, zoals tachycardie, verlengde cap refill, of verminderd bewustzijn. Lage bloeddruk of afwezigheid van pulsen bij een kind is een zeer laat teken van shock en vereist onmiddellijke vochtresuscitatie via IV of IO toegangsweg. Is er uitwendig geen wichtbaar verlies dan zijn er 4 plaatsen waar kinderen een ernstige bloeding kunnen hebben: borst, buik, bekken en lange botten zoals het dijbeen. Bij kleine zuigelingen met open fontanel kan ook een aanzienlijke hoeveelheid bloed in de schedel terechtkomen. Bij anderen zal door verhoogde druk bij bloeding het kind inklemmen alvorens te verbloeden. </a:t>
            </a:r>
            <a:br/>
            <a:endParaRPr/>
          </a:p>
          <a:p>
            <a:r>
              <a:t>In de D kijken we naar het bewustzijn van het kind, de pupillen en de houding. Nadien wordt het kind volledig onderzocht op tekenen van letsel., ook op de rug. In deze faze is de nek vaak nog niet vrijgegeven zodat controle van de rug via log roll gebeurt.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r>
              <a:t>After primary survey and stabilisation the next phase is a focused assessment to identify all significant injuries and plan definitive treatment.</a:t>
            </a:r>
          </a:p>
          <a:p>
            <a:endParaRPr/>
          </a:p>
          <a:p>
            <a:r>
              <a:t>This is done in a systematic fashion so as not to miss any injuries. Useful approach is head-to-toe, considering what can be seen externally and what might be going on internally, and in orifices such as mouth.</a:t>
            </a:r>
          </a:p>
          <a:p>
            <a:r>
              <a:t>Don’t forget the eyes, back, perineum and digits.</a:t>
            </a:r>
          </a:p>
          <a:p>
            <a:endParaRPr/>
          </a:p>
          <a:p>
            <a:r>
              <a:t>Depending on patient condition, a full (or any) secondary survey may not be possible in the trauma room.</a:t>
            </a:r>
          </a:p>
          <a:p>
            <a:r>
              <a:t>If it is not possible, then this should be documented and communicated so it may be done when the patient is out of theatre.</a:t>
            </a:r>
          </a:p>
          <a:p>
            <a:endParaRPr/>
          </a:p>
          <a:p>
            <a:r>
              <a:t>When the patient is awake, another tertiary survey should be completed to ensure there are no missed injuries.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Give the candidates time to discuss this case they should priorities the need for urgent airway control and prevention care of the child regarding raised ICP, urgency of CT and Neurosurgery. Discuss the difficulties regarding the need for definitive imaging versus safe transfer and stabilisation. Early decision making and planning.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Discuss the priority of care for this child, a discussion re the management of the C-spine should take place: early clearance of the neck is warranted.  The topic of over triage may be discussed.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If there is time, you may wish to discuss the differentiation of major trauma units (DGH mostly) vs. major trauma centres (MTC), and the use of primary triage at the scene and transfer directly to a MTC.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a:defRPr>
                <a:latin typeface="Arial"/>
                <a:ea typeface="Arial"/>
                <a:cs typeface="Arial"/>
                <a:sym typeface="Arial"/>
              </a:defRPr>
            </a:pPr>
            <a:r>
              <a:t>Discuss chest trauma, signs, symptoms and initial management, as well as definitive management. </a:t>
            </a:r>
          </a:p>
          <a:p>
            <a:pPr>
              <a:defRPr>
                <a:latin typeface="Arial"/>
                <a:ea typeface="Arial"/>
                <a:cs typeface="Arial"/>
                <a:sym typeface="Arial"/>
              </a:defRPr>
            </a:pPr>
            <a:endParaRPr/>
          </a:p>
          <a:p>
            <a:pPr>
              <a:spcBef>
                <a:spcPts val="0"/>
              </a:spcBef>
              <a:defRPr>
                <a:latin typeface="Arial"/>
                <a:ea typeface="Arial"/>
                <a:cs typeface="Arial"/>
                <a:sym typeface="Arial"/>
              </a:defRPr>
            </a:pPr>
            <a:r>
              <a:t>Fluid resuscitation: think about urgent sample sent to lab; think about activating the massive haemorrhage protocol. Fluid for trauma should be 10 ml/ kg and reassess. Pre hospital should be 5 ml / kg</a:t>
            </a:r>
          </a:p>
          <a:p>
            <a:pPr>
              <a:spcBef>
                <a:spcPts val="0"/>
              </a:spcBef>
              <a:defRPr>
                <a:latin typeface="Arial"/>
                <a:ea typeface="Arial"/>
                <a:cs typeface="Arial"/>
                <a:sym typeface="Arial"/>
              </a:defRPr>
            </a:pPr>
            <a:endParaRPr/>
          </a:p>
          <a:p>
            <a:pPr>
              <a:spcBef>
                <a:spcPts val="0"/>
              </a:spcBef>
              <a:defRPr>
                <a:latin typeface="Arial"/>
                <a:ea typeface="Arial"/>
                <a:cs typeface="Arial"/>
                <a:sym typeface="Arial"/>
              </a:defRPr>
            </a:pPr>
            <a:r>
              <a:t>Mention pre-hospital activation of massive transfusion protocol is possible, and that Tranexamic acid should be used.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pPr>
              <a:defRPr>
                <a:latin typeface="Arial"/>
                <a:ea typeface="Arial"/>
                <a:cs typeface="Arial"/>
                <a:sym typeface="Arial"/>
              </a:defRPr>
            </a:pPr>
            <a:r>
              <a:rPr dirty="0"/>
              <a:t>NOTE: This element is for discussion only on the APLS course.  Candidates should be aware of the technique and understand when it should be carried out and by whom.</a:t>
            </a:r>
          </a:p>
          <a:p>
            <a:pPr>
              <a:defRPr>
                <a:latin typeface="Arial"/>
                <a:ea typeface="Arial"/>
                <a:cs typeface="Arial"/>
                <a:sym typeface="Arial"/>
              </a:defRPr>
            </a:pPr>
            <a:endParaRPr dirty="0"/>
          </a:p>
          <a:p>
            <a:pPr>
              <a:defRPr>
                <a:latin typeface="Arial"/>
                <a:ea typeface="Arial"/>
                <a:cs typeface="Arial"/>
                <a:sym typeface="Arial"/>
              </a:defRPr>
            </a:pPr>
            <a:r>
              <a:rPr dirty="0"/>
              <a:t>Discuss the traumatic cardiac arrest algorithm, the need for rapid transfusion and whether CPR is initially warranted.  Urgent clam shell thoracotomy is required and should be carried out if the skills are available in the department. Research has shown that in 12% of cases that these are survivable if an urgent clam shell is conducted on arrival.  [Dave </a:t>
            </a:r>
            <a:r>
              <a:rPr dirty="0" err="1"/>
              <a:t>Lockey</a:t>
            </a:r>
            <a:r>
              <a:rPr dirty="0"/>
              <a:t> – traumatic cardiac arrest London HEMS]</a:t>
            </a:r>
          </a:p>
          <a:p>
            <a:pPr>
              <a:defRPr>
                <a:latin typeface="Arial"/>
                <a:ea typeface="Arial"/>
                <a:cs typeface="Arial"/>
                <a:sym typeface="Arial"/>
              </a:defRPr>
            </a:pPr>
            <a:r>
              <a:rPr dirty="0" err="1"/>
              <a:t>Bespreek</a:t>
            </a:r>
            <a:r>
              <a:rPr dirty="0"/>
              <a:t> </a:t>
            </a:r>
            <a:r>
              <a:rPr dirty="0" err="1"/>
              <a:t>indicaties</a:t>
            </a:r>
            <a:r>
              <a:rPr dirty="0"/>
              <a:t>: </a:t>
            </a:r>
            <a:r>
              <a:rPr dirty="0" err="1"/>
              <a:t>penetrerende</a:t>
            </a:r>
            <a:r>
              <a:rPr dirty="0"/>
              <a:t> </a:t>
            </a:r>
            <a:r>
              <a:rPr dirty="0" err="1"/>
              <a:t>letsels</a:t>
            </a:r>
            <a:r>
              <a:rPr dirty="0"/>
              <a:t> </a:t>
            </a:r>
            <a:r>
              <a:rPr dirty="0" err="1"/>
              <a:t>niet</a:t>
            </a:r>
            <a:r>
              <a:rPr dirty="0"/>
              <a:t> </a:t>
            </a:r>
            <a:r>
              <a:rPr dirty="0" err="1"/>
              <a:t>onder</a:t>
            </a:r>
            <a:r>
              <a:rPr dirty="0"/>
              <a:t> </a:t>
            </a:r>
            <a:r>
              <a:rPr dirty="0" err="1"/>
              <a:t>controle</a:t>
            </a:r>
            <a:r>
              <a:rPr dirty="0"/>
              <a:t> met </a:t>
            </a:r>
            <a:r>
              <a:rPr dirty="0" err="1"/>
              <a:t>vocht</a:t>
            </a:r>
            <a:r>
              <a:rPr dirty="0"/>
              <a:t> </a:t>
            </a:r>
            <a:r>
              <a:rPr dirty="0" err="1"/>
              <a:t>en</a:t>
            </a:r>
            <a:r>
              <a:rPr dirty="0"/>
              <a:t> </a:t>
            </a:r>
            <a:r>
              <a:rPr dirty="0" err="1"/>
              <a:t>zuurstof</a:t>
            </a:r>
            <a:r>
              <a:rPr dirty="0"/>
              <a:t>/</a:t>
            </a:r>
            <a:r>
              <a:rPr dirty="0" err="1"/>
              <a:t>intubatie</a:t>
            </a:r>
            <a:r>
              <a:rPr dirty="0"/>
              <a:t>/…</a:t>
            </a:r>
            <a:r>
              <a:rPr dirty="0" err="1"/>
              <a:t>Bij</a:t>
            </a:r>
            <a:r>
              <a:rPr dirty="0"/>
              <a:t> </a:t>
            </a:r>
            <a:r>
              <a:rPr dirty="0" err="1"/>
              <a:t>inscnede</a:t>
            </a:r>
            <a:r>
              <a:rPr dirty="0"/>
              <a:t> </a:t>
            </a:r>
            <a:r>
              <a:rPr dirty="0" err="1"/>
              <a:t>wordt</a:t>
            </a:r>
            <a:r>
              <a:rPr dirty="0"/>
              <a:t> </a:t>
            </a:r>
            <a:r>
              <a:rPr dirty="0" err="1"/>
              <a:t>bilaterale</a:t>
            </a:r>
            <a:r>
              <a:rPr dirty="0"/>
              <a:t> </a:t>
            </a:r>
            <a:r>
              <a:rPr dirty="0" err="1"/>
              <a:t>pneu</a:t>
            </a:r>
            <a:r>
              <a:rPr dirty="0"/>
              <a:t> al </a:t>
            </a:r>
            <a:r>
              <a:rPr dirty="0" err="1"/>
              <a:t>opgeheven</a:t>
            </a:r>
            <a:r>
              <a:rPr dirty="0"/>
              <a:t>. </a:t>
            </a:r>
          </a:p>
          <a:p>
            <a:pPr>
              <a:defRPr>
                <a:latin typeface="Arial"/>
                <a:ea typeface="Arial"/>
                <a:cs typeface="Arial"/>
                <a:sym typeface="Arial"/>
              </a:defRPr>
            </a:pPr>
            <a:endParaRPr dirty="0"/>
          </a:p>
          <a:p>
            <a:pPr>
              <a:defRPr>
                <a:latin typeface="Arial"/>
                <a:ea typeface="Arial"/>
                <a:cs typeface="Arial"/>
                <a:sym typeface="Arial"/>
              </a:defRPr>
            </a:pPr>
            <a:r>
              <a:rPr dirty="0"/>
              <a:t>Even if the child had lost output 10 minutes before arrival at hospital, the clam shell thoracotomy should still be carried out. </a:t>
            </a:r>
          </a:p>
          <a:p>
            <a:pPr>
              <a:defRPr>
                <a:latin typeface="Arial"/>
                <a:ea typeface="Arial"/>
                <a:cs typeface="Arial"/>
                <a:sym typeface="Arial"/>
              </a:defRPr>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noRot="1" noChangeAspect="1"/>
          </p:cNvSpPr>
          <p:nvPr>
            <p:ph type="sldImg"/>
          </p:nvPr>
        </p:nvSpPr>
        <p:spPr>
          <a:prstGeom prst="rect">
            <a:avLst/>
          </a:prstGeom>
        </p:spPr>
        <p:txBody>
          <a:bodyPr/>
          <a:lstStyle/>
          <a:p>
            <a:endParaRPr/>
          </a:p>
        </p:txBody>
      </p:sp>
      <p:sp>
        <p:nvSpPr>
          <p:cNvPr id="338" name="Shape 338"/>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Discuss the signs and symptoms related to abdominal trauma and the need for diagnostic imaging in line with the new trauma radiology guidance [https://www.rcr.ac.uk/publication/paediatric-trauma-protocols]. Management should be measured and appropriate early surgical involvement should be discussed.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pPr>
              <a:spcBef>
                <a:spcPts val="700"/>
              </a:spcBef>
              <a:defRPr sz="2000">
                <a:latin typeface="Arial"/>
                <a:ea typeface="Arial"/>
                <a:cs typeface="Arial"/>
                <a:sym typeface="Arial"/>
              </a:defRPr>
            </a:pPr>
            <a:r>
              <a:t>We zullen even wat theorie en achtergrond herhalen die jullie reeds in de manual zagen waarna we zullen overgaan tot enkele casussen. Op deze manier hopen we dat je inzicht verkrijgt in</a:t>
            </a:r>
          </a:p>
          <a:p>
            <a:pPr>
              <a:spcBef>
                <a:spcPts val="700"/>
              </a:spcBef>
              <a:defRPr sz="2000">
                <a:latin typeface="Arial"/>
                <a:ea typeface="Arial"/>
                <a:cs typeface="Arial"/>
                <a:sym typeface="Arial"/>
              </a:defRPr>
            </a:pPr>
            <a:r>
              <a:t>…. (dia)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pPr>
              <a:defRPr>
                <a:latin typeface="Arial"/>
                <a:ea typeface="Arial"/>
                <a:cs typeface="Arial"/>
                <a:sym typeface="Arial"/>
              </a:defRPr>
            </a:pPr>
            <a:r>
              <a:rPr dirty="0"/>
              <a:t>The initial treatment and management of this child should be addressed: urgent need for analgesia, femoral nerve block and splintage: safeguarding concerns must be discussed. </a:t>
            </a:r>
          </a:p>
          <a:p>
            <a:pPr>
              <a:defRPr>
                <a:latin typeface="Arial"/>
                <a:ea typeface="Arial"/>
                <a:cs typeface="Arial"/>
                <a:sym typeface="Arial"/>
              </a:defRPr>
            </a:pPr>
            <a:endParaRPr dirty="0"/>
          </a:p>
          <a:p>
            <a:pPr>
              <a:defRPr>
                <a:latin typeface="Arial"/>
                <a:ea typeface="Arial"/>
                <a:cs typeface="Arial"/>
                <a:sym typeface="Arial"/>
              </a:defRPr>
            </a:pPr>
            <a:r>
              <a:rPr dirty="0"/>
              <a:t>A full assessment of the child should be made and injuries managed appropriately, discuss the need for accurate recording of injuries and social situation.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solidFill>
                  <a:srgbClr val="C00000"/>
                </a:solidFill>
                <a:latin typeface="Arial" charset="0"/>
                <a:cs typeface="Arial" charset="0"/>
              </a:rPr>
              <a:t>The lecture should then be brought to a close but all the points raised my be discussed later in more detail in the subsequent workshops and scenarios</a:t>
            </a:r>
          </a:p>
          <a:p>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Hoewel trauma voor veel mensen complex lijkt, vormt het goed doen van simpele dingen (en dat is vaak zo)  de basis voor een goede outcome. </a:t>
            </a:r>
          </a:p>
          <a:p>
            <a:endParaRPr/>
          </a:p>
          <a:p>
            <a:r>
              <a:t>Het begint met een primaire opvang op straat volgens het bekende ABC principe, waarbij nu rond de A twee extra cs staan waarover straks meer. </a:t>
            </a:r>
          </a:p>
          <a:p>
            <a:endParaRPr/>
          </a:p>
          <a:p>
            <a:r>
              <a:t>Terwijl we dit doen, zullen we zaken tegenkomen die we moeten aanpakken om verdere achteruitgang en secundaire schad te voorkomen, een aanpak die damage control wordt genoemd. </a:t>
            </a:r>
          </a:p>
          <a:p>
            <a:endParaRPr/>
          </a:p>
          <a:p>
            <a:r>
              <a:t>Niemand kan dit alleen , een team is noodzakelijk. Maar een team zonder goede leider is stuurloss: aansturen en…. (dia)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pPr lvl="1" indent="914400"/>
            <a:r>
              <a:t>Met wie je het kind zal opvangen, wie in je team zit dus, is erg afhankelijk van lokale situaties. Zo zijn er tertiar erkende centra waar eem groot trauma team op spoed aanwezig is en follow up van het kind op PICU gebeurt. In andere settings kan je team uit veel minder mensen bestaan en is voor verdere opvang soms verwijzing noodzakelijk. </a:t>
            </a:r>
          </a:p>
          <a:p>
            <a:pPr lvl="1" indent="914400"/>
            <a:r>
              <a:t>Wat ook je sitautie is, de basisprincipes blijven dezelfde. </a:t>
            </a:r>
          </a:p>
          <a:p>
            <a:pPr lvl="1" indent="914400"/>
            <a:endParaRPr/>
          </a:p>
          <a:p>
            <a:pPr lvl="1" indent="914400"/>
            <a:r>
              <a:t>Samen moet het team in staat zijn om een goede primaire aanpak te garanderen waarbij levensbedreigende aandoeningen herkend en ook behandeld worden. Het team moet goede skills hebben in zowel het bewaken van de luchtzweg als het uitvoeren van bepaalde thoraxprocedures (denk hierbij aan plaatsen thoraxdrain) en ook bloeding en shock kunnen opvangen&gt; </a:t>
            </a:r>
            <a:br/>
            <a:r>
              <a:t>Maak op voorand in je ziekenhuis goede afspraken wie tot het trauma team behoort!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Het team moet voorbereid zijn zodat er efficient gewerkt kan worden bij arriveren van het kind</a:t>
            </a:r>
          </a:p>
          <a:p>
            <a:endParaRPr/>
          </a:p>
          <a:p>
            <a:r>
              <a:t>Elk teamlid moet op de hoogte zijn van minstens de leeftijd van het kind en de informatie ove rhet trauma. Afhanl]kelijk van deze informatie kan leeftijds adequaat material gereedgelegd worden, correcte doses uitgerekend worden (hiervoor bestaan apps of excel files)  en kan eventueel het team aangepast worden in grootte of inhoud. </a:t>
            </a:r>
          </a:p>
          <a:p>
            <a:endParaRPr/>
          </a:p>
          <a:p>
            <a:r>
              <a:t>De teamleider praat ondertussen het plan van aanpak door met zijn team leden: wat kunnen we verwachten, wie gaat wat doen&gt; </a:t>
            </a:r>
          </a:p>
          <a:p>
            <a:r>
              <a:t>Wat als dingen niet lukken? Hebben we een plan B?</a:t>
            </a:r>
          </a:p>
          <a:p>
            <a:endParaRPr/>
          </a:p>
          <a:p>
            <a:r>
              <a:t>Eenmaal het kind toekomt kan de teamleider enkele seconden naar het kind kijken ( de zognde 5 sec look) om er zeker van te zijn dat kind ademt, pols heeft en niet massief bloed aan het verliezen is. Als er geen directe actie nodig is, blijft het team stil terwijl er een gestructureerde overdrqcht plaatsvindt  volgens bijv het ATMISt principe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t>Hier zie je een overzicht van de systematische aanpak</a:t>
            </a:r>
          </a:p>
          <a:p>
            <a:endParaRPr/>
          </a:p>
          <a:p>
            <a:r>
              <a:t>De opvang start met de primaire aanpak waarbij levensbedreigende problemen moeten geidentificeerd worden. Zijn er, dan worden die behandeld. Dat hoeft niet altijd een definitieve behandling te zijn, vaak betekent het net voldoende doen om verder achteruitgaan te voorkomen . Dat is iegenlijk de essentie van wat we “damage control” noemen. Afhankelijk van je team is er 1 iemand die de primaire opvang utvoert dan wel meerdere personen samen, die feedback over hun onderdeel geven aan de teamleider.</a:t>
            </a:r>
          </a:p>
          <a:p>
            <a:endParaRPr/>
          </a:p>
          <a:p>
            <a:r>
              <a:t>Als het kind stabiel is en er tijd is, kan er ook een secndaire opvang op spoed gebeuren. Nu gaan we meer in detail het kind bekijken, ook nu weer gestructreerd, waarbij we eventuele andere lestels opsporen en een plan van aanpak hiervoor formuleren. </a:t>
            </a:r>
          </a:p>
          <a:p>
            <a:endParaRPr/>
          </a:p>
          <a:p>
            <a:r>
              <a:t>Deze stappen leiden ertoe dat we het kind in zo goed mogelijke status kunnen afleveren om dan definiiteve zorg te krijgen, soms in ons eigen ziekenhuis, soms ish hiervoor verwijzing nodig.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t>We zagen reeds verschllende keren hoe we bij de opvang terugvallen op de ABC structuur, dat is hier niet anders alleen hangt er wat extra aan de A</a:t>
            </a:r>
          </a:p>
          <a:p>
            <a:endParaRPr/>
          </a:p>
          <a:p>
            <a:r>
              <a:t>We starten met het zoeken naar massieve uitwendige bloedingen, immers het is zinloos een veilige luchtweg en goede ventilatie hebben, als we alle zuurstof die we in het lichaam krijgen, onmiddellijk weer kwijt spelen door een niet gecontroleerde bloeding. Het onder controle krijgen van de bloeding kan door gebruik van locale directe druk, door tourniquets, door spalken of hemostatische verbanden.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t>Tevens kan (in een latere faze na plaatsen van een togeangsweg) tranexaminezuur gegeven worden om de bloeding te stelpen,  bij vulling zal in de trauma opvang zal preferentieel bloed gegeven worden. </a:t>
            </a:r>
          </a:p>
          <a:p>
            <a:endParaRPr/>
          </a:p>
          <a:p>
            <a:r>
              <a:t>Soms zijn er geen uitwendige bloedingen en blijkt het kind bij verdere evaluatie van de circulatie in shock te zijn. In dat geval zijn er 4 plaatsen waar kinderen een ernstige bloeding kunnen hebben: borst, buik, bekken en lange botten zoals het dijbeen. Bnu kunnen spalken en ook binders zoals de pelvic binder voor hemosatase zorgen. </a:t>
            </a:r>
          </a:p>
          <a:p>
            <a:endParaRPr/>
          </a:p>
          <a:p>
            <a:r>
              <a:t>Bij kleine zuigelingen met open fontanel kan er een aanzienlijke hoeveelheid bloed in de schedel terechtkomen. Bij anderen zal door verhoogde druk bij intracraniele bloeding het kind inklemmen alvorens te verbloeden. </a:t>
            </a:r>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r>
              <a:t>Hierna volgt het beoordelen van de luchtweg: is er obstructie? Tekenen van inhalatie? Is het kind voldoende bij bewustzijn om de luchtweg open te houden? Zo nodig kan jaw thrust noodzakelijk zijn om de luchtweg te openen, in andere gevallen kan een oropharyngeale luchtweg of zelfs intubatie noodzakelijk zijn. Verlies hier nite teveel tijd: als met jaw thrust en zuurstof het kind voldoende gesatureerd blijft kan intubatie meestal even uitgesteld worden. </a:t>
            </a:r>
          </a:p>
          <a:p>
            <a:r>
              <a:t>Tijdens deze evaluatie mogen we niet vergeten d nek te stabiliseren.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5795963" y="6308725"/>
            <a:ext cx="295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defRPr/>
            </a:pPr>
            <a:r>
              <a:rPr lang="en-GB" altLang="en-US" sz="1000" dirty="0">
                <a:solidFill>
                  <a:schemeClr val="bg1"/>
                </a:solidFill>
                <a:latin typeface="Arial" panose="020B0604020202020204" pitchFamily="34" charset="0"/>
                <a:cs typeface="Arial" panose="020B0604020202020204" pitchFamily="34" charset="0"/>
              </a:rPr>
              <a:t>© ALSG, 2015</a:t>
            </a:r>
          </a:p>
        </p:txBody>
      </p:sp>
    </p:spTree>
    <p:extLst>
      <p:ext uri="{BB962C8B-B14F-4D97-AF65-F5344CB8AC3E}">
        <p14:creationId xmlns:p14="http://schemas.microsoft.com/office/powerpoint/2010/main" val="1170895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cxnSp>
        <p:nvCxnSpPr>
          <p:cNvPr id="7" name="Straight Connector 2"/>
          <p:cNvCxnSpPr>
            <a:cxnSpLocks noChangeShapeType="1"/>
          </p:cNvCxnSpPr>
          <p:nvPr/>
        </p:nvCxnSpPr>
        <p:spPr bwMode="auto">
          <a:xfrm flipH="1">
            <a:off x="4140200" y="5084763"/>
            <a:ext cx="46799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139952" y="4518446"/>
            <a:ext cx="4680520" cy="566738"/>
          </a:xfrm>
          <a:prstGeom prst="rect">
            <a:avLst/>
          </a:prstGeom>
        </p:spPr>
        <p:txBody>
          <a:bodyPr vert="horz" anchor="b"/>
          <a:lstStyle>
            <a:lvl1pPr algn="l">
              <a:defRPr sz="2000" b="1" i="0">
                <a:solidFill>
                  <a:schemeClr val="bg1"/>
                </a:solidFill>
                <a:latin typeface="Myriad Pro"/>
                <a:cs typeface="Myriad Pro"/>
              </a:defRPr>
            </a:lvl1pPr>
          </a:lstStyle>
          <a:p>
            <a:r>
              <a:rPr lang="en-US"/>
              <a:t>Click to edit Master title style</a:t>
            </a:r>
            <a:endParaRPr lang="en-US" dirty="0"/>
          </a:p>
        </p:txBody>
      </p:sp>
      <p:sp>
        <p:nvSpPr>
          <p:cNvPr id="3" name="Picture Placeholder 2"/>
          <p:cNvSpPr>
            <a:spLocks noGrp="1"/>
          </p:cNvSpPr>
          <p:nvPr>
            <p:ph type="pic" idx="1"/>
          </p:nvPr>
        </p:nvSpPr>
        <p:spPr>
          <a:xfrm>
            <a:off x="323528" y="332656"/>
            <a:ext cx="3960440" cy="2967137"/>
          </a:xfrm>
          <a:prstGeom prst="rect">
            <a:avLst/>
          </a:prstGeom>
        </p:spPr>
        <p:txBody>
          <a:bodyPr vert="horz"/>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139952" y="5072410"/>
            <a:ext cx="4680520" cy="588838"/>
          </a:xfrm>
          <a:prstGeom prst="rect">
            <a:avLst/>
          </a:prstGeom>
        </p:spPr>
        <p:txBody>
          <a:bodyPr vert="horz"/>
          <a:lstStyle>
            <a:lvl1pPr marL="0" indent="0">
              <a:buNone/>
              <a:defRPr sz="1400" b="0" i="0">
                <a:solidFill>
                  <a:srgbClr val="FFFFFF"/>
                </a:solidFill>
                <a:latin typeface="Myriad Pro"/>
                <a:cs typeface="Myriad Pro"/>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5"/>
          <p:cNvSpPr>
            <a:spLocks noGrp="1"/>
          </p:cNvSpPr>
          <p:nvPr>
            <p:ph sz="quarter" idx="4"/>
          </p:nvPr>
        </p:nvSpPr>
        <p:spPr>
          <a:xfrm>
            <a:off x="4788024" y="1340768"/>
            <a:ext cx="4041775" cy="2952328"/>
          </a:xfrm>
          <a:prstGeom prst="rect">
            <a:avLst/>
          </a:prstGeom>
        </p:spPr>
        <p:txBody>
          <a:bodyPr vert="horz"/>
          <a:lstStyle>
            <a:lvl1pPr marL="342900" indent="-342900">
              <a:buClr>
                <a:schemeClr val="bg1"/>
              </a:buClr>
              <a:buFont typeface="Arial"/>
              <a:buChar char="•"/>
              <a:defRPr sz="2400" b="0" i="0">
                <a:solidFill>
                  <a:srgbClr val="FFFFFF"/>
                </a:solidFill>
                <a:latin typeface="Myriad Pro"/>
                <a:cs typeface="Myriad Pro"/>
              </a:defRPr>
            </a:lvl1pPr>
            <a:lvl2pPr marL="742950" indent="-285750">
              <a:buClr>
                <a:schemeClr val="bg1"/>
              </a:buClr>
              <a:buFont typeface="Arial"/>
              <a:buChar char="•"/>
              <a:defRPr sz="2000" b="0" i="0">
                <a:solidFill>
                  <a:srgbClr val="FFFFFF"/>
                </a:solidFill>
                <a:latin typeface="Myriad Pro"/>
                <a:cs typeface="Myriad Pro"/>
              </a:defRPr>
            </a:lvl2pPr>
            <a:lvl3pPr marL="1143000" indent="-228600">
              <a:buClr>
                <a:schemeClr val="bg1"/>
              </a:buClr>
              <a:buFont typeface="Arial"/>
              <a:buChar char="•"/>
              <a:defRPr sz="1800" b="0" i="0">
                <a:solidFill>
                  <a:srgbClr val="FFFFFF"/>
                </a:solidFill>
                <a:latin typeface="Myriad Pro"/>
                <a:cs typeface="Myriad Pro"/>
              </a:defRPr>
            </a:lvl3pPr>
            <a:lvl4pPr marL="1600200" indent="-228600">
              <a:buClr>
                <a:schemeClr val="bg1"/>
              </a:buClr>
              <a:buFont typeface="Arial"/>
              <a:buChar char="•"/>
              <a:defRPr sz="1600" b="0" i="0">
                <a:solidFill>
                  <a:srgbClr val="FFFFFF"/>
                </a:solidFill>
                <a:latin typeface="Myriad Pro"/>
                <a:cs typeface="Myriad Pro"/>
              </a:defRPr>
            </a:lvl4pPr>
            <a:lvl5pPr marL="2057400" indent="-228600">
              <a:buClr>
                <a:schemeClr val="bg1"/>
              </a:buClr>
              <a:buFont typeface="Arial"/>
              <a:buChar char="•"/>
              <a:defRPr sz="1600" b="0" i="0">
                <a:solidFill>
                  <a:srgbClr val="FFFFFF"/>
                </a:solidFill>
                <a:latin typeface="Myriad Pro"/>
                <a:cs typeface="Myriad Pro"/>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614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765101" y="1828800"/>
            <a:ext cx="7772400" cy="1143000"/>
          </a:xfrm>
          <a:prstGeom prst="rect">
            <a:avLst/>
          </a:prstGeom>
        </p:spPr>
        <p:txBody>
          <a:bodyPr/>
          <a:lstStyle>
            <a:lvl1pPr algn="ctr">
              <a:defRPr/>
            </a:lvl1pPr>
          </a:lstStyle>
          <a:p>
            <a:r>
              <a:rPr lang="en-US"/>
              <a:t>Click to edit Master title style</a:t>
            </a:r>
            <a:endParaRPr lang="en-GB"/>
          </a:p>
        </p:txBody>
      </p:sp>
      <p:sp>
        <p:nvSpPr>
          <p:cNvPr id="25603" name="Rectangle 3"/>
          <p:cNvSpPr>
            <a:spLocks noGrp="1" noChangeArrowheads="1"/>
          </p:cNvSpPr>
          <p:nvPr>
            <p:ph type="subTitle" sz="quarter" idx="1"/>
          </p:nvPr>
        </p:nvSpPr>
        <p:spPr>
          <a:xfrm>
            <a:off x="1441376" y="3886200"/>
            <a:ext cx="6400800" cy="1752600"/>
          </a:xfrm>
          <a:prstGeom prst="rect">
            <a:avLst/>
          </a:prstGeom>
        </p:spPr>
        <p:txBody>
          <a:bodyPr lIns="92075" tIns="46038" rIns="92075" bIns="46038"/>
          <a:lstStyle>
            <a:lvl1pPr marL="0" indent="0" algn="ctr">
              <a:buFontTx/>
              <a:buNone/>
              <a:defRPr>
                <a:solidFill>
                  <a:srgbClr val="FFFFFF"/>
                </a:solidFill>
              </a:defRPr>
            </a:lvl1pPr>
          </a:lstStyle>
          <a:p>
            <a:r>
              <a:rPr lang="en-US"/>
              <a:t>Click to edit Master subtitle style</a:t>
            </a:r>
            <a:endParaRPr lang="en-GB"/>
          </a:p>
        </p:txBody>
      </p:sp>
      <p:sp>
        <p:nvSpPr>
          <p:cNvPr id="4" name="Rectangle 4"/>
          <p:cNvSpPr>
            <a:spLocks noGrp="1" noChangeArrowheads="1"/>
          </p:cNvSpPr>
          <p:nvPr>
            <p:ph type="dt" sz="quarter" idx="10"/>
          </p:nvPr>
        </p:nvSpPr>
        <p:spPr>
          <a:xfrm>
            <a:off x="755650" y="6248400"/>
            <a:ext cx="1905000" cy="457200"/>
          </a:xfrm>
          <a:prstGeom prst="rect">
            <a:avLst/>
          </a:prstGeom>
        </p:spPr>
        <p:txBody>
          <a:bodyPr/>
          <a:lstStyle>
            <a:lvl1pPr algn="ctr">
              <a:defRPr>
                <a:solidFill>
                  <a:srgbClr val="FFFFFF"/>
                </a:solidFill>
                <a:cs typeface="+mn-cs"/>
              </a:defRPr>
            </a:lvl1pPr>
          </a:lstStyle>
          <a:p>
            <a:pPr>
              <a:defRPr/>
            </a:pPr>
            <a:endParaRPr lang="en-GB"/>
          </a:p>
        </p:txBody>
      </p:sp>
      <p:sp>
        <p:nvSpPr>
          <p:cNvPr id="5" name="Rectangle 5"/>
          <p:cNvSpPr>
            <a:spLocks noGrp="1" noChangeArrowheads="1"/>
          </p:cNvSpPr>
          <p:nvPr>
            <p:ph type="ftr" sz="quarter" idx="11"/>
          </p:nvPr>
        </p:nvSpPr>
        <p:spPr>
          <a:xfrm>
            <a:off x="3194050" y="6248400"/>
            <a:ext cx="2895600" cy="457200"/>
          </a:xfrm>
          <a:prstGeom prst="rect">
            <a:avLst/>
          </a:prstGeom>
        </p:spPr>
        <p:txBody>
          <a:bodyPr/>
          <a:lstStyle>
            <a:lvl1pPr algn="ctr">
              <a:defRPr>
                <a:solidFill>
                  <a:srgbClr val="FFFFFF"/>
                </a:solidFill>
                <a:cs typeface="+mn-cs"/>
              </a:defRPr>
            </a:lvl1pPr>
          </a:lstStyle>
          <a:p>
            <a:pPr>
              <a:defRPr/>
            </a:pPr>
            <a:endParaRPr lang="en-GB"/>
          </a:p>
        </p:txBody>
      </p:sp>
      <p:sp>
        <p:nvSpPr>
          <p:cNvPr id="6" name="Rectangle 6"/>
          <p:cNvSpPr>
            <a:spLocks noGrp="1" noChangeArrowheads="1"/>
          </p:cNvSpPr>
          <p:nvPr>
            <p:ph type="sldNum" sz="quarter" idx="12"/>
          </p:nvPr>
        </p:nvSpPr>
        <p:spPr>
          <a:xfrm>
            <a:off x="6623050" y="6248400"/>
            <a:ext cx="1905000" cy="457200"/>
          </a:xfrm>
          <a:prstGeom prst="rect">
            <a:avLst/>
          </a:prstGeom>
        </p:spPr>
        <p:txBody>
          <a:bodyPr/>
          <a:lstStyle>
            <a:lvl1pPr algn="ctr">
              <a:defRPr>
                <a:solidFill>
                  <a:srgbClr val="FFFFFF"/>
                </a:solidFill>
                <a:cs typeface="+mn-cs"/>
              </a:defRPr>
            </a:lvl1pPr>
          </a:lstStyle>
          <a:p>
            <a:pPr>
              <a:defRPr/>
            </a:pPr>
            <a:fld id="{BE6BC1FF-1164-40C7-9D39-2B680E27E2C7}" type="slidenum">
              <a:rPr lang="en-GB"/>
              <a:pPr>
                <a:defRPr/>
              </a:pPr>
              <a:t>‹nr.›</a:t>
            </a:fld>
            <a:endParaRPr lang="en-GB"/>
          </a:p>
        </p:txBody>
      </p:sp>
    </p:spTree>
    <p:extLst>
      <p:ext uri="{BB962C8B-B14F-4D97-AF65-F5344CB8AC3E}">
        <p14:creationId xmlns:p14="http://schemas.microsoft.com/office/powerpoint/2010/main" val="286027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2525" y="533400"/>
            <a:ext cx="77724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r>
              <a:rPr lang="en-US" noProof="0"/>
              <a:t>Click icon to add table</a:t>
            </a:r>
            <a:endParaRPr lang="en-GB" noProof="0"/>
          </a:p>
        </p:txBody>
      </p:sp>
      <p:sp>
        <p:nvSpPr>
          <p:cNvPr id="4" name="Date Placeholder 3"/>
          <p:cNvSpPr>
            <a:spLocks noGrp="1"/>
          </p:cNvSpPr>
          <p:nvPr>
            <p:ph type="dt" sz="half" idx="10"/>
          </p:nvPr>
        </p:nvSpPr>
        <p:spPr>
          <a:xfrm>
            <a:off x="1143000" y="6248400"/>
            <a:ext cx="1905000" cy="457200"/>
          </a:xfrm>
          <a:prstGeom prst="rect">
            <a:avLst/>
          </a:prstGeom>
        </p:spPr>
        <p:txBody>
          <a:bodyPr/>
          <a:lstStyle>
            <a:lvl1pPr algn="ctr">
              <a:defRPr>
                <a:cs typeface="+mn-cs"/>
              </a:defRPr>
            </a:lvl1pPr>
          </a:lstStyle>
          <a:p>
            <a:pPr>
              <a:defRPr/>
            </a:pPr>
            <a:endParaRPr lang="en-GB"/>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lvl1pPr algn="ctr">
              <a:defRPr>
                <a:cs typeface="+mn-cs"/>
              </a:defRPr>
            </a:lvl1pPr>
          </a:lstStyle>
          <a:p>
            <a:pPr>
              <a:defRPr/>
            </a:pPr>
            <a:endParaRPr lang="en-GB"/>
          </a:p>
        </p:txBody>
      </p:sp>
      <p:sp>
        <p:nvSpPr>
          <p:cNvPr id="6" name="Slide Number Placeholder 5"/>
          <p:cNvSpPr>
            <a:spLocks noGrp="1"/>
          </p:cNvSpPr>
          <p:nvPr>
            <p:ph type="sldNum" sz="quarter" idx="12"/>
          </p:nvPr>
        </p:nvSpPr>
        <p:spPr>
          <a:xfrm>
            <a:off x="7010400" y="6248400"/>
            <a:ext cx="1905000" cy="457200"/>
          </a:xfrm>
          <a:prstGeom prst="rect">
            <a:avLst/>
          </a:prstGeom>
        </p:spPr>
        <p:txBody>
          <a:bodyPr/>
          <a:lstStyle>
            <a:lvl1pPr algn="ctr">
              <a:defRPr>
                <a:cs typeface="+mn-cs"/>
              </a:defRPr>
            </a:lvl1pPr>
          </a:lstStyle>
          <a:p>
            <a:pPr>
              <a:defRPr/>
            </a:pPr>
            <a:fld id="{EE1E6FB8-C9F5-4686-8CB6-1F8211344E76}" type="slidenum">
              <a:rPr lang="en-GB"/>
              <a:pPr>
                <a:defRPr/>
              </a:pPr>
              <a:t>‹nr.›</a:t>
            </a:fld>
            <a:endParaRPr lang="en-GB"/>
          </a:p>
        </p:txBody>
      </p:sp>
    </p:spTree>
    <p:extLst>
      <p:ext uri="{BB962C8B-B14F-4D97-AF65-F5344CB8AC3E}">
        <p14:creationId xmlns:p14="http://schemas.microsoft.com/office/powerpoint/2010/main" val="267447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533400"/>
            <a:ext cx="7772400" cy="1143000"/>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1143000" y="1981200"/>
            <a:ext cx="3810000" cy="4114800"/>
          </a:xfrm>
          <a:prstGeom prst="rect">
            <a:avLst/>
          </a:prstGeom>
        </p:spPr>
        <p:txBody>
          <a:bodyPr/>
          <a:lstStyle/>
          <a:p>
            <a:pPr lvl="0"/>
            <a:r>
              <a:rPr lang="en-US" noProof="0"/>
              <a:t>Click icon to add clip art</a:t>
            </a:r>
            <a:endParaRPr lang="en-GB" noProof="0"/>
          </a:p>
        </p:txBody>
      </p:sp>
      <p:sp>
        <p:nvSpPr>
          <p:cNvPr id="4" name="Text Placeholder 3"/>
          <p:cNvSpPr>
            <a:spLocks noGrp="1"/>
          </p:cNvSpPr>
          <p:nvPr>
            <p:ph type="body" sz="half" idx="2"/>
          </p:nvPr>
        </p:nvSpPr>
        <p:spPr>
          <a:xfrm>
            <a:off x="51054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1143000" y="6248400"/>
            <a:ext cx="1905000" cy="457200"/>
          </a:xfrm>
          <a:prstGeom prst="rect">
            <a:avLst/>
          </a:prstGeom>
        </p:spPr>
        <p:txBody>
          <a:bodyPr/>
          <a:lstStyle>
            <a:lvl1pPr algn="ctr">
              <a:defRPr>
                <a:cs typeface="+mn-cs"/>
              </a:defRPr>
            </a:lvl1pPr>
          </a:lstStyle>
          <a:p>
            <a:pPr>
              <a:defRPr/>
            </a:pPr>
            <a:endParaRPr lang="en-GB"/>
          </a:p>
        </p:txBody>
      </p:sp>
      <p:sp>
        <p:nvSpPr>
          <p:cNvPr id="6" name="Footer Placeholder 5"/>
          <p:cNvSpPr>
            <a:spLocks noGrp="1"/>
          </p:cNvSpPr>
          <p:nvPr>
            <p:ph type="ftr" sz="quarter" idx="11"/>
          </p:nvPr>
        </p:nvSpPr>
        <p:spPr>
          <a:xfrm>
            <a:off x="3581400" y="6248400"/>
            <a:ext cx="2895600" cy="457200"/>
          </a:xfrm>
          <a:prstGeom prst="rect">
            <a:avLst/>
          </a:prstGeom>
        </p:spPr>
        <p:txBody>
          <a:bodyPr/>
          <a:lstStyle>
            <a:lvl1pPr algn="ctr">
              <a:defRPr>
                <a:cs typeface="+mn-cs"/>
              </a:defRPr>
            </a:lvl1pPr>
          </a:lstStyle>
          <a:p>
            <a:pPr>
              <a:defRPr/>
            </a:pPr>
            <a:endParaRPr lang="en-GB"/>
          </a:p>
        </p:txBody>
      </p:sp>
      <p:sp>
        <p:nvSpPr>
          <p:cNvPr id="7" name="Slide Number Placeholder 6"/>
          <p:cNvSpPr>
            <a:spLocks noGrp="1"/>
          </p:cNvSpPr>
          <p:nvPr>
            <p:ph type="sldNum" sz="quarter" idx="12"/>
          </p:nvPr>
        </p:nvSpPr>
        <p:spPr>
          <a:xfrm>
            <a:off x="7010400" y="6248400"/>
            <a:ext cx="1905000" cy="457200"/>
          </a:xfrm>
          <a:prstGeom prst="rect">
            <a:avLst/>
          </a:prstGeom>
        </p:spPr>
        <p:txBody>
          <a:bodyPr/>
          <a:lstStyle>
            <a:lvl1pPr algn="ctr">
              <a:defRPr>
                <a:cs typeface="+mn-cs"/>
              </a:defRPr>
            </a:lvl1pPr>
          </a:lstStyle>
          <a:p>
            <a:pPr>
              <a:defRPr/>
            </a:pPr>
            <a:fld id="{0DBCBBAC-F46A-4EC8-8654-C02D4E68F272}" type="slidenum">
              <a:rPr lang="en-GB"/>
              <a:pPr>
                <a:defRPr/>
              </a:pPr>
              <a:t>‹nr.›</a:t>
            </a:fld>
            <a:endParaRPr lang="en-GB"/>
          </a:p>
        </p:txBody>
      </p:sp>
    </p:spTree>
    <p:extLst>
      <p:ext uri="{BB962C8B-B14F-4D97-AF65-F5344CB8AC3E}">
        <p14:creationId xmlns:p14="http://schemas.microsoft.com/office/powerpoint/2010/main" val="157053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54" name="Picture 2" descr="Picture 2"/>
          <p:cNvPicPr>
            <a:picLocks noChangeAspect="1"/>
          </p:cNvPicPr>
          <p:nvPr/>
        </p:nvPicPr>
        <p:blipFill>
          <a:blip r:embed="rId2"/>
          <a:stretch>
            <a:fillRect/>
          </a:stretch>
        </p:blipFill>
        <p:spPr>
          <a:xfrm>
            <a:off x="0" y="1587"/>
            <a:ext cx="9144000" cy="6856413"/>
          </a:xfrm>
          <a:prstGeom prst="rect">
            <a:avLst/>
          </a:prstGeom>
          <a:ln w="12700">
            <a:miter lim="400000"/>
          </a:ln>
        </p:spPr>
      </p:pic>
      <p:sp>
        <p:nvSpPr>
          <p:cNvPr id="55" name="TextBox 5"/>
          <p:cNvSpPr txBox="1"/>
          <p:nvPr/>
        </p:nvSpPr>
        <p:spPr>
          <a:xfrm>
            <a:off x="5841682" y="6308725"/>
            <a:ext cx="2861312"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000">
                <a:solidFill>
                  <a:srgbClr val="2F70C8"/>
                </a:solidFill>
                <a:latin typeface="Arial"/>
                <a:ea typeface="Arial"/>
                <a:cs typeface="Arial"/>
                <a:sym typeface="Arial"/>
              </a:defRPr>
            </a:lvl1pPr>
          </a:lstStyle>
          <a:p>
            <a:r>
              <a:t>© ALSG, 2015</a:t>
            </a:r>
          </a:p>
        </p:txBody>
      </p:sp>
      <p:sp>
        <p:nvSpPr>
          <p:cNvPr id="56" name="Titeltekst"/>
          <p:cNvSpPr txBox="1">
            <a:spLocks noGrp="1"/>
          </p:cNvSpPr>
          <p:nvPr>
            <p:ph type="title"/>
          </p:nvPr>
        </p:nvSpPr>
        <p:spPr>
          <a:xfrm>
            <a:off x="457200" y="274638"/>
            <a:ext cx="8229600" cy="1143001"/>
          </a:xfrm>
          <a:prstGeom prst="rect">
            <a:avLst/>
          </a:prstGeom>
        </p:spPr>
        <p:txBody>
          <a:bodyPr anchor="t">
            <a:normAutofit/>
          </a:bodyPr>
          <a:lstStyle>
            <a:lvl1pPr algn="l">
              <a:defRPr sz="3200" b="1">
                <a:solidFill>
                  <a:srgbClr val="2E5796"/>
                </a:solidFill>
                <a:latin typeface="Myriad Pro"/>
                <a:ea typeface="Myriad Pro"/>
                <a:cs typeface="Myriad Pro"/>
                <a:sym typeface="Myriad Pro"/>
              </a:defRPr>
            </a:lvl1pPr>
          </a:lstStyle>
          <a:p>
            <a:r>
              <a:t>Titeltekst</a:t>
            </a:r>
          </a:p>
        </p:txBody>
      </p:sp>
      <p:sp>
        <p:nvSpPr>
          <p:cNvPr id="57" name="Hoofdtekst - niveau één…"/>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lr>
                <a:srgbClr val="3657A7"/>
              </a:buClr>
              <a:buFont typeface="Arial"/>
              <a:defRPr sz="2800">
                <a:latin typeface="Myriad Pro"/>
                <a:ea typeface="Myriad Pro"/>
                <a:cs typeface="Myriad Pro"/>
                <a:sym typeface="Myriad Pro"/>
              </a:defRPr>
            </a:lvl1pPr>
            <a:lvl2pPr marL="790575" indent="-333375">
              <a:spcBef>
                <a:spcPts val="600"/>
              </a:spcBef>
              <a:buClr>
                <a:srgbClr val="3657A7"/>
              </a:buClr>
              <a:buFont typeface="Arial"/>
              <a:buChar char="•"/>
              <a:defRPr sz="2800">
                <a:latin typeface="Myriad Pro"/>
                <a:ea typeface="Myriad Pro"/>
                <a:cs typeface="Myriad Pro"/>
                <a:sym typeface="Myriad Pro"/>
              </a:defRPr>
            </a:lvl2pPr>
            <a:lvl3pPr marL="1234439" indent="-320039">
              <a:spcBef>
                <a:spcPts val="600"/>
              </a:spcBef>
              <a:buClr>
                <a:srgbClr val="3657A7"/>
              </a:buClr>
              <a:buFont typeface="Arial"/>
              <a:defRPr sz="2800">
                <a:latin typeface="Myriad Pro"/>
                <a:ea typeface="Myriad Pro"/>
                <a:cs typeface="Myriad Pro"/>
                <a:sym typeface="Myriad Pro"/>
              </a:defRPr>
            </a:lvl3pPr>
            <a:lvl4pPr marL="1727200" indent="-355600">
              <a:spcBef>
                <a:spcPts val="600"/>
              </a:spcBef>
              <a:buClr>
                <a:srgbClr val="3657A7"/>
              </a:buClr>
              <a:buFont typeface="Arial"/>
              <a:buChar char="•"/>
              <a:defRPr sz="2800">
                <a:latin typeface="Myriad Pro"/>
                <a:ea typeface="Myriad Pro"/>
                <a:cs typeface="Myriad Pro"/>
                <a:sym typeface="Myriad Pro"/>
              </a:defRPr>
            </a:lvl4pPr>
            <a:lvl5pPr marL="2184400" indent="-355600">
              <a:spcBef>
                <a:spcPts val="600"/>
              </a:spcBef>
              <a:buClr>
                <a:srgbClr val="3657A7"/>
              </a:buClr>
              <a:buFont typeface="Arial"/>
              <a:buChar char="•"/>
              <a:defRPr sz="2800">
                <a:latin typeface="Myriad Pro"/>
                <a:ea typeface="Myriad Pro"/>
                <a:cs typeface="Myriad Pro"/>
                <a:sym typeface="Myriad Pro"/>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7324042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Section Header">
    <p:bg>
      <p:bgRef idx="1001">
        <a:schemeClr val="bg1"/>
      </p:bgRef>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5795963" y="6308725"/>
            <a:ext cx="295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defRPr/>
            </a:pPr>
            <a:r>
              <a:rPr lang="en-GB" altLang="en-US" sz="1000">
                <a:solidFill>
                  <a:srgbClr val="2F70C8"/>
                </a:solidFill>
                <a:latin typeface="Myriad Pro" pitchFamily="34" charset="0"/>
              </a:rPr>
              <a:t>© ALSG, 2015</a:t>
            </a:r>
          </a:p>
        </p:txBody>
      </p:sp>
      <p:sp>
        <p:nvSpPr>
          <p:cNvPr id="6" name="Title 1"/>
          <p:cNvSpPr>
            <a:spLocks noGrp="1"/>
          </p:cNvSpPr>
          <p:nvPr>
            <p:ph type="ctrTitle"/>
          </p:nvPr>
        </p:nvSpPr>
        <p:spPr>
          <a:xfrm>
            <a:off x="685800" y="2130425"/>
            <a:ext cx="7772400" cy="1470025"/>
          </a:xfrm>
          <a:prstGeom prst="rect">
            <a:avLst/>
          </a:prstGeom>
        </p:spPr>
        <p:txBody>
          <a:bodyPr/>
          <a:lstStyle>
            <a:lvl1pPr>
              <a:defRPr b="1" i="0">
                <a:solidFill>
                  <a:srgbClr val="2E5796"/>
                </a:solidFill>
                <a:latin typeface="Myriad Pro"/>
                <a:cs typeface="Myriad Pro"/>
              </a:defRPr>
            </a:lvl1pPr>
          </a:lstStyle>
          <a:p>
            <a:r>
              <a:rPr lang="en-US"/>
              <a:t>Click to edit Master title style</a:t>
            </a:r>
            <a:endParaRPr lang="en-US" dirty="0"/>
          </a:p>
        </p:txBody>
      </p:sp>
      <p:sp>
        <p:nvSpPr>
          <p:cNvPr id="7"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solidFill>
                  <a:schemeClr val="tx1"/>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 name="Picture 1" descr="Graphical user interface&#10;&#10;Description automatically generated with low confidence">
            <a:extLst>
              <a:ext uri="{FF2B5EF4-FFF2-40B4-BE49-F238E27FC236}">
                <a16:creationId xmlns:a16="http://schemas.microsoft.com/office/drawing/2014/main" id="{0E5B4BE0-A721-ED7C-37EA-1E9948C11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5877271"/>
            <a:ext cx="1480996" cy="720000"/>
          </a:xfrm>
          <a:prstGeom prst="rect">
            <a:avLst/>
          </a:prstGeom>
        </p:spPr>
      </p:pic>
    </p:spTree>
    <p:extLst>
      <p:ext uri="{BB962C8B-B14F-4D97-AF65-F5344CB8AC3E}">
        <p14:creationId xmlns:p14="http://schemas.microsoft.com/office/powerpoint/2010/main" val="34181054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cxnSp>
        <p:nvCxnSpPr>
          <p:cNvPr id="5" name="Straight Connector 2"/>
          <p:cNvCxnSpPr>
            <a:cxnSpLocks noChangeShapeType="1"/>
          </p:cNvCxnSpPr>
          <p:nvPr/>
        </p:nvCxnSpPr>
        <p:spPr bwMode="auto">
          <a:xfrm flipH="1">
            <a:off x="468313" y="3933825"/>
            <a:ext cx="777557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6" name="TextBox 5"/>
          <p:cNvSpPr txBox="1">
            <a:spLocks noChangeArrowheads="1"/>
          </p:cNvSpPr>
          <p:nvPr userDrawn="1"/>
        </p:nvSpPr>
        <p:spPr bwMode="auto">
          <a:xfrm>
            <a:off x="5795963" y="6308725"/>
            <a:ext cx="295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defRPr/>
            </a:pPr>
            <a:r>
              <a:rPr lang="en-GB" altLang="en-US" sz="1000">
                <a:solidFill>
                  <a:srgbClr val="2F70C8"/>
                </a:solidFill>
                <a:latin typeface="Myriad Pro" pitchFamily="34" charset="0"/>
              </a:rPr>
              <a:t>© ALSG, 2015</a:t>
            </a:r>
          </a:p>
        </p:txBody>
      </p:sp>
      <p:sp>
        <p:nvSpPr>
          <p:cNvPr id="2" name="Title 1"/>
          <p:cNvSpPr>
            <a:spLocks noGrp="1"/>
          </p:cNvSpPr>
          <p:nvPr>
            <p:ph type="title"/>
          </p:nvPr>
        </p:nvSpPr>
        <p:spPr>
          <a:xfrm>
            <a:off x="467544" y="3939133"/>
            <a:ext cx="7772400" cy="1362075"/>
          </a:xfrm>
          <a:prstGeom prst="rect">
            <a:avLst/>
          </a:prstGeom>
        </p:spPr>
        <p:txBody>
          <a:bodyPr vert="horz" anchor="t"/>
          <a:lstStyle>
            <a:lvl1pPr algn="l">
              <a:defRPr sz="3200" b="1" i="0" cap="all">
                <a:solidFill>
                  <a:srgbClr val="2E5796"/>
                </a:solidFill>
                <a:latin typeface="Myriad Pro"/>
                <a:cs typeface="Myriad Pro"/>
              </a:defRPr>
            </a:lvl1pPr>
          </a:lstStyle>
          <a:p>
            <a:r>
              <a:rPr lang="en-US"/>
              <a:t>Click to edit Master title style</a:t>
            </a:r>
            <a:endParaRPr lang="en-US" dirty="0"/>
          </a:p>
        </p:txBody>
      </p:sp>
      <p:sp>
        <p:nvSpPr>
          <p:cNvPr id="3" name="Text Placeholder 2"/>
          <p:cNvSpPr>
            <a:spLocks noGrp="1"/>
          </p:cNvSpPr>
          <p:nvPr>
            <p:ph type="body" idx="1"/>
          </p:nvPr>
        </p:nvSpPr>
        <p:spPr>
          <a:xfrm>
            <a:off x="467544" y="2426965"/>
            <a:ext cx="7772400" cy="1500187"/>
          </a:xfrm>
          <a:prstGeom prst="rect">
            <a:avLst/>
          </a:prstGeom>
        </p:spPr>
        <p:txBody>
          <a:bodyPr vert="horz" anchor="b"/>
          <a:lstStyle>
            <a:lvl1pPr marL="0" indent="0">
              <a:buNone/>
              <a:defRPr sz="2000" b="0" i="0">
                <a:latin typeface="Myriad Pro"/>
                <a:cs typeface="Myriad Pro"/>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7" name="Picture 6" descr="Graphical user interface&#10;&#10;Description automatically generated with low confidence">
            <a:extLst>
              <a:ext uri="{FF2B5EF4-FFF2-40B4-BE49-F238E27FC236}">
                <a16:creationId xmlns:a16="http://schemas.microsoft.com/office/drawing/2014/main" id="{0B14D18D-A644-C206-B228-748238254B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5877271"/>
            <a:ext cx="1480996" cy="720000"/>
          </a:xfrm>
          <a:prstGeom prst="rect">
            <a:avLst/>
          </a:prstGeom>
        </p:spPr>
      </p:pic>
    </p:spTree>
    <p:extLst>
      <p:ext uri="{BB962C8B-B14F-4D97-AF65-F5344CB8AC3E}">
        <p14:creationId xmlns:p14="http://schemas.microsoft.com/office/powerpoint/2010/main" val="1357254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5795963" y="6308725"/>
            <a:ext cx="295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defRPr/>
            </a:pPr>
            <a:r>
              <a:rPr lang="en-GB" altLang="en-US" sz="1000" dirty="0">
                <a:solidFill>
                  <a:srgbClr val="2F70C8"/>
                </a:solidFill>
                <a:latin typeface="Arial" panose="020B0604020202020204" pitchFamily="34" charset="0"/>
                <a:cs typeface="Arial" panose="020B0604020202020204" pitchFamily="34" charset="0"/>
              </a:rPr>
              <a:t>© ALSG, 2015</a:t>
            </a:r>
          </a:p>
        </p:txBody>
      </p:sp>
      <p:sp>
        <p:nvSpPr>
          <p:cNvPr id="2" name="Title 1"/>
          <p:cNvSpPr>
            <a:spLocks noGrp="1"/>
          </p:cNvSpPr>
          <p:nvPr>
            <p:ph type="title"/>
          </p:nvPr>
        </p:nvSpPr>
        <p:spPr>
          <a:xfrm>
            <a:off x="467544" y="332656"/>
            <a:ext cx="8229600" cy="634082"/>
          </a:xfrm>
          <a:prstGeom prst="rect">
            <a:avLst/>
          </a:prstGeom>
        </p:spPr>
        <p:txBody>
          <a:bodyPr vert="horz"/>
          <a:lstStyle>
            <a:lvl1pPr algn="l">
              <a:defRPr sz="3200" b="1" i="0">
                <a:solidFill>
                  <a:srgbClr val="2E5796"/>
                </a:solidFill>
                <a:latin typeface="Myriad Pro"/>
                <a:cs typeface="Myriad Pro"/>
              </a:defRPr>
            </a:lvl1pPr>
          </a:lstStyle>
          <a:p>
            <a:r>
              <a:rPr lang="en-US"/>
              <a:t>Click to edit Master title style</a:t>
            </a:r>
            <a:endParaRPr lang="en-US" dirty="0"/>
          </a:p>
        </p:txBody>
      </p:sp>
      <p:sp>
        <p:nvSpPr>
          <p:cNvPr id="3" name="Content Placeholder 2"/>
          <p:cNvSpPr>
            <a:spLocks noGrp="1"/>
          </p:cNvSpPr>
          <p:nvPr>
            <p:ph idx="1"/>
          </p:nvPr>
        </p:nvSpPr>
        <p:spPr>
          <a:xfrm>
            <a:off x="467544" y="1038747"/>
            <a:ext cx="8229600" cy="4032448"/>
          </a:xfrm>
          <a:prstGeom prst="rect">
            <a:avLst/>
          </a:prstGeom>
        </p:spPr>
        <p:txBody>
          <a:bodyPr vert="horz"/>
          <a:lstStyle>
            <a:lvl1pPr marL="457200" indent="-457200">
              <a:buClr>
                <a:srgbClr val="3657A7"/>
              </a:buClr>
              <a:buFont typeface="Arial"/>
              <a:buChar char="•"/>
              <a:defRPr sz="2800" b="0" i="0">
                <a:latin typeface="Myriad Pro"/>
                <a:cs typeface="Myriad Pro"/>
              </a:defRPr>
            </a:lvl1pPr>
            <a:lvl2pPr marL="914400" indent="-457200">
              <a:buClr>
                <a:srgbClr val="3657A7"/>
              </a:buClr>
              <a:buFont typeface="Arial"/>
              <a:buChar char="•"/>
              <a:defRPr sz="2400" b="0" i="0">
                <a:latin typeface="Arial"/>
                <a:cs typeface="Arial"/>
              </a:defRPr>
            </a:lvl2pPr>
            <a:lvl3pPr marL="1257300" indent="-342900">
              <a:buClr>
                <a:srgbClr val="3657A7"/>
              </a:buClr>
              <a:buFont typeface="Arial"/>
              <a:buChar char="•"/>
              <a:defRPr sz="2200" b="0" i="0">
                <a:latin typeface="Arial"/>
                <a:cs typeface="Arial"/>
              </a:defRPr>
            </a:lvl3pPr>
            <a:lvl4pPr marL="1714500" indent="-342900">
              <a:buClr>
                <a:srgbClr val="3657A7"/>
              </a:buClr>
              <a:buFont typeface="Arial"/>
              <a:buChar char="•"/>
              <a:defRPr sz="2000" b="0" i="0">
                <a:latin typeface="Arial"/>
                <a:cs typeface="Arial"/>
              </a:defRPr>
            </a:lvl4pPr>
            <a:lvl5pPr marL="2171700" indent="-342900">
              <a:buClr>
                <a:srgbClr val="3657A7"/>
              </a:buClr>
              <a:buFont typeface="Arial"/>
              <a:buChar char="•"/>
              <a:defRPr sz="18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Graphical user interface&#10;&#10;Description automatically generated with low confidence">
            <a:extLst>
              <a:ext uri="{FF2B5EF4-FFF2-40B4-BE49-F238E27FC236}">
                <a16:creationId xmlns:a16="http://schemas.microsoft.com/office/drawing/2014/main" id="{EFA2CFBD-A434-9B41-3899-6700C9BB1E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5877271"/>
            <a:ext cx="1480996" cy="720000"/>
          </a:xfrm>
          <a:prstGeom prst="rect">
            <a:avLst/>
          </a:prstGeom>
        </p:spPr>
      </p:pic>
    </p:spTree>
    <p:extLst>
      <p:ext uri="{BB962C8B-B14F-4D97-AF65-F5344CB8AC3E}">
        <p14:creationId xmlns:p14="http://schemas.microsoft.com/office/powerpoint/2010/main" val="415411447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Ref idx="1001">
        <a:schemeClr val="bg1"/>
      </p:bgRef>
    </p:bg>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795963" y="6308725"/>
            <a:ext cx="295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defRPr/>
            </a:pPr>
            <a:r>
              <a:rPr lang="en-GB" altLang="en-US" sz="1000" dirty="0">
                <a:solidFill>
                  <a:srgbClr val="2F70C8"/>
                </a:solidFill>
                <a:latin typeface="Arial" panose="020B0604020202020204" pitchFamily="34" charset="0"/>
                <a:cs typeface="Arial" panose="020B0604020202020204" pitchFamily="34" charset="0"/>
              </a:rPr>
              <a:t>© ALSG, 2015</a:t>
            </a:r>
          </a:p>
        </p:txBody>
      </p:sp>
      <p:sp>
        <p:nvSpPr>
          <p:cNvPr id="2" name="Title 1"/>
          <p:cNvSpPr>
            <a:spLocks noGrp="1"/>
          </p:cNvSpPr>
          <p:nvPr>
            <p:ph type="title"/>
          </p:nvPr>
        </p:nvSpPr>
        <p:spPr>
          <a:xfrm>
            <a:off x="457200" y="274638"/>
            <a:ext cx="8229600" cy="1143000"/>
          </a:xfrm>
          <a:prstGeom prst="rect">
            <a:avLst/>
          </a:prstGeom>
        </p:spPr>
        <p:txBody>
          <a:bodyPr vert="horz"/>
          <a:lstStyle>
            <a:lvl1pPr algn="l">
              <a:defRPr sz="3200" b="1" i="0">
                <a:solidFill>
                  <a:srgbClr val="2E5796"/>
                </a:solidFill>
                <a:latin typeface="Myriad Pro"/>
                <a:cs typeface="Myriad Pro"/>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marL="342900" indent="-342900">
              <a:buClr>
                <a:srgbClr val="3657A7"/>
              </a:buClr>
              <a:buFont typeface="Arial"/>
              <a:buChar char="•"/>
              <a:defRPr sz="2800" b="0" i="0">
                <a:latin typeface="Myriad Pro"/>
                <a:cs typeface="Myriad Pro"/>
              </a:defRPr>
            </a:lvl1pPr>
            <a:lvl2pPr marL="742950" indent="-285750">
              <a:buClr>
                <a:srgbClr val="3657A7"/>
              </a:buClr>
              <a:buFont typeface="Arial"/>
              <a:buChar char="•"/>
              <a:defRPr sz="2400" b="0" i="0">
                <a:latin typeface="Myriad Pro"/>
                <a:cs typeface="Myriad Pro"/>
              </a:defRPr>
            </a:lvl2pPr>
            <a:lvl3pPr marL="1143000" indent="-228600">
              <a:buClr>
                <a:srgbClr val="3657A7"/>
              </a:buClr>
              <a:buFont typeface="Arial"/>
              <a:buChar char="•"/>
              <a:defRPr sz="2000" b="0" i="0">
                <a:latin typeface="Myriad Pro"/>
                <a:cs typeface="Myriad Pro"/>
              </a:defRPr>
            </a:lvl3pPr>
            <a:lvl4pPr marL="1600200" indent="-228600">
              <a:buClr>
                <a:srgbClr val="3657A7"/>
              </a:buClr>
              <a:buFont typeface="Arial"/>
              <a:buChar char="•"/>
              <a:defRPr sz="1800" b="0" i="0">
                <a:latin typeface="Myriad Pro"/>
                <a:cs typeface="Myriad Pro"/>
              </a:defRPr>
            </a:lvl4pPr>
            <a:lvl5pPr marL="2057400" indent="-228600">
              <a:buClr>
                <a:srgbClr val="3657A7"/>
              </a:buClr>
              <a:buFont typeface="Arial"/>
              <a:buChar char="•"/>
              <a:defRPr sz="1800" b="0" i="0">
                <a:latin typeface="Myriad Pro"/>
                <a:cs typeface="Myriad Pro"/>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marL="342900" indent="-342900">
              <a:buClr>
                <a:srgbClr val="3657A7"/>
              </a:buClr>
              <a:buFont typeface="Arial"/>
              <a:buChar char="•"/>
              <a:defRPr sz="2800" b="0" i="0">
                <a:latin typeface="Myriad Pro"/>
                <a:cs typeface="Myriad Pro"/>
              </a:defRPr>
            </a:lvl1pPr>
            <a:lvl2pPr marL="742950" indent="-285750">
              <a:buClr>
                <a:srgbClr val="3657A7"/>
              </a:buClr>
              <a:buFont typeface="Arial"/>
              <a:buChar char="•"/>
              <a:defRPr sz="2400" b="0" i="0">
                <a:latin typeface="Myriad Pro"/>
                <a:cs typeface="Myriad Pro"/>
              </a:defRPr>
            </a:lvl2pPr>
            <a:lvl3pPr marL="1143000" indent="-228600">
              <a:buClr>
                <a:srgbClr val="3657A7"/>
              </a:buClr>
              <a:buFont typeface="Arial"/>
              <a:buChar char="•"/>
              <a:defRPr sz="2000" b="0" i="0">
                <a:latin typeface="Myriad Pro"/>
                <a:cs typeface="Myriad Pro"/>
              </a:defRPr>
            </a:lvl3pPr>
            <a:lvl4pPr marL="1600200" indent="-228600">
              <a:buClr>
                <a:srgbClr val="3657A7"/>
              </a:buClr>
              <a:buFont typeface="Arial"/>
              <a:buChar char="•"/>
              <a:defRPr sz="1800" b="0" i="0">
                <a:latin typeface="Myriad Pro"/>
                <a:cs typeface="Myriad Pro"/>
              </a:defRPr>
            </a:lvl4pPr>
            <a:lvl5pPr marL="2057400" indent="-228600">
              <a:buClr>
                <a:srgbClr val="3657A7"/>
              </a:buClr>
              <a:buFont typeface="Arial"/>
              <a:buChar char="•"/>
              <a:defRPr sz="1800" b="0" i="0">
                <a:latin typeface="Myriad Pro"/>
                <a:cs typeface="Myriad Pro"/>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Graphical user interface&#10;&#10;Description automatically generated with low confidence">
            <a:extLst>
              <a:ext uri="{FF2B5EF4-FFF2-40B4-BE49-F238E27FC236}">
                <a16:creationId xmlns:a16="http://schemas.microsoft.com/office/drawing/2014/main" id="{C58D47F9-B04E-EE52-506A-80A4014A8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5877271"/>
            <a:ext cx="1480996" cy="720000"/>
          </a:xfrm>
          <a:prstGeom prst="rect">
            <a:avLst/>
          </a:prstGeom>
        </p:spPr>
      </p:pic>
    </p:spTree>
    <p:extLst>
      <p:ext uri="{BB962C8B-B14F-4D97-AF65-F5344CB8AC3E}">
        <p14:creationId xmlns:p14="http://schemas.microsoft.com/office/powerpoint/2010/main" val="3925138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Ref idx="1001">
        <a:schemeClr val="bg1"/>
      </p:bgRef>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795963" y="6308725"/>
            <a:ext cx="295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defRPr/>
            </a:pPr>
            <a:r>
              <a:rPr lang="en-GB" altLang="en-US" sz="1000">
                <a:solidFill>
                  <a:srgbClr val="2F70C8"/>
                </a:solidFill>
                <a:latin typeface="Myriad Pro" pitchFamily="34" charset="0"/>
              </a:rPr>
              <a:t>© ALSG, 2015</a:t>
            </a:r>
          </a:p>
        </p:txBody>
      </p:sp>
      <p:sp>
        <p:nvSpPr>
          <p:cNvPr id="2" name="Title 1"/>
          <p:cNvSpPr>
            <a:spLocks noGrp="1"/>
          </p:cNvSpPr>
          <p:nvPr>
            <p:ph type="title"/>
          </p:nvPr>
        </p:nvSpPr>
        <p:spPr>
          <a:xfrm>
            <a:off x="457200" y="274638"/>
            <a:ext cx="8229600" cy="706090"/>
          </a:xfrm>
          <a:prstGeom prst="rect">
            <a:avLst/>
          </a:prstGeom>
        </p:spPr>
        <p:txBody>
          <a:bodyPr vert="horz"/>
          <a:lstStyle>
            <a:lvl1pPr algn="l">
              <a:defRPr sz="3200" b="1" i="0">
                <a:solidFill>
                  <a:srgbClr val="2E5796"/>
                </a:solidFill>
                <a:latin typeface="Myriad Pro"/>
                <a:cs typeface="Myriad Pro"/>
              </a:defRPr>
            </a:lvl1pPr>
          </a:lstStyle>
          <a:p>
            <a:r>
              <a:rPr lang="en-US"/>
              <a:t>Click to edit Master title style</a:t>
            </a:r>
            <a:endParaRPr lang="en-US" dirty="0"/>
          </a:p>
        </p:txBody>
      </p:sp>
      <p:pic>
        <p:nvPicPr>
          <p:cNvPr id="5" name="Picture 4" descr="Graphical user interface&#10;&#10;Description automatically generated with low confidence">
            <a:extLst>
              <a:ext uri="{FF2B5EF4-FFF2-40B4-BE49-F238E27FC236}">
                <a16:creationId xmlns:a16="http://schemas.microsoft.com/office/drawing/2014/main" id="{53F6E841-FCA4-9703-A2EE-3CF4C66043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5877271"/>
            <a:ext cx="1480996" cy="720000"/>
          </a:xfrm>
          <a:prstGeom prst="rect">
            <a:avLst/>
          </a:prstGeom>
        </p:spPr>
      </p:pic>
    </p:spTree>
    <p:extLst>
      <p:ext uri="{BB962C8B-B14F-4D97-AF65-F5344CB8AC3E}">
        <p14:creationId xmlns:p14="http://schemas.microsoft.com/office/powerpoint/2010/main" val="19485532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5795963" y="6308725"/>
            <a:ext cx="295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defRPr/>
            </a:pPr>
            <a:r>
              <a:rPr lang="en-GB" altLang="en-US" sz="1000">
                <a:solidFill>
                  <a:srgbClr val="2F70C8"/>
                </a:solidFill>
                <a:latin typeface="Myriad Pro" pitchFamily="34" charset="0"/>
              </a:rPr>
              <a:t>© ALSG, 2015</a:t>
            </a:r>
          </a:p>
        </p:txBody>
      </p:sp>
      <p:pic>
        <p:nvPicPr>
          <p:cNvPr id="4" name="Picture 3" descr="Graphical user interface&#10;&#10;Description automatically generated with low confidence">
            <a:extLst>
              <a:ext uri="{FF2B5EF4-FFF2-40B4-BE49-F238E27FC236}">
                <a16:creationId xmlns:a16="http://schemas.microsoft.com/office/drawing/2014/main" id="{5CF91797-88C7-B165-93AE-7A114FD857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5877271"/>
            <a:ext cx="1480996" cy="720000"/>
          </a:xfrm>
          <a:prstGeom prst="rect">
            <a:avLst/>
          </a:prstGeom>
        </p:spPr>
      </p:pic>
    </p:spTree>
    <p:extLst>
      <p:ext uri="{BB962C8B-B14F-4D97-AF65-F5344CB8AC3E}">
        <p14:creationId xmlns:p14="http://schemas.microsoft.com/office/powerpoint/2010/main" val="32397983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795963" y="6308725"/>
            <a:ext cx="295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defRPr/>
            </a:pPr>
            <a:r>
              <a:rPr lang="en-GB" altLang="en-US" sz="1000">
                <a:solidFill>
                  <a:srgbClr val="2F70C8"/>
                </a:solidFill>
                <a:latin typeface="Myriad Pro" pitchFamily="34" charset="0"/>
              </a:rPr>
              <a:t>© ALSG, 2015</a:t>
            </a:r>
          </a:p>
        </p:txBody>
      </p:sp>
      <p:sp>
        <p:nvSpPr>
          <p:cNvPr id="2" name="Title 1"/>
          <p:cNvSpPr>
            <a:spLocks noGrp="1"/>
          </p:cNvSpPr>
          <p:nvPr>
            <p:ph type="title"/>
          </p:nvPr>
        </p:nvSpPr>
        <p:spPr>
          <a:xfrm>
            <a:off x="457200" y="273050"/>
            <a:ext cx="3008313" cy="1162050"/>
          </a:xfrm>
          <a:prstGeom prst="rect">
            <a:avLst/>
          </a:prstGeom>
        </p:spPr>
        <p:txBody>
          <a:bodyPr vert="horz" anchor="b"/>
          <a:lstStyle>
            <a:lvl1pPr algn="l">
              <a:defRPr sz="2400" b="1" i="0">
                <a:solidFill>
                  <a:srgbClr val="2E5796"/>
                </a:solidFill>
                <a:latin typeface="Myriad Pro"/>
                <a:cs typeface="Myriad Pro"/>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solidFill>
                  <a:srgbClr val="2E5796"/>
                </a:solidFill>
                <a:latin typeface="Arial"/>
                <a:cs typeface="Arial"/>
              </a:defRPr>
            </a:lvl1pPr>
            <a:lvl2pPr>
              <a:defRPr sz="2800">
                <a:solidFill>
                  <a:srgbClr val="2E5796"/>
                </a:solidFill>
                <a:latin typeface="Arial"/>
                <a:cs typeface="Arial"/>
              </a:defRPr>
            </a:lvl2pPr>
            <a:lvl3pPr>
              <a:defRPr sz="2400">
                <a:solidFill>
                  <a:srgbClr val="2E5796"/>
                </a:solidFill>
                <a:latin typeface="Arial"/>
                <a:cs typeface="Arial"/>
              </a:defRPr>
            </a:lvl3pPr>
            <a:lvl4pPr>
              <a:defRPr sz="2000">
                <a:solidFill>
                  <a:srgbClr val="2E5796"/>
                </a:solidFill>
                <a:latin typeface="Arial"/>
                <a:cs typeface="Arial"/>
              </a:defRPr>
            </a:lvl4pPr>
            <a:lvl5pPr>
              <a:defRPr sz="2000">
                <a:solidFill>
                  <a:srgbClr val="2E5796"/>
                </a:solidFill>
                <a:latin typeface="Arial"/>
                <a:cs typeface="Aria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Myriad Pro"/>
                <a:cs typeface="Myriad Pro"/>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descr="Graphical user interface&#10;&#10;Description automatically generated with low confidence">
            <a:extLst>
              <a:ext uri="{FF2B5EF4-FFF2-40B4-BE49-F238E27FC236}">
                <a16:creationId xmlns:a16="http://schemas.microsoft.com/office/drawing/2014/main" id="{CB89E000-735D-CAC2-F889-58C96977A4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5877271"/>
            <a:ext cx="1480996" cy="720000"/>
          </a:xfrm>
          <a:prstGeom prst="rect">
            <a:avLst/>
          </a:prstGeom>
        </p:spPr>
      </p:pic>
    </p:spTree>
    <p:extLst>
      <p:ext uri="{BB962C8B-B14F-4D97-AF65-F5344CB8AC3E}">
        <p14:creationId xmlns:p14="http://schemas.microsoft.com/office/powerpoint/2010/main" val="387833535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cxnSp>
        <p:nvCxnSpPr>
          <p:cNvPr id="6" name="Straight Connector 2"/>
          <p:cNvCxnSpPr>
            <a:cxnSpLocks noChangeShapeType="1"/>
          </p:cNvCxnSpPr>
          <p:nvPr/>
        </p:nvCxnSpPr>
        <p:spPr bwMode="auto">
          <a:xfrm flipH="1">
            <a:off x="3059113" y="5084763"/>
            <a:ext cx="54737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7" name="TextBox 6"/>
          <p:cNvSpPr txBox="1">
            <a:spLocks noChangeArrowheads="1"/>
          </p:cNvSpPr>
          <p:nvPr userDrawn="1"/>
        </p:nvSpPr>
        <p:spPr bwMode="auto">
          <a:xfrm>
            <a:off x="5795963" y="6308725"/>
            <a:ext cx="295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r" eaLnBrk="1" hangingPunct="1">
              <a:defRPr/>
            </a:pPr>
            <a:r>
              <a:rPr lang="en-GB" altLang="en-US" sz="1000" dirty="0">
                <a:solidFill>
                  <a:srgbClr val="2F70C8"/>
                </a:solidFill>
                <a:latin typeface="Arial" panose="020B0604020202020204" pitchFamily="34" charset="0"/>
                <a:cs typeface="Arial" panose="020B0604020202020204" pitchFamily="34" charset="0"/>
              </a:rPr>
              <a:t>© ALSG, 2015</a:t>
            </a:r>
          </a:p>
        </p:txBody>
      </p:sp>
      <p:sp>
        <p:nvSpPr>
          <p:cNvPr id="2" name="Title 1"/>
          <p:cNvSpPr>
            <a:spLocks noGrp="1"/>
          </p:cNvSpPr>
          <p:nvPr>
            <p:ph type="title"/>
          </p:nvPr>
        </p:nvSpPr>
        <p:spPr>
          <a:xfrm>
            <a:off x="3046040" y="4518446"/>
            <a:ext cx="5486400" cy="566738"/>
          </a:xfrm>
          <a:prstGeom prst="rect">
            <a:avLst/>
          </a:prstGeom>
        </p:spPr>
        <p:txBody>
          <a:bodyPr vert="horz" anchor="b"/>
          <a:lstStyle>
            <a:lvl1pPr algn="l">
              <a:defRPr sz="2000" b="1" i="0">
                <a:solidFill>
                  <a:srgbClr val="3657A7"/>
                </a:solidFill>
                <a:latin typeface="Myriad Pro"/>
                <a:cs typeface="Myriad Pro"/>
              </a:defRPr>
            </a:lvl1pPr>
          </a:lstStyle>
          <a:p>
            <a:r>
              <a:rPr lang="en-US"/>
              <a:t>Click to edit Master title style</a:t>
            </a:r>
            <a:endParaRPr lang="en-US" dirty="0"/>
          </a:p>
        </p:txBody>
      </p:sp>
      <p:sp>
        <p:nvSpPr>
          <p:cNvPr id="3" name="Picture Placeholder 2"/>
          <p:cNvSpPr>
            <a:spLocks noGrp="1"/>
          </p:cNvSpPr>
          <p:nvPr>
            <p:ph type="pic" idx="1"/>
          </p:nvPr>
        </p:nvSpPr>
        <p:spPr>
          <a:xfrm>
            <a:off x="683568" y="317847"/>
            <a:ext cx="7848872" cy="4114800"/>
          </a:xfrm>
          <a:prstGeom prst="rect">
            <a:avLst/>
          </a:prstGeom>
        </p:spPr>
        <p:txBody>
          <a:bodyPr vert="horz"/>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46040" y="5072410"/>
            <a:ext cx="5486400" cy="804862"/>
          </a:xfrm>
          <a:prstGeom prst="rect">
            <a:avLst/>
          </a:prstGeom>
        </p:spPr>
        <p:txBody>
          <a:bodyPr vert="horz"/>
          <a:lstStyle>
            <a:lvl1pPr marL="0" indent="0">
              <a:buNone/>
              <a:defRPr sz="1400" b="0" i="0">
                <a:latin typeface="Myriad Pro"/>
                <a:cs typeface="Myriad Pro"/>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Graphical user interface&#10;&#10;Description automatically generated with low confidence">
            <a:extLst>
              <a:ext uri="{FF2B5EF4-FFF2-40B4-BE49-F238E27FC236}">
                <a16:creationId xmlns:a16="http://schemas.microsoft.com/office/drawing/2014/main" id="{0BBDFFA9-6AE4-FB39-CEF7-0E05534BD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5877271"/>
            <a:ext cx="1480996" cy="720000"/>
          </a:xfrm>
          <a:prstGeom prst="rect">
            <a:avLst/>
          </a:prstGeom>
        </p:spPr>
      </p:pic>
    </p:spTree>
    <p:extLst>
      <p:ext uri="{BB962C8B-B14F-4D97-AF65-F5344CB8AC3E}">
        <p14:creationId xmlns:p14="http://schemas.microsoft.com/office/powerpoint/2010/main" val="256709112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70B9"/>
        </a:solidFill>
        <a:effectLst/>
      </p:bgPr>
    </p:bg>
    <p:spTree>
      <p:nvGrpSpPr>
        <p:cNvPr id="1" name=""/>
        <p:cNvGrpSpPr/>
        <p:nvPr/>
      </p:nvGrpSpPr>
      <p:grpSpPr>
        <a:xfrm>
          <a:off x="0" y="0"/>
          <a:ext cx="0" cy="0"/>
          <a:chOff x="0" y="0"/>
          <a:chExt cx="0" cy="0"/>
        </a:xfrm>
      </p:grpSpPr>
      <p:pic>
        <p:nvPicPr>
          <p:cNvPr id="2" name="Picture 1" descr="Graphical user interface&#10;&#10;Description automatically generated with low confidence">
            <a:extLst>
              <a:ext uri="{FF2B5EF4-FFF2-40B4-BE49-F238E27FC236}">
                <a16:creationId xmlns:a16="http://schemas.microsoft.com/office/drawing/2014/main" id="{7665BC20-31C0-E347-1887-AA7D74DCD61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20272" y="332656"/>
            <a:ext cx="1851246" cy="900000"/>
          </a:xfrm>
          <a:prstGeom prst="rect">
            <a:avLst/>
          </a:prstGeom>
          <a:ln>
            <a:solidFill>
              <a:schemeClr val="bg1"/>
            </a:solidFill>
          </a:ln>
        </p:spPr>
      </p:pic>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Times" pitchFamily="-1" charset="0"/>
        </a:defRPr>
      </a:lvl6pPr>
      <a:lvl7pPr marL="914400" algn="ctr" rtl="0" eaLnBrk="1" fontAlgn="base" hangingPunct="1">
        <a:spcBef>
          <a:spcPct val="0"/>
        </a:spcBef>
        <a:spcAft>
          <a:spcPct val="0"/>
        </a:spcAft>
        <a:defRPr sz="4400">
          <a:solidFill>
            <a:schemeClr val="tx2"/>
          </a:solidFill>
          <a:latin typeface="Times" pitchFamily="-1" charset="0"/>
        </a:defRPr>
      </a:lvl7pPr>
      <a:lvl8pPr marL="1371600" algn="ctr" rtl="0" eaLnBrk="1" fontAlgn="base" hangingPunct="1">
        <a:spcBef>
          <a:spcPct val="0"/>
        </a:spcBef>
        <a:spcAft>
          <a:spcPct val="0"/>
        </a:spcAft>
        <a:defRPr sz="4400">
          <a:solidFill>
            <a:schemeClr val="tx2"/>
          </a:solidFill>
          <a:latin typeface="Times" pitchFamily="-1" charset="0"/>
        </a:defRPr>
      </a:lvl8pPr>
      <a:lvl9pPr marL="1828800" algn="ctr" rtl="0" eaLnBrk="1" fontAlgn="base" hangingPunct="1">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interest.com/pin/345440233903930898/"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2"/>
          <p:cNvSpPr txBox="1">
            <a:spLocks noGrp="1"/>
          </p:cNvSpPr>
          <p:nvPr>
            <p:ph type="title"/>
          </p:nvPr>
        </p:nvSpPr>
        <p:spPr>
          <a:xfrm>
            <a:off x="179512" y="874718"/>
            <a:ext cx="7772401" cy="1143000"/>
          </a:xfrm>
          <a:prstGeom prst="rect">
            <a:avLst/>
          </a:prstGeom>
        </p:spPr>
        <p:txBody>
          <a:bodyPr/>
          <a:lstStyle>
            <a:lvl1pPr>
              <a:defRPr sz="3200"/>
            </a:lvl1pPr>
          </a:lstStyle>
          <a:p>
            <a:r>
              <a:rPr dirty="0">
                <a:solidFill>
                  <a:schemeClr val="bg1"/>
                </a:solidFill>
              </a:rPr>
              <a:t>Advanced </a:t>
            </a:r>
            <a:r>
              <a:rPr dirty="0" err="1">
                <a:solidFill>
                  <a:schemeClr val="bg1"/>
                </a:solidFill>
              </a:rPr>
              <a:t>Paediatric</a:t>
            </a:r>
            <a:r>
              <a:rPr dirty="0">
                <a:solidFill>
                  <a:schemeClr val="bg1"/>
                </a:solidFill>
              </a:rPr>
              <a:t> Life Support</a:t>
            </a:r>
          </a:p>
        </p:txBody>
      </p:sp>
      <p:sp>
        <p:nvSpPr>
          <p:cNvPr id="163" name="Rectangle 3"/>
          <p:cNvSpPr txBox="1">
            <a:spLocks noGrp="1"/>
          </p:cNvSpPr>
          <p:nvPr>
            <p:ph type="body" sz="quarter" idx="1"/>
          </p:nvPr>
        </p:nvSpPr>
        <p:spPr>
          <a:xfrm>
            <a:off x="919831" y="1758927"/>
            <a:ext cx="6400800" cy="1752600"/>
          </a:xfrm>
          <a:prstGeom prst="rect">
            <a:avLst/>
          </a:prstGeom>
        </p:spPr>
        <p:txBody>
          <a:bodyPr lIns="45719" tIns="45719" rIns="45719" bIns="45719"/>
          <a:lstStyle/>
          <a:p>
            <a:pPr>
              <a:spcBef>
                <a:spcPts val="0"/>
              </a:spcBef>
              <a:defRPr sz="3600">
                <a:solidFill>
                  <a:srgbClr val="000000"/>
                </a:solidFill>
              </a:defRPr>
            </a:pPr>
            <a:r>
              <a:rPr dirty="0" err="1">
                <a:solidFill>
                  <a:schemeClr val="bg1"/>
                </a:solidFill>
              </a:rPr>
              <a:t>Gestructureerde</a:t>
            </a:r>
            <a:r>
              <a:rPr dirty="0">
                <a:solidFill>
                  <a:schemeClr val="bg1"/>
                </a:solidFill>
              </a:rPr>
              <a:t> </a:t>
            </a:r>
            <a:r>
              <a:rPr dirty="0" err="1">
                <a:solidFill>
                  <a:schemeClr val="bg1"/>
                </a:solidFill>
              </a:rPr>
              <a:t>aanpak</a:t>
            </a:r>
            <a:r>
              <a:rPr dirty="0">
                <a:solidFill>
                  <a:schemeClr val="bg1"/>
                </a:solidFill>
              </a:rPr>
              <a:t> </a:t>
            </a:r>
          </a:p>
          <a:p>
            <a:pPr>
              <a:spcBef>
                <a:spcPts val="0"/>
              </a:spcBef>
              <a:defRPr sz="3600">
                <a:solidFill>
                  <a:srgbClr val="000000"/>
                </a:solidFill>
              </a:defRPr>
            </a:pPr>
            <a:r>
              <a:rPr dirty="0">
                <a:solidFill>
                  <a:schemeClr val="bg1"/>
                </a:solidFill>
              </a:rPr>
              <a:t>van het </a:t>
            </a:r>
            <a:r>
              <a:rPr dirty="0" err="1">
                <a:solidFill>
                  <a:schemeClr val="bg1"/>
                </a:solidFill>
              </a:rPr>
              <a:t>ernstig</a:t>
            </a:r>
            <a:r>
              <a:rPr dirty="0">
                <a:solidFill>
                  <a:schemeClr val="bg1"/>
                </a:solidFill>
              </a:rPr>
              <a:t> </a:t>
            </a:r>
            <a:r>
              <a:rPr dirty="0" err="1">
                <a:solidFill>
                  <a:schemeClr val="bg1"/>
                </a:solidFill>
              </a:rPr>
              <a:t>gewonde</a:t>
            </a:r>
            <a:r>
              <a:rPr dirty="0">
                <a:solidFill>
                  <a:schemeClr val="bg1"/>
                </a:solidFill>
              </a:rPr>
              <a:t> kind</a:t>
            </a:r>
          </a:p>
        </p:txBody>
      </p:sp>
      <p:pic>
        <p:nvPicPr>
          <p:cNvPr id="164" name="Afbeelding 5" descr="Afbeelding 5">
            <a:hlinkClick r:id="rId3"/>
          </p:cNvPr>
          <p:cNvPicPr>
            <a:picLocks noChangeAspect="1"/>
          </p:cNvPicPr>
          <p:nvPr/>
        </p:nvPicPr>
        <p:blipFill>
          <a:blip r:embed="rId4"/>
          <a:srcRect l="5493" t="4567" r="7915" b="5219"/>
          <a:stretch>
            <a:fillRect/>
          </a:stretch>
        </p:blipFill>
        <p:spPr>
          <a:xfrm>
            <a:off x="2843807" y="3333760"/>
            <a:ext cx="3086895" cy="32512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pic>
        <p:nvPicPr>
          <p:cNvPr id="165" name="Afbeelding 1" descr="Afbeelding 1"/>
          <p:cNvPicPr>
            <a:picLocks noChangeAspect="1"/>
          </p:cNvPicPr>
          <p:nvPr/>
        </p:nvPicPr>
        <p:blipFill>
          <a:blip r:embed="rId5"/>
          <a:stretch>
            <a:fillRect/>
          </a:stretch>
        </p:blipFill>
        <p:spPr>
          <a:xfrm>
            <a:off x="360731" y="5733255"/>
            <a:ext cx="559100" cy="967854"/>
          </a:xfrm>
          <a:prstGeom prst="rect">
            <a:avLst/>
          </a:prstGeom>
          <a:ln w="12700">
            <a:miter lim="400000"/>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4"/>
          <p:cNvSpPr txBox="1">
            <a:spLocks noGrp="1"/>
          </p:cNvSpPr>
          <p:nvPr>
            <p:ph type="title"/>
          </p:nvPr>
        </p:nvSpPr>
        <p:spPr>
          <a:xfrm>
            <a:off x="323527" y="319645"/>
            <a:ext cx="8229601" cy="633415"/>
          </a:xfrm>
          <a:prstGeom prst="rect">
            <a:avLst/>
          </a:prstGeom>
        </p:spPr>
        <p:txBody>
          <a:bodyPr/>
          <a:lstStyle>
            <a:lvl1pPr>
              <a:defRPr>
                <a:latin typeface="Arial"/>
                <a:ea typeface="Arial"/>
                <a:cs typeface="Arial"/>
                <a:sym typeface="Arial"/>
              </a:defRPr>
            </a:lvl1pPr>
          </a:lstStyle>
          <a:p>
            <a:r>
              <a:t>Let’s think about C-spine injuries! </a:t>
            </a:r>
          </a:p>
        </p:txBody>
      </p:sp>
      <p:sp>
        <p:nvSpPr>
          <p:cNvPr id="245" name="Content Placeholder 5"/>
          <p:cNvSpPr txBox="1">
            <a:spLocks noGrp="1"/>
          </p:cNvSpPr>
          <p:nvPr>
            <p:ph type="body" idx="1"/>
          </p:nvPr>
        </p:nvSpPr>
        <p:spPr>
          <a:xfrm>
            <a:off x="187325" y="1341437"/>
            <a:ext cx="8928100" cy="5127626"/>
          </a:xfrm>
          <a:prstGeom prst="rect">
            <a:avLst/>
          </a:prstGeom>
        </p:spPr>
        <p:txBody>
          <a:bodyPr/>
          <a:lstStyle/>
          <a:p>
            <a:pPr>
              <a:spcBef>
                <a:spcPts val="500"/>
              </a:spcBef>
              <a:buFontTx/>
              <a:defRPr sz="2400">
                <a:latin typeface="Arial"/>
                <a:ea typeface="Arial"/>
                <a:cs typeface="Arial"/>
                <a:sym typeface="Arial"/>
              </a:defRPr>
            </a:pPr>
            <a:r>
              <a:t>De kans op cervicaal letsel is &lt;1%</a:t>
            </a:r>
          </a:p>
          <a:p>
            <a:pPr>
              <a:spcBef>
                <a:spcPts val="500"/>
              </a:spcBef>
              <a:buFontTx/>
              <a:defRPr sz="2400">
                <a:latin typeface="Arial"/>
                <a:ea typeface="Arial"/>
                <a:cs typeface="Arial"/>
                <a:sym typeface="Arial"/>
              </a:defRPr>
            </a:pPr>
            <a:r>
              <a:t>&lt; 5j: meestal C1-C3, vooral ligamenteus letsel </a:t>
            </a:r>
          </a:p>
          <a:p>
            <a:pPr>
              <a:spcBef>
                <a:spcPts val="500"/>
              </a:spcBef>
              <a:buFontTx/>
              <a:defRPr sz="2400">
                <a:latin typeface="Arial"/>
                <a:ea typeface="Arial"/>
                <a:cs typeface="Arial"/>
                <a:sym typeface="Arial"/>
              </a:defRPr>
            </a:pPr>
            <a:r>
              <a:t>Denk aan SCIWORA</a:t>
            </a:r>
          </a:p>
          <a:p>
            <a:pPr>
              <a:buFontTx/>
              <a:defRPr sz="2400">
                <a:latin typeface="Arial"/>
                <a:ea typeface="Arial"/>
                <a:cs typeface="Arial"/>
                <a:sym typeface="Arial"/>
              </a:defRPr>
            </a:pPr>
            <a:endParaRPr/>
          </a:p>
          <a:p>
            <a:pPr>
              <a:spcBef>
                <a:spcPts val="500"/>
              </a:spcBef>
              <a:buFontTx/>
              <a:defRPr sz="2400">
                <a:latin typeface="Arial"/>
                <a:ea typeface="Arial"/>
                <a:cs typeface="Arial"/>
                <a:sym typeface="Arial"/>
              </a:defRPr>
            </a:pPr>
            <a:r>
              <a:t>Ga bij </a:t>
            </a:r>
            <a:r>
              <a:rPr b="1">
                <a:solidFill>
                  <a:srgbClr val="0070C0"/>
                </a:solidFill>
              </a:rPr>
              <a:t>ernstig trauma </a:t>
            </a:r>
            <a:r>
              <a:t>altijd uit van een mogelijk CWK letsel</a:t>
            </a:r>
          </a:p>
          <a:p>
            <a:pPr marL="0" indent="0" algn="ctr">
              <a:buSzTx/>
              <a:buNone/>
              <a:defRPr sz="2400" b="1">
                <a:latin typeface="Arial"/>
                <a:ea typeface="Arial"/>
                <a:cs typeface="Arial"/>
                <a:sym typeface="Arial"/>
              </a:defRPr>
            </a:pPr>
            <a:endParaRPr/>
          </a:p>
          <a:p>
            <a:pPr marL="0" indent="0" algn="ctr">
              <a:spcBef>
                <a:spcPts val="500"/>
              </a:spcBef>
              <a:buSzTx/>
              <a:buNone/>
              <a:defRPr sz="2400" b="1">
                <a:latin typeface="Arial"/>
                <a:ea typeface="Arial"/>
                <a:cs typeface="Arial"/>
                <a:sym typeface="Arial"/>
              </a:defRPr>
            </a:pPr>
            <a:r>
              <a:t>De richtlijnen voldeden niet.</a:t>
            </a:r>
          </a:p>
        </p:txBody>
      </p:sp>
      <p:pic>
        <p:nvPicPr>
          <p:cNvPr id="246" name="Afbeelding 3" descr="Afbeelding 3"/>
          <p:cNvPicPr>
            <a:picLocks noChangeAspect="1"/>
          </p:cNvPicPr>
          <p:nvPr/>
        </p:nvPicPr>
        <p:blipFill>
          <a:blip r:embed="rId3"/>
          <a:stretch>
            <a:fillRect/>
          </a:stretch>
        </p:blipFill>
        <p:spPr>
          <a:xfrm>
            <a:off x="2703090" y="4725144"/>
            <a:ext cx="2281237" cy="1830389"/>
          </a:xfrm>
          <a:prstGeom prst="rect">
            <a:avLst/>
          </a:prstGeom>
          <a:ln w="12700">
            <a:miter lim="400000"/>
          </a:ln>
        </p:spPr>
      </p:pic>
      <p:pic>
        <p:nvPicPr>
          <p:cNvPr id="247" name="Afbeelding 4" descr="Afbeelding 4"/>
          <p:cNvPicPr>
            <a:picLocks noChangeAspect="1"/>
          </p:cNvPicPr>
          <p:nvPr/>
        </p:nvPicPr>
        <p:blipFill>
          <a:blip r:embed="rId4"/>
          <a:stretch>
            <a:fillRect/>
          </a:stretch>
        </p:blipFill>
        <p:spPr>
          <a:xfrm>
            <a:off x="5076056" y="4605671"/>
            <a:ext cx="1656185" cy="2069333"/>
          </a:xfrm>
          <a:prstGeom prst="rect">
            <a:avLst/>
          </a:prstGeom>
          <a:ln w="12700">
            <a:miter lim="400000"/>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4"/>
          <p:cNvSpPr txBox="1">
            <a:spLocks noGrp="1"/>
          </p:cNvSpPr>
          <p:nvPr>
            <p:ph type="title"/>
          </p:nvPr>
        </p:nvSpPr>
        <p:spPr>
          <a:xfrm>
            <a:off x="242888" y="476250"/>
            <a:ext cx="8229601" cy="633414"/>
          </a:xfrm>
          <a:prstGeom prst="rect">
            <a:avLst/>
          </a:prstGeom>
        </p:spPr>
        <p:txBody>
          <a:bodyPr/>
          <a:lstStyle>
            <a:lvl1pPr>
              <a:defRPr>
                <a:latin typeface="Arial"/>
                <a:ea typeface="Arial"/>
                <a:cs typeface="Arial"/>
                <a:sym typeface="Arial"/>
              </a:defRPr>
            </a:lvl1pPr>
          </a:lstStyle>
          <a:p>
            <a:r>
              <a:t>Trauma stabilisatie</a:t>
            </a:r>
          </a:p>
        </p:txBody>
      </p:sp>
      <p:sp>
        <p:nvSpPr>
          <p:cNvPr id="253" name="Content Placeholder 7"/>
          <p:cNvSpPr txBox="1">
            <a:spLocks noGrp="1"/>
          </p:cNvSpPr>
          <p:nvPr>
            <p:ph type="body" sz="half" idx="1"/>
          </p:nvPr>
        </p:nvSpPr>
        <p:spPr>
          <a:xfrm>
            <a:off x="4572000" y="1556791"/>
            <a:ext cx="3409950" cy="4032251"/>
          </a:xfrm>
          <a:prstGeom prst="rect">
            <a:avLst/>
          </a:prstGeom>
        </p:spPr>
        <p:txBody>
          <a:bodyPr/>
          <a:lstStyle/>
          <a:p>
            <a:pPr marL="0" lvl="1" indent="457200">
              <a:spcBef>
                <a:spcPts val="700"/>
              </a:spcBef>
              <a:buSzTx/>
              <a:buNone/>
              <a:defRPr sz="3200">
                <a:solidFill>
                  <a:srgbClr val="2E5796"/>
                </a:solidFill>
                <a:latin typeface="Arial"/>
                <a:ea typeface="Arial"/>
                <a:cs typeface="Arial"/>
                <a:sym typeface="Arial"/>
              </a:defRPr>
            </a:pPr>
            <a:r>
              <a:t>M</a:t>
            </a:r>
            <a:r>
              <a:rPr>
                <a:solidFill>
                  <a:srgbClr val="000000"/>
                </a:solidFill>
              </a:rPr>
              <a:t>anuele </a:t>
            </a:r>
            <a:endParaRPr sz="2400"/>
          </a:p>
          <a:p>
            <a:pPr marL="0" lvl="1" indent="457200">
              <a:spcBef>
                <a:spcPts val="700"/>
              </a:spcBef>
              <a:buSzTx/>
              <a:buNone/>
              <a:defRPr sz="3200">
                <a:solidFill>
                  <a:srgbClr val="2E5796"/>
                </a:solidFill>
                <a:latin typeface="Arial"/>
                <a:ea typeface="Arial"/>
                <a:cs typeface="Arial"/>
                <a:sym typeface="Arial"/>
              </a:defRPr>
            </a:pPr>
            <a:r>
              <a:t>I</a:t>
            </a:r>
            <a:r>
              <a:rPr>
                <a:solidFill>
                  <a:srgbClr val="000000"/>
                </a:solidFill>
              </a:rPr>
              <a:t>n</a:t>
            </a:r>
            <a:endParaRPr sz="2400"/>
          </a:p>
          <a:p>
            <a:pPr marL="0" lvl="1" indent="457200">
              <a:spcBef>
                <a:spcPts val="700"/>
              </a:spcBef>
              <a:buSzTx/>
              <a:buNone/>
              <a:defRPr sz="3200">
                <a:solidFill>
                  <a:srgbClr val="2E5796"/>
                </a:solidFill>
                <a:latin typeface="Arial"/>
                <a:ea typeface="Arial"/>
                <a:cs typeface="Arial"/>
                <a:sym typeface="Arial"/>
              </a:defRPr>
            </a:pPr>
            <a:r>
              <a:t>L</a:t>
            </a:r>
            <a:r>
              <a:rPr>
                <a:solidFill>
                  <a:srgbClr val="000000"/>
                </a:solidFill>
              </a:rPr>
              <a:t>ijn</a:t>
            </a:r>
          </a:p>
          <a:p>
            <a:pPr marL="0" lvl="1" indent="457200">
              <a:spcBef>
                <a:spcPts val="700"/>
              </a:spcBef>
              <a:buSzTx/>
              <a:buNone/>
              <a:defRPr sz="3200">
                <a:solidFill>
                  <a:srgbClr val="2E5796"/>
                </a:solidFill>
                <a:latin typeface="Arial"/>
                <a:ea typeface="Arial"/>
                <a:cs typeface="Arial"/>
                <a:sym typeface="Arial"/>
              </a:defRPr>
            </a:pPr>
            <a:r>
              <a:t>S</a:t>
            </a:r>
            <a:r>
              <a:rPr>
                <a:solidFill>
                  <a:srgbClr val="000000"/>
                </a:solidFill>
              </a:rPr>
              <a:t>tabilisatie</a:t>
            </a:r>
          </a:p>
        </p:txBody>
      </p:sp>
      <p:pic>
        <p:nvPicPr>
          <p:cNvPr id="254" name="Picture 4" descr="Picture 4"/>
          <p:cNvPicPr>
            <a:picLocks noChangeAspect="1"/>
          </p:cNvPicPr>
          <p:nvPr/>
        </p:nvPicPr>
        <p:blipFill>
          <a:blip r:embed="rId3"/>
          <a:stretch>
            <a:fillRect/>
          </a:stretch>
        </p:blipFill>
        <p:spPr>
          <a:xfrm>
            <a:off x="519945" y="1338717"/>
            <a:ext cx="3136576" cy="2096704"/>
          </a:xfrm>
          <a:prstGeom prst="rect">
            <a:avLst/>
          </a:prstGeom>
          <a:ln w="12700">
            <a:miter lim="400000"/>
          </a:ln>
        </p:spPr>
      </p:pic>
      <p:pic>
        <p:nvPicPr>
          <p:cNvPr id="255" name="Afbeelding 1" descr="Afbeelding 1"/>
          <p:cNvPicPr>
            <a:picLocks noChangeAspect="1"/>
          </p:cNvPicPr>
          <p:nvPr/>
        </p:nvPicPr>
        <p:blipFill>
          <a:blip r:embed="rId4"/>
          <a:stretch>
            <a:fillRect/>
          </a:stretch>
        </p:blipFill>
        <p:spPr>
          <a:xfrm>
            <a:off x="519945" y="3664473"/>
            <a:ext cx="3136576" cy="2087249"/>
          </a:xfrm>
          <a:prstGeom prst="rect">
            <a:avLst/>
          </a:prstGeom>
          <a:ln w="12700">
            <a:miter lim="400000"/>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itle 1"/>
          <p:cNvSpPr txBox="1">
            <a:spLocks noGrp="1"/>
          </p:cNvSpPr>
          <p:nvPr>
            <p:ph type="title"/>
          </p:nvPr>
        </p:nvSpPr>
        <p:spPr>
          <a:xfrm>
            <a:off x="250825" y="476250"/>
            <a:ext cx="8229600" cy="633414"/>
          </a:xfrm>
          <a:prstGeom prst="rect">
            <a:avLst/>
          </a:prstGeom>
        </p:spPr>
        <p:txBody>
          <a:bodyPr/>
          <a:lstStyle>
            <a:lvl1pPr>
              <a:defRPr>
                <a:latin typeface="Arial"/>
                <a:ea typeface="Arial"/>
                <a:cs typeface="Arial"/>
                <a:sym typeface="Arial"/>
              </a:defRPr>
            </a:lvl1pPr>
          </a:lstStyle>
          <a:p>
            <a:r>
              <a:t>Initiele beoordeling en opvang</a:t>
            </a:r>
          </a:p>
        </p:txBody>
      </p:sp>
      <p:sp>
        <p:nvSpPr>
          <p:cNvPr id="261" name="Content Placeholder 2"/>
          <p:cNvSpPr txBox="1">
            <a:spLocks noGrp="1"/>
          </p:cNvSpPr>
          <p:nvPr>
            <p:ph type="body" idx="1"/>
          </p:nvPr>
        </p:nvSpPr>
        <p:spPr>
          <a:xfrm>
            <a:off x="250825" y="1412875"/>
            <a:ext cx="8229600" cy="4032250"/>
          </a:xfrm>
          <a:prstGeom prst="rect">
            <a:avLst/>
          </a:prstGeom>
        </p:spPr>
        <p:txBody>
          <a:bodyPr/>
          <a:lstStyle/>
          <a:p>
            <a:pPr marL="0" indent="0">
              <a:spcBef>
                <a:spcPts val="700"/>
              </a:spcBef>
              <a:buSzTx/>
              <a:buNone/>
              <a:defRPr sz="3200" b="1">
                <a:solidFill>
                  <a:srgbClr val="2E5796"/>
                </a:solidFill>
                <a:latin typeface="Arial"/>
                <a:ea typeface="Arial"/>
                <a:cs typeface="Arial"/>
                <a:sym typeface="Arial"/>
              </a:defRPr>
            </a:pPr>
            <a:r>
              <a:rPr dirty="0"/>
              <a:t>&lt;C&gt;</a:t>
            </a:r>
            <a:r>
              <a:rPr sz="2800" b="0" i="1" dirty="0" err="1">
                <a:solidFill>
                  <a:srgbClr val="000000"/>
                </a:solidFill>
              </a:rPr>
              <a:t>ontrole</a:t>
            </a:r>
            <a:r>
              <a:rPr sz="2800" b="0" i="1" dirty="0">
                <a:solidFill>
                  <a:srgbClr val="000000"/>
                </a:solidFill>
              </a:rPr>
              <a:t> </a:t>
            </a:r>
            <a:r>
              <a:rPr sz="2800" b="0" i="1" dirty="0" err="1">
                <a:solidFill>
                  <a:srgbClr val="000000"/>
                </a:solidFill>
              </a:rPr>
              <a:t>massieve</a:t>
            </a:r>
            <a:r>
              <a:rPr sz="2800" b="0" i="1" dirty="0">
                <a:solidFill>
                  <a:srgbClr val="000000"/>
                </a:solidFill>
              </a:rPr>
              <a:t> </a:t>
            </a:r>
            <a:r>
              <a:rPr sz="2800" b="0" i="1" dirty="0" err="1">
                <a:solidFill>
                  <a:srgbClr val="000000"/>
                </a:solidFill>
              </a:rPr>
              <a:t>bloedingen</a:t>
            </a:r>
            <a:r>
              <a:rPr sz="2800" b="0" i="1" dirty="0">
                <a:solidFill>
                  <a:srgbClr val="000000"/>
                </a:solidFill>
              </a:rPr>
              <a:t> </a:t>
            </a:r>
          </a:p>
          <a:p>
            <a:pPr marL="0" indent="0">
              <a:spcBef>
                <a:spcPts val="700"/>
              </a:spcBef>
              <a:buSzTx/>
              <a:buNone/>
              <a:defRPr sz="3200" b="1">
                <a:solidFill>
                  <a:srgbClr val="2E5796"/>
                </a:solidFill>
                <a:latin typeface="Arial"/>
                <a:ea typeface="Arial"/>
                <a:cs typeface="Arial"/>
                <a:sym typeface="Arial"/>
              </a:defRPr>
            </a:pPr>
            <a:r>
              <a:rPr dirty="0"/>
              <a:t>A</a:t>
            </a:r>
            <a:r>
              <a:rPr sz="2800" b="0" dirty="0">
                <a:solidFill>
                  <a:srgbClr val="000000"/>
                </a:solidFill>
              </a:rPr>
              <a:t>irway (</a:t>
            </a:r>
            <a:r>
              <a:rPr sz="2800" b="0" dirty="0" err="1">
                <a:solidFill>
                  <a:srgbClr val="000000"/>
                </a:solidFill>
              </a:rPr>
              <a:t>luchtweg</a:t>
            </a:r>
            <a:r>
              <a:rPr sz="2800" b="0" dirty="0">
                <a:solidFill>
                  <a:srgbClr val="000000"/>
                </a:solidFill>
              </a:rPr>
              <a:t>) met </a:t>
            </a:r>
            <a:r>
              <a:rPr sz="2800" dirty="0" err="1"/>
              <a:t>C</a:t>
            </a:r>
            <a:r>
              <a:rPr sz="2800" b="0" dirty="0" err="1">
                <a:solidFill>
                  <a:srgbClr val="000000"/>
                </a:solidFill>
              </a:rPr>
              <a:t>ervicale</a:t>
            </a:r>
            <a:r>
              <a:rPr sz="2800" b="0" dirty="0">
                <a:solidFill>
                  <a:srgbClr val="000000"/>
                </a:solidFill>
              </a:rPr>
              <a:t> </a:t>
            </a:r>
            <a:r>
              <a:rPr sz="2800" b="0" dirty="0" err="1">
                <a:solidFill>
                  <a:srgbClr val="000000"/>
                </a:solidFill>
              </a:rPr>
              <a:t>stabilisatie</a:t>
            </a:r>
            <a:endParaRPr sz="2800" b="0" dirty="0">
              <a:solidFill>
                <a:srgbClr val="000000"/>
              </a:solidFill>
            </a:endParaRPr>
          </a:p>
          <a:p>
            <a:pPr marL="0" indent="0">
              <a:spcBef>
                <a:spcPts val="700"/>
              </a:spcBef>
              <a:buSzTx/>
              <a:buNone/>
              <a:defRPr sz="3200" b="1">
                <a:solidFill>
                  <a:srgbClr val="2E5796"/>
                </a:solidFill>
                <a:latin typeface="Arial"/>
                <a:ea typeface="Arial"/>
                <a:cs typeface="Arial"/>
                <a:sym typeface="Arial"/>
              </a:defRPr>
            </a:pPr>
            <a:r>
              <a:rPr dirty="0"/>
              <a:t>B</a:t>
            </a:r>
            <a:r>
              <a:rPr sz="2800" b="0" dirty="0">
                <a:solidFill>
                  <a:srgbClr val="000000"/>
                </a:solidFill>
              </a:rPr>
              <a:t>reathing (</a:t>
            </a:r>
            <a:r>
              <a:rPr sz="2800" b="0" dirty="0" err="1">
                <a:solidFill>
                  <a:srgbClr val="000000"/>
                </a:solidFill>
              </a:rPr>
              <a:t>ademhaling</a:t>
            </a:r>
            <a:r>
              <a:rPr sz="2800" b="0" dirty="0">
                <a:solidFill>
                  <a:srgbClr val="000000"/>
                </a:solidFill>
              </a:rPr>
              <a:t>)</a:t>
            </a:r>
          </a:p>
          <a:p>
            <a:pPr marL="0" indent="0">
              <a:spcBef>
                <a:spcPts val="700"/>
              </a:spcBef>
              <a:buSzTx/>
              <a:buNone/>
              <a:defRPr sz="3200" b="1">
                <a:solidFill>
                  <a:srgbClr val="2E5796"/>
                </a:solidFill>
                <a:latin typeface="Arial"/>
                <a:ea typeface="Arial"/>
                <a:cs typeface="Arial"/>
                <a:sym typeface="Arial"/>
              </a:defRPr>
            </a:pPr>
            <a:r>
              <a:rPr dirty="0" err="1"/>
              <a:t>C</a:t>
            </a:r>
            <a:r>
              <a:rPr sz="2800" b="0" dirty="0" err="1">
                <a:solidFill>
                  <a:srgbClr val="000000"/>
                </a:solidFill>
              </a:rPr>
              <a:t>irculatie</a:t>
            </a:r>
            <a:endParaRPr sz="2800" b="0" dirty="0">
              <a:solidFill>
                <a:srgbClr val="000000"/>
              </a:solidFill>
            </a:endParaRPr>
          </a:p>
          <a:p>
            <a:pPr marL="0" indent="0">
              <a:spcBef>
                <a:spcPts val="700"/>
              </a:spcBef>
              <a:buSzTx/>
              <a:buNone/>
              <a:defRPr sz="3200" b="1">
                <a:solidFill>
                  <a:srgbClr val="2E5796"/>
                </a:solidFill>
                <a:latin typeface="Arial"/>
                <a:ea typeface="Arial"/>
                <a:cs typeface="Arial"/>
                <a:sym typeface="Arial"/>
              </a:defRPr>
            </a:pPr>
            <a:r>
              <a:rPr dirty="0"/>
              <a:t>D</a:t>
            </a:r>
            <a:r>
              <a:rPr sz="2800" b="0" dirty="0">
                <a:solidFill>
                  <a:srgbClr val="000000"/>
                </a:solidFill>
              </a:rPr>
              <a:t>isability (</a:t>
            </a:r>
            <a:r>
              <a:rPr sz="2800" b="0" dirty="0" err="1">
                <a:solidFill>
                  <a:srgbClr val="000000"/>
                </a:solidFill>
              </a:rPr>
              <a:t>neurologie</a:t>
            </a:r>
            <a:r>
              <a:rPr sz="2800" b="0" dirty="0">
                <a:solidFill>
                  <a:srgbClr val="000000"/>
                </a:solidFill>
              </a:rPr>
              <a:t>)</a:t>
            </a:r>
          </a:p>
          <a:p>
            <a:pPr marL="0" indent="0">
              <a:spcBef>
                <a:spcPts val="700"/>
              </a:spcBef>
              <a:buSzTx/>
              <a:buNone/>
              <a:defRPr sz="3200" b="1">
                <a:solidFill>
                  <a:srgbClr val="2E5796"/>
                </a:solidFill>
                <a:latin typeface="Arial"/>
                <a:ea typeface="Arial"/>
                <a:cs typeface="Arial"/>
                <a:sym typeface="Arial"/>
              </a:defRPr>
            </a:pPr>
            <a:r>
              <a:rPr dirty="0"/>
              <a:t>E</a:t>
            </a:r>
            <a:r>
              <a:rPr sz="2800" b="0" dirty="0">
                <a:solidFill>
                  <a:srgbClr val="000000"/>
                </a:solidFill>
              </a:rPr>
              <a:t>xposure (</a:t>
            </a:r>
            <a:r>
              <a:rPr sz="2800" b="0" dirty="0" err="1">
                <a:solidFill>
                  <a:srgbClr val="000000"/>
                </a:solidFill>
              </a:rPr>
              <a:t>uitwendige</a:t>
            </a:r>
            <a:r>
              <a:rPr sz="2800" b="0" dirty="0">
                <a:solidFill>
                  <a:srgbClr val="000000"/>
                </a:solidFill>
              </a:rPr>
              <a:t> </a:t>
            </a:r>
            <a:r>
              <a:rPr sz="2800" b="0" dirty="0" err="1">
                <a:solidFill>
                  <a:srgbClr val="000000"/>
                </a:solidFill>
              </a:rPr>
              <a:t>kenmerken</a:t>
            </a:r>
            <a:r>
              <a:rPr sz="2800" b="0" dirty="0">
                <a:solidFill>
                  <a:srgbClr val="000000"/>
                </a:solidFill>
              </a:rPr>
              <a:t>)</a:t>
            </a:r>
          </a:p>
        </p:txBody>
      </p:sp>
      <p:sp>
        <p:nvSpPr>
          <p:cNvPr id="262" name="Tekstvak 3"/>
          <p:cNvSpPr txBox="1"/>
          <p:nvPr/>
        </p:nvSpPr>
        <p:spPr>
          <a:xfrm>
            <a:off x="6425514" y="625032"/>
            <a:ext cx="2628299" cy="830997"/>
          </a:xfrm>
          <a:prstGeom prst="rect">
            <a:avLst/>
          </a:prstGeom>
          <a:solidFill>
            <a:srgbClr val="9ED3D7"/>
          </a:solidFill>
          <a:ln w="254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800" baseline="-25000"/>
            </a:pPr>
            <a:r>
              <a:rPr dirty="0" err="1"/>
              <a:t>c</a:t>
            </a:r>
            <a:r>
              <a:rPr baseline="0" dirty="0" err="1"/>
              <a:t>A</a:t>
            </a:r>
            <a:r>
              <a:rPr dirty="0" err="1"/>
              <a:t>c</a:t>
            </a:r>
            <a:r>
              <a:rPr baseline="0" dirty="0" err="1"/>
              <a:t>BCDE</a:t>
            </a:r>
            <a:endParaRPr baseline="0" dirty="0"/>
          </a:p>
        </p:txBody>
      </p:sp>
      <p:grpSp>
        <p:nvGrpSpPr>
          <p:cNvPr id="5" name="Afgeronde rechthoek 6">
            <a:extLst>
              <a:ext uri="{FF2B5EF4-FFF2-40B4-BE49-F238E27FC236}">
                <a16:creationId xmlns:a16="http://schemas.microsoft.com/office/drawing/2014/main" id="{A3C9FBCC-E971-2E46-B158-BE9B4D261EEF}"/>
              </a:ext>
            </a:extLst>
          </p:cNvPr>
          <p:cNvGrpSpPr/>
          <p:nvPr/>
        </p:nvGrpSpPr>
        <p:grpSpPr>
          <a:xfrm>
            <a:off x="5652156" y="3099742"/>
            <a:ext cx="2411342" cy="658516"/>
            <a:chOff x="0" y="0"/>
            <a:chExt cx="2736306" cy="700302"/>
          </a:xfrm>
        </p:grpSpPr>
        <p:sp>
          <p:nvSpPr>
            <p:cNvPr id="6" name="Afgeronde rechthoek">
              <a:extLst>
                <a:ext uri="{FF2B5EF4-FFF2-40B4-BE49-F238E27FC236}">
                  <a16:creationId xmlns:a16="http://schemas.microsoft.com/office/drawing/2014/main" id="{D48862EB-5B52-F84A-9103-9F07E7C7C735}"/>
                </a:ext>
              </a:extLst>
            </p:cNvPr>
            <p:cNvSpPr/>
            <p:nvPr/>
          </p:nvSpPr>
          <p:spPr>
            <a:xfrm>
              <a:off x="0" y="0"/>
              <a:ext cx="2736306" cy="700302"/>
            </a:xfrm>
            <a:prstGeom prst="roundRect">
              <a:avLst>
                <a:gd name="adj" fmla="val 16667"/>
              </a:avLst>
            </a:prstGeom>
            <a:solidFill>
              <a:srgbClr val="C13B1A"/>
            </a:solidFill>
            <a:ln w="9525" cap="flat">
              <a:solidFill>
                <a:srgbClr val="000000"/>
              </a:solidFill>
              <a:prstDash val="solid"/>
              <a:round/>
            </a:ln>
            <a:effectLst/>
          </p:spPr>
          <p:txBody>
            <a:bodyPr wrap="square" lIns="45719" tIns="45719" rIns="45719" bIns="45719" numCol="1" anchor="t">
              <a:noAutofit/>
            </a:bodyPr>
            <a:lstStyle/>
            <a:p>
              <a:pPr algn="ctr">
                <a:defRPr>
                  <a:latin typeface="+mn-lt"/>
                  <a:ea typeface="+mn-ea"/>
                  <a:cs typeface="+mn-cs"/>
                  <a:sym typeface="Tahoma"/>
                </a:defRPr>
              </a:pPr>
              <a:endParaRPr sz="1800"/>
            </a:p>
          </p:txBody>
        </p:sp>
        <p:sp>
          <p:nvSpPr>
            <p:cNvPr id="7" name="Blood on the floor, 4 places more!">
              <a:extLst>
                <a:ext uri="{FF2B5EF4-FFF2-40B4-BE49-F238E27FC236}">
                  <a16:creationId xmlns:a16="http://schemas.microsoft.com/office/drawing/2014/main" id="{D3E430BD-1F4F-874F-BD73-FC27649CEF0C}"/>
                </a:ext>
              </a:extLst>
            </p:cNvPr>
            <p:cNvSpPr txBox="1"/>
            <p:nvPr/>
          </p:nvSpPr>
          <p:spPr>
            <a:xfrm>
              <a:off x="99694" y="53974"/>
              <a:ext cx="2536917"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a:solidFill>
                    <a:schemeClr val="accent3">
                      <a:lumOff val="44000"/>
                    </a:schemeClr>
                  </a:solidFill>
                </a:defRPr>
              </a:lvl1pPr>
            </a:lstStyle>
            <a:p>
              <a:r>
                <a:rPr sz="1800" dirty="0"/>
                <a:t>Blood on the floor, </a:t>
              </a:r>
              <a:endParaRPr lang="nl-NL" sz="1800" dirty="0"/>
            </a:p>
            <a:p>
              <a:r>
                <a:rPr sz="1800" dirty="0"/>
                <a:t>4 places more!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txBox="1">
            <a:spLocks noGrp="1"/>
          </p:cNvSpPr>
          <p:nvPr>
            <p:ph type="title"/>
          </p:nvPr>
        </p:nvSpPr>
        <p:spPr>
          <a:xfrm>
            <a:off x="250825" y="476250"/>
            <a:ext cx="8229600" cy="1143000"/>
          </a:xfrm>
          <a:prstGeom prst="rect">
            <a:avLst/>
          </a:prstGeom>
        </p:spPr>
        <p:txBody>
          <a:bodyPr/>
          <a:lstStyle>
            <a:lvl1pPr>
              <a:defRPr>
                <a:latin typeface="Arial"/>
                <a:ea typeface="Arial"/>
                <a:cs typeface="Arial"/>
                <a:sym typeface="Arial"/>
              </a:defRPr>
            </a:lvl1pPr>
          </a:lstStyle>
          <a:p>
            <a:r>
              <a:t>Tweede beoordeling</a:t>
            </a:r>
          </a:p>
        </p:txBody>
      </p:sp>
      <p:sp>
        <p:nvSpPr>
          <p:cNvPr id="268" name="Content Placeholder 3"/>
          <p:cNvSpPr txBox="1">
            <a:spLocks noGrp="1"/>
          </p:cNvSpPr>
          <p:nvPr>
            <p:ph type="body" sz="quarter" idx="1"/>
          </p:nvPr>
        </p:nvSpPr>
        <p:spPr>
          <a:xfrm>
            <a:off x="674687" y="1196753"/>
            <a:ext cx="4038601" cy="1440161"/>
          </a:xfrm>
          <a:prstGeom prst="rect">
            <a:avLst/>
          </a:prstGeom>
        </p:spPr>
        <p:txBody>
          <a:bodyPr/>
          <a:lstStyle/>
          <a:p>
            <a:pPr>
              <a:lnSpc>
                <a:spcPct val="150000"/>
              </a:lnSpc>
              <a:defRPr>
                <a:latin typeface="Arial"/>
                <a:ea typeface="Arial"/>
                <a:cs typeface="Arial"/>
                <a:sym typeface="Arial"/>
              </a:defRPr>
            </a:pPr>
            <a:r>
              <a:t>Hoofd tot teen </a:t>
            </a:r>
          </a:p>
          <a:p>
            <a:pPr>
              <a:lnSpc>
                <a:spcPct val="150000"/>
              </a:lnSpc>
              <a:defRPr>
                <a:latin typeface="Arial"/>
                <a:ea typeface="Arial"/>
                <a:cs typeface="Arial"/>
                <a:sym typeface="Arial"/>
              </a:defRPr>
            </a:pPr>
            <a:r>
              <a:t>Voor en achter</a:t>
            </a:r>
          </a:p>
        </p:txBody>
      </p:sp>
      <p:pic>
        <p:nvPicPr>
          <p:cNvPr id="269" name="Content Placeholder 2" descr="Content Placeholder 2"/>
          <p:cNvPicPr>
            <a:picLocks noChangeAspect="1"/>
          </p:cNvPicPr>
          <p:nvPr/>
        </p:nvPicPr>
        <p:blipFill>
          <a:blip r:embed="rId3"/>
          <a:stretch>
            <a:fillRect/>
          </a:stretch>
        </p:blipFill>
        <p:spPr>
          <a:xfrm>
            <a:off x="4713287" y="1600200"/>
            <a:ext cx="3908426" cy="4525963"/>
          </a:xfrm>
          <a:prstGeom prst="rect">
            <a:avLst/>
          </a:prstGeom>
          <a:ln w="12700">
            <a:miter lim="400000"/>
          </a:ln>
        </p:spPr>
      </p:pic>
      <p:sp>
        <p:nvSpPr>
          <p:cNvPr id="270" name="Tekstvak 1"/>
          <p:cNvSpPr txBox="1"/>
          <p:nvPr/>
        </p:nvSpPr>
        <p:spPr>
          <a:xfrm>
            <a:off x="1547663" y="3140967"/>
            <a:ext cx="1974013" cy="1736053"/>
          </a:xfrm>
          <a:prstGeom prst="rect">
            <a:avLst/>
          </a:prstGeom>
          <a:solidFill>
            <a:srgbClr val="9ED3D7"/>
          </a:solidFill>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lvl="1">
              <a:defRPr sz="2800">
                <a:latin typeface="Arial"/>
                <a:ea typeface="Arial"/>
                <a:cs typeface="Arial"/>
                <a:sym typeface="Arial"/>
              </a:defRPr>
            </a:pPr>
            <a:r>
              <a:rPr dirty="0" err="1"/>
              <a:t>Kijk</a:t>
            </a:r>
            <a:endParaRPr dirty="0"/>
          </a:p>
          <a:p>
            <a:pPr lvl="1">
              <a:lnSpc>
                <a:spcPct val="150000"/>
              </a:lnSpc>
              <a:defRPr sz="2800">
                <a:latin typeface="Arial"/>
                <a:ea typeface="Arial"/>
                <a:cs typeface="Arial"/>
                <a:sym typeface="Arial"/>
              </a:defRPr>
            </a:pPr>
            <a:r>
              <a:rPr dirty="0" err="1"/>
              <a:t>Luister</a:t>
            </a:r>
            <a:endParaRPr dirty="0"/>
          </a:p>
          <a:p>
            <a:pPr lvl="1">
              <a:lnSpc>
                <a:spcPct val="150000"/>
              </a:lnSpc>
              <a:defRPr sz="2800">
                <a:latin typeface="Arial"/>
                <a:ea typeface="Arial"/>
                <a:cs typeface="Arial"/>
                <a:sym typeface="Arial"/>
              </a:defRPr>
            </a:pPr>
            <a:r>
              <a:rPr dirty="0" err="1"/>
              <a:t>Voel</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8"/>
          <p:cNvSpPr txBox="1">
            <a:spLocks noGrp="1"/>
          </p:cNvSpPr>
          <p:nvPr>
            <p:ph type="title"/>
          </p:nvPr>
        </p:nvSpPr>
        <p:spPr>
          <a:xfrm>
            <a:off x="844550" y="134937"/>
            <a:ext cx="9010650" cy="634084"/>
          </a:xfrm>
          <a:prstGeom prst="rect">
            <a:avLst/>
          </a:prstGeom>
        </p:spPr>
        <p:txBody>
          <a:bodyPr/>
          <a:lstStyle>
            <a:lvl1pPr>
              <a:defRPr>
                <a:latin typeface="Arial"/>
                <a:ea typeface="Arial"/>
                <a:cs typeface="Arial"/>
                <a:sym typeface="Arial"/>
              </a:defRPr>
            </a:lvl1pPr>
          </a:lstStyle>
          <a:p>
            <a:r>
              <a:t>3 j oud meisje Sam</a:t>
            </a:r>
          </a:p>
        </p:txBody>
      </p:sp>
      <p:sp>
        <p:nvSpPr>
          <p:cNvPr id="276" name="Content Placeholder 7"/>
          <p:cNvSpPr txBox="1">
            <a:spLocks noGrp="1"/>
          </p:cNvSpPr>
          <p:nvPr>
            <p:ph type="body" sz="half" idx="1"/>
          </p:nvPr>
        </p:nvSpPr>
        <p:spPr>
          <a:xfrm>
            <a:off x="2733575" y="869878"/>
            <a:ext cx="5533535" cy="5753344"/>
          </a:xfrm>
          <a:prstGeom prst="rect">
            <a:avLst/>
          </a:prstGeom>
        </p:spPr>
        <p:txBody>
          <a:bodyPr/>
          <a:lstStyle/>
          <a:p>
            <a:pPr marL="0" indent="0">
              <a:spcBef>
                <a:spcPts val="500"/>
              </a:spcBef>
              <a:buSzTx/>
              <a:buNone/>
              <a:defRPr sz="2400">
                <a:latin typeface="Calibri"/>
                <a:ea typeface="Calibri"/>
                <a:cs typeface="Calibri"/>
                <a:sym typeface="Calibri"/>
              </a:defRPr>
            </a:pPr>
            <a:r>
              <a:rPr dirty="0" err="1"/>
              <a:t>Aangereden</a:t>
            </a:r>
            <a:r>
              <a:rPr dirty="0"/>
              <a:t> door auto </a:t>
            </a:r>
            <a:r>
              <a:rPr lang="nl-NL" dirty="0"/>
              <a:t>(</a:t>
            </a:r>
            <a:r>
              <a:rPr dirty="0"/>
              <a:t>±50 km/u</a:t>
            </a:r>
            <a:r>
              <a:rPr lang="nl-NL" dirty="0"/>
              <a:t>)</a:t>
            </a:r>
            <a:r>
              <a:rPr dirty="0"/>
              <a:t>. </a:t>
            </a:r>
            <a:r>
              <a:rPr dirty="0" err="1"/>
              <a:t>Sedert</a:t>
            </a:r>
            <a:r>
              <a:rPr dirty="0"/>
              <a:t> impact </a:t>
            </a:r>
            <a:r>
              <a:rPr dirty="0" err="1"/>
              <a:t>niet</a:t>
            </a:r>
            <a:r>
              <a:rPr dirty="0"/>
              <a:t> </a:t>
            </a:r>
            <a:r>
              <a:rPr dirty="0" err="1"/>
              <a:t>meer</a:t>
            </a:r>
            <a:r>
              <a:rPr dirty="0"/>
              <a:t> </a:t>
            </a:r>
            <a:r>
              <a:rPr dirty="0" err="1"/>
              <a:t>bij</a:t>
            </a:r>
            <a:r>
              <a:rPr dirty="0"/>
              <a:t> </a:t>
            </a:r>
            <a:r>
              <a:rPr dirty="0" err="1"/>
              <a:t>bewustzijn</a:t>
            </a:r>
            <a:r>
              <a:rPr dirty="0"/>
              <a:t>. </a:t>
            </a:r>
          </a:p>
          <a:p>
            <a:pPr marL="0" indent="0">
              <a:spcBef>
                <a:spcPts val="0"/>
              </a:spcBef>
              <a:buSzTx/>
              <a:buNone/>
              <a:defRPr sz="2400">
                <a:latin typeface="Calibri"/>
                <a:ea typeface="Calibri"/>
                <a:cs typeface="Calibri"/>
                <a:sym typeface="Calibri"/>
              </a:defRPr>
            </a:pPr>
            <a:endParaRPr dirty="0"/>
          </a:p>
          <a:p>
            <a:pPr marL="0" indent="0">
              <a:spcBef>
                <a:spcPts val="500"/>
              </a:spcBef>
              <a:buSzTx/>
              <a:buNone/>
              <a:defRPr sz="2400">
                <a:latin typeface="Calibri"/>
                <a:ea typeface="Calibri"/>
                <a:cs typeface="Calibri"/>
                <a:sym typeface="Calibri"/>
              </a:defRPr>
            </a:pPr>
            <a:r>
              <a:rPr dirty="0" err="1"/>
              <a:t>Aankomst</a:t>
            </a:r>
            <a:r>
              <a:rPr dirty="0"/>
              <a:t> 112: </a:t>
            </a:r>
            <a:endParaRPr lang="nl-NL" dirty="0"/>
          </a:p>
          <a:p>
            <a:pPr marL="0" indent="0">
              <a:spcBef>
                <a:spcPts val="500"/>
              </a:spcBef>
              <a:buSzTx/>
              <a:buNone/>
              <a:defRPr sz="2400">
                <a:latin typeface="Calibri"/>
                <a:ea typeface="Calibri"/>
                <a:cs typeface="Calibri"/>
                <a:sym typeface="Calibri"/>
              </a:defRPr>
            </a:pPr>
            <a:r>
              <a:rPr dirty="0" err="1"/>
              <a:t>bewusteloos</a:t>
            </a:r>
            <a:r>
              <a:rPr dirty="0"/>
              <a:t>, </a:t>
            </a:r>
            <a:r>
              <a:rPr dirty="0" err="1"/>
              <a:t>localiseert</a:t>
            </a:r>
            <a:r>
              <a:rPr dirty="0"/>
              <a:t> </a:t>
            </a:r>
            <a:r>
              <a:rPr dirty="0" err="1"/>
              <a:t>pijn</a:t>
            </a:r>
            <a:r>
              <a:rPr dirty="0"/>
              <a:t> </a:t>
            </a:r>
            <a:endParaRPr lang="nl-NL" dirty="0"/>
          </a:p>
          <a:p>
            <a:pPr marL="0" indent="0">
              <a:spcBef>
                <a:spcPts val="500"/>
              </a:spcBef>
              <a:buSzTx/>
              <a:buNone/>
              <a:defRPr sz="2400">
                <a:latin typeface="Calibri"/>
                <a:ea typeface="Calibri"/>
                <a:cs typeface="Calibri"/>
                <a:sym typeface="Calibri"/>
              </a:defRPr>
            </a:pPr>
            <a:r>
              <a:rPr lang="nl-BE" dirty="0"/>
              <a:t>g</a:t>
            </a:r>
            <a:r>
              <a:rPr dirty="0"/>
              <a:t>rote </a:t>
            </a:r>
            <a:r>
              <a:rPr dirty="0" err="1"/>
              <a:t>zachte</a:t>
            </a:r>
            <a:r>
              <a:rPr dirty="0"/>
              <a:t> </a:t>
            </a:r>
            <a:r>
              <a:rPr dirty="0" err="1"/>
              <a:t>zwelling</a:t>
            </a:r>
            <a:r>
              <a:rPr dirty="0"/>
              <a:t> </a:t>
            </a:r>
            <a:r>
              <a:rPr dirty="0" err="1"/>
              <a:t>rechts</a:t>
            </a:r>
            <a:r>
              <a:rPr dirty="0"/>
              <a:t> </a:t>
            </a:r>
            <a:r>
              <a:rPr dirty="0" err="1"/>
              <a:t>occipitaal</a:t>
            </a:r>
            <a:r>
              <a:rPr dirty="0"/>
              <a:t>, </a:t>
            </a:r>
            <a:r>
              <a:rPr dirty="0" err="1"/>
              <a:t>bloed</a:t>
            </a:r>
            <a:r>
              <a:rPr dirty="0"/>
              <a:t> </a:t>
            </a:r>
            <a:r>
              <a:rPr dirty="0" err="1"/>
              <a:t>uit</a:t>
            </a:r>
            <a:r>
              <a:rPr dirty="0"/>
              <a:t> </a:t>
            </a:r>
            <a:r>
              <a:rPr dirty="0" err="1"/>
              <a:t>rechter</a:t>
            </a:r>
            <a:r>
              <a:rPr dirty="0"/>
              <a:t> </a:t>
            </a:r>
            <a:r>
              <a:rPr dirty="0" err="1"/>
              <a:t>oor</a:t>
            </a:r>
            <a:r>
              <a:rPr dirty="0"/>
              <a:t> </a:t>
            </a:r>
          </a:p>
          <a:p>
            <a:pPr marL="0" indent="0">
              <a:spcBef>
                <a:spcPts val="500"/>
              </a:spcBef>
              <a:buSzTx/>
              <a:buNone/>
              <a:defRPr sz="2400">
                <a:latin typeface="Calibri"/>
                <a:ea typeface="Calibri"/>
                <a:cs typeface="Calibri"/>
                <a:sym typeface="Calibri"/>
              </a:defRPr>
            </a:pPr>
            <a:r>
              <a:rPr dirty="0" err="1"/>
              <a:t>Luide</a:t>
            </a:r>
            <a:r>
              <a:rPr dirty="0"/>
              <a:t>, </a:t>
            </a:r>
            <a:r>
              <a:rPr dirty="0" err="1"/>
              <a:t>rochelende</a:t>
            </a:r>
            <a:r>
              <a:rPr dirty="0"/>
              <a:t> </a:t>
            </a:r>
            <a:r>
              <a:rPr dirty="0" err="1"/>
              <a:t>ademhaling</a:t>
            </a:r>
            <a:r>
              <a:rPr lang="nl-NL" dirty="0"/>
              <a:t> (32/min)</a:t>
            </a:r>
            <a:r>
              <a:rPr dirty="0"/>
              <a:t>, </a:t>
            </a:r>
            <a:r>
              <a:rPr dirty="0" err="1"/>
              <a:t>oppervlakkig</a:t>
            </a:r>
            <a:r>
              <a:rPr dirty="0"/>
              <a:t> (32/min). Pols 100/min.</a:t>
            </a:r>
            <a:endParaRPr lang="nl-NL" dirty="0"/>
          </a:p>
          <a:p>
            <a:pPr marL="0" indent="0">
              <a:spcBef>
                <a:spcPts val="500"/>
              </a:spcBef>
              <a:buSzTx/>
              <a:buNone/>
              <a:defRPr sz="2400">
                <a:latin typeface="Calibri"/>
                <a:ea typeface="Calibri"/>
                <a:cs typeface="Calibri"/>
                <a:sym typeface="Calibri"/>
              </a:defRPr>
            </a:pPr>
            <a:endParaRPr lang="nl-BE" dirty="0"/>
          </a:p>
          <a:p>
            <a:pPr marL="0" indent="0">
              <a:spcBef>
                <a:spcPts val="500"/>
              </a:spcBef>
              <a:buSzTx/>
              <a:buNone/>
              <a:defRPr sz="2400">
                <a:latin typeface="Calibri"/>
                <a:ea typeface="Calibri"/>
                <a:cs typeface="Calibri"/>
                <a:sym typeface="Calibri"/>
              </a:defRPr>
            </a:pPr>
            <a:r>
              <a:rPr dirty="0"/>
              <a:t>  </a:t>
            </a:r>
          </a:p>
        </p:txBody>
      </p:sp>
      <p:pic>
        <p:nvPicPr>
          <p:cNvPr id="277" name="Afbeelding 3" descr="Afbeelding 3"/>
          <p:cNvPicPr>
            <a:picLocks noChangeAspect="1"/>
          </p:cNvPicPr>
          <p:nvPr/>
        </p:nvPicPr>
        <p:blipFill>
          <a:blip r:embed="rId3"/>
          <a:srcRect l="4723" t="35172" r="86221" b="38489"/>
          <a:stretch>
            <a:fillRect/>
          </a:stretch>
        </p:blipFill>
        <p:spPr>
          <a:xfrm>
            <a:off x="251520" y="1139911"/>
            <a:ext cx="2232249" cy="3652157"/>
          </a:xfrm>
          <a:prstGeom prst="rect">
            <a:avLst/>
          </a:prstGeom>
          <a:ln w="12700">
            <a:miter lim="400000"/>
          </a:ln>
        </p:spPr>
      </p:pic>
      <p:sp>
        <p:nvSpPr>
          <p:cNvPr id="278" name="wat zijn hier specifiek je urgenties?…"/>
          <p:cNvSpPr txBox="1"/>
          <p:nvPr/>
        </p:nvSpPr>
        <p:spPr>
          <a:xfrm>
            <a:off x="2712222" y="4941168"/>
            <a:ext cx="4618122"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i="1"/>
            </a:pPr>
            <a:r>
              <a:rPr sz="2000" dirty="0"/>
              <a:t>wat </a:t>
            </a:r>
            <a:r>
              <a:rPr sz="2000" dirty="0" err="1"/>
              <a:t>zijn</a:t>
            </a:r>
            <a:r>
              <a:rPr sz="2000" dirty="0"/>
              <a:t> </a:t>
            </a:r>
            <a:r>
              <a:rPr sz="2000" dirty="0" err="1"/>
              <a:t>hier</a:t>
            </a:r>
            <a:r>
              <a:rPr sz="2000" dirty="0"/>
              <a:t> </a:t>
            </a:r>
            <a:r>
              <a:rPr sz="2000" dirty="0" err="1"/>
              <a:t>specifiek</a:t>
            </a:r>
            <a:r>
              <a:rPr sz="2000" dirty="0"/>
              <a:t> je </a:t>
            </a:r>
            <a:r>
              <a:rPr lang="nl-NL" sz="2000" dirty="0"/>
              <a:t>bezorgdheden?</a:t>
            </a:r>
            <a:endParaRPr sz="2000" dirty="0"/>
          </a:p>
          <a:p>
            <a:pPr>
              <a:defRPr i="1"/>
            </a:pPr>
            <a:r>
              <a:rPr sz="2000" dirty="0" err="1"/>
              <a:t>wie</a:t>
            </a:r>
            <a:r>
              <a:rPr sz="2000" dirty="0"/>
              <a:t> </a:t>
            </a:r>
            <a:r>
              <a:rPr sz="2000" dirty="0" err="1"/>
              <a:t>heb</a:t>
            </a:r>
            <a:r>
              <a:rPr sz="2000" dirty="0"/>
              <a:t> je </a:t>
            </a:r>
            <a:r>
              <a:rPr sz="2000" dirty="0" err="1"/>
              <a:t>straks</a:t>
            </a:r>
            <a:r>
              <a:rPr sz="2000" dirty="0"/>
              <a:t> </a:t>
            </a:r>
            <a:r>
              <a:rPr sz="2000" dirty="0" err="1"/>
              <a:t>nodig</a:t>
            </a:r>
            <a:r>
              <a:rPr sz="2000" dirty="0"/>
              <a:t>?</a:t>
            </a:r>
          </a:p>
          <a:p>
            <a:pPr>
              <a:defRPr i="1"/>
            </a:pPr>
            <a:r>
              <a:rPr sz="2000" dirty="0"/>
              <a:t>wat </a:t>
            </a:r>
            <a:r>
              <a:rPr sz="2000" dirty="0" err="1"/>
              <a:t>kan</a:t>
            </a:r>
            <a:r>
              <a:rPr sz="2000" dirty="0"/>
              <a:t> </a:t>
            </a:r>
            <a:r>
              <a:rPr sz="2000" b="1" dirty="0" err="1"/>
              <a:t>jij</a:t>
            </a:r>
            <a:r>
              <a:rPr sz="2000" dirty="0"/>
              <a:t> </a:t>
            </a:r>
            <a:r>
              <a:rPr sz="2000" dirty="0" err="1"/>
              <a:t>ondertussen</a:t>
            </a:r>
            <a:r>
              <a:rPr sz="2000" dirty="0"/>
              <a:t> </a:t>
            </a:r>
            <a:r>
              <a:rPr sz="2000" dirty="0" err="1"/>
              <a:t>doen</a:t>
            </a:r>
            <a:r>
              <a:rPr sz="2000" dirty="0"/>
              <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4"/>
          <p:cNvSpPr txBox="1">
            <a:spLocks noGrp="1"/>
          </p:cNvSpPr>
          <p:nvPr>
            <p:ph type="title"/>
          </p:nvPr>
        </p:nvSpPr>
        <p:spPr>
          <a:xfrm>
            <a:off x="251519" y="293369"/>
            <a:ext cx="8229601" cy="1143001"/>
          </a:xfrm>
          <a:prstGeom prst="rect">
            <a:avLst/>
          </a:prstGeom>
        </p:spPr>
        <p:txBody>
          <a:bodyPr/>
          <a:lstStyle/>
          <a:p>
            <a:pPr>
              <a:defRPr>
                <a:latin typeface="Arial"/>
                <a:ea typeface="Arial"/>
                <a:cs typeface="Arial"/>
                <a:sym typeface="Arial"/>
              </a:defRPr>
            </a:pPr>
            <a:r>
              <a:t>Trauma oproep</a:t>
            </a:r>
            <a:br/>
            <a:endParaRPr/>
          </a:p>
        </p:txBody>
      </p:sp>
      <p:pic>
        <p:nvPicPr>
          <p:cNvPr id="285" name="Content Placeholder 2" descr="Content Placeholder 2"/>
          <p:cNvPicPr>
            <a:picLocks noChangeAspect="1"/>
          </p:cNvPicPr>
          <p:nvPr/>
        </p:nvPicPr>
        <p:blipFill>
          <a:blip r:embed="rId3"/>
          <a:stretch>
            <a:fillRect/>
          </a:stretch>
        </p:blipFill>
        <p:spPr>
          <a:xfrm>
            <a:off x="547687" y="1463674"/>
            <a:ext cx="4038601" cy="2325366"/>
          </a:xfrm>
          <a:prstGeom prst="rect">
            <a:avLst/>
          </a:prstGeom>
          <a:ln w="12700">
            <a:miter lim="400000"/>
          </a:ln>
        </p:spPr>
      </p:pic>
      <p:sp>
        <p:nvSpPr>
          <p:cNvPr id="286" name="Content Placeholder 5"/>
          <p:cNvSpPr txBox="1"/>
          <p:nvPr/>
        </p:nvSpPr>
        <p:spPr>
          <a:xfrm>
            <a:off x="514032" y="4149080"/>
            <a:ext cx="8397369" cy="1710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500"/>
              </a:spcBef>
              <a:defRPr>
                <a:latin typeface="Calibri"/>
                <a:ea typeface="Calibri"/>
                <a:cs typeface="Calibri"/>
                <a:sym typeface="Calibri"/>
              </a:defRPr>
            </a:pPr>
            <a:r>
              <a:t>Bij arriveren zegt hij dat alles pijn doet. Volgens omstaanders was hij de hele tijd bij bewustzijn. </a:t>
            </a:r>
          </a:p>
          <a:p>
            <a:pPr>
              <a:spcBef>
                <a:spcPts val="500"/>
              </a:spcBef>
              <a:defRPr>
                <a:latin typeface="Calibri"/>
                <a:ea typeface="Calibri"/>
                <a:cs typeface="Calibri"/>
                <a:sym typeface="Calibri"/>
              </a:defRPr>
            </a:pPr>
            <a:r>
              <a:t>HR 100/min, AH 17/min, BD 110/80 mmHg.  </a:t>
            </a:r>
          </a:p>
        </p:txBody>
      </p:sp>
      <p:sp>
        <p:nvSpPr>
          <p:cNvPr id="287" name="Tekstvak 1"/>
          <p:cNvSpPr txBox="1"/>
          <p:nvPr/>
        </p:nvSpPr>
        <p:spPr>
          <a:xfrm>
            <a:off x="4833620" y="1417637"/>
            <a:ext cx="3941008" cy="2447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500"/>
              </a:spcBef>
              <a:defRPr>
                <a:latin typeface="Calibri"/>
                <a:ea typeface="Calibri"/>
                <a:cs typeface="Calibri"/>
                <a:sym typeface="Calibri"/>
              </a:defRPr>
            </a:pPr>
            <a:r>
              <a:t>Buren zagen de 15j-oude Kevin van een balkon op de 1</a:t>
            </a:r>
            <a:r>
              <a:rPr baseline="30000"/>
              <a:t>e</a:t>
            </a:r>
            <a:r>
              <a:t>  verdieping vallen. Hij kreunt en kan niet rechtstaan. </a:t>
            </a:r>
          </a:p>
          <a:p>
            <a:pPr>
              <a:spcBef>
                <a:spcPts val="500"/>
              </a:spcBef>
              <a:defRPr>
                <a:latin typeface="Calibri"/>
                <a:ea typeface="Calibri"/>
                <a:cs typeface="Calibri"/>
                <a:sym typeface="Calibri"/>
              </a:defRPr>
            </a:pPr>
            <a:endParaRPr/>
          </a:p>
        </p:txBody>
      </p:sp>
      <p:sp>
        <p:nvSpPr>
          <p:cNvPr id="288" name="zou jij in deze casus de nek stabiliseren?"/>
          <p:cNvSpPr txBox="1"/>
          <p:nvPr/>
        </p:nvSpPr>
        <p:spPr>
          <a:xfrm>
            <a:off x="2970727" y="5630154"/>
            <a:ext cx="5045234"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i="1"/>
            </a:lvl1pPr>
          </a:lstStyle>
          <a:p>
            <a:r>
              <a:rPr dirty="0" err="1"/>
              <a:t>zou</a:t>
            </a:r>
            <a:r>
              <a:rPr dirty="0"/>
              <a:t> </a:t>
            </a:r>
            <a:r>
              <a:rPr dirty="0" err="1"/>
              <a:t>jij</a:t>
            </a:r>
            <a:r>
              <a:rPr dirty="0"/>
              <a:t> in </a:t>
            </a:r>
            <a:r>
              <a:rPr dirty="0" err="1"/>
              <a:t>deze</a:t>
            </a:r>
            <a:r>
              <a:rPr dirty="0"/>
              <a:t> casus de nek </a:t>
            </a:r>
            <a:r>
              <a:rPr dirty="0" err="1"/>
              <a:t>stabiliseren</a:t>
            </a:r>
            <a:r>
              <a:rPr dirty="0"/>
              <a: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Afbeelding 5" descr="Afbeelding 5"/>
          <p:cNvPicPr>
            <a:picLocks noChangeAspect="1"/>
          </p:cNvPicPr>
          <p:nvPr/>
        </p:nvPicPr>
        <p:blipFill>
          <a:blip r:embed="rId2"/>
          <a:stretch>
            <a:fillRect/>
          </a:stretch>
        </p:blipFill>
        <p:spPr>
          <a:xfrm>
            <a:off x="0" y="12700"/>
            <a:ext cx="9194800" cy="6858000"/>
          </a:xfrm>
          <a:prstGeom prst="rect">
            <a:avLst/>
          </a:prstGeom>
          <a:ln w="12700">
            <a:miter lim="400000"/>
          </a:ln>
        </p:spPr>
      </p:pic>
      <p:sp>
        <p:nvSpPr>
          <p:cNvPr id="294" name="Title 4"/>
          <p:cNvSpPr txBox="1">
            <a:spLocks noGrp="1"/>
          </p:cNvSpPr>
          <p:nvPr>
            <p:ph type="title"/>
          </p:nvPr>
        </p:nvSpPr>
        <p:spPr>
          <a:xfrm>
            <a:off x="250825" y="396873"/>
            <a:ext cx="2160935" cy="633415"/>
          </a:xfrm>
          <a:prstGeom prst="rect">
            <a:avLst/>
          </a:prstGeom>
          <a:solidFill>
            <a:schemeClr val="accent3">
              <a:lumOff val="44000"/>
            </a:schemeClr>
          </a:solidFill>
        </p:spPr>
        <p:txBody>
          <a:bodyPr/>
          <a:lstStyle>
            <a:lvl1pPr>
              <a:defRPr>
                <a:latin typeface="Arial"/>
                <a:ea typeface="Arial"/>
                <a:cs typeface="Arial"/>
                <a:sym typeface="Arial"/>
              </a:defRPr>
            </a:lvl1pPr>
          </a:lstStyle>
          <a:p>
            <a:r>
              <a:t>Lucas, 8j</a:t>
            </a:r>
          </a:p>
        </p:txBody>
      </p:sp>
      <p:sp>
        <p:nvSpPr>
          <p:cNvPr id="295" name="Content Placeholder 5"/>
          <p:cNvSpPr txBox="1">
            <a:spLocks noGrp="1"/>
          </p:cNvSpPr>
          <p:nvPr>
            <p:ph type="body" sz="half" idx="1"/>
          </p:nvPr>
        </p:nvSpPr>
        <p:spPr>
          <a:xfrm>
            <a:off x="250825" y="1556791"/>
            <a:ext cx="3457079" cy="4752530"/>
          </a:xfrm>
          <a:prstGeom prst="rect">
            <a:avLst/>
          </a:prstGeom>
          <a:solidFill>
            <a:schemeClr val="accent3">
              <a:lumOff val="44000"/>
            </a:schemeClr>
          </a:solidFill>
        </p:spPr>
        <p:txBody>
          <a:bodyPr/>
          <a:lstStyle/>
          <a:p>
            <a:pPr marL="0" indent="0">
              <a:spcBef>
                <a:spcPts val="400"/>
              </a:spcBef>
              <a:buSzTx/>
              <a:buNone/>
              <a:defRPr sz="2000">
                <a:latin typeface="Arial"/>
                <a:ea typeface="Arial"/>
                <a:cs typeface="Arial"/>
                <a:sym typeface="Arial"/>
              </a:defRPr>
            </a:pPr>
            <a:r>
              <a:t>Lucas speelde met zijn broer in de tuin en klom in een boom. De tak brak af, Lucas kwam eerst terecht op de schommel, nadien op de grond. Zijn broer riep om hulp, een omstaander verwittigde 112. </a:t>
            </a:r>
          </a:p>
          <a:p>
            <a:pPr marL="0" indent="0">
              <a:buSzTx/>
              <a:buNone/>
              <a:defRPr sz="2000">
                <a:latin typeface="Arial"/>
                <a:ea typeface="Arial"/>
                <a:cs typeface="Arial"/>
                <a:sym typeface="Arial"/>
              </a:defRPr>
            </a:pPr>
            <a:endParaRPr/>
          </a:p>
          <a:p>
            <a:pPr marL="0" indent="0">
              <a:spcBef>
                <a:spcPts val="400"/>
              </a:spcBef>
              <a:buSzTx/>
              <a:buNone/>
              <a:defRPr sz="2000">
                <a:latin typeface="Arial"/>
                <a:ea typeface="Arial"/>
                <a:cs typeface="Arial"/>
                <a:sym typeface="Arial"/>
              </a:defRPr>
            </a:pPr>
            <a:r>
              <a:t>De melding is dat Lucas erge pijn aan zijn borstkas heeft en moeizaam ademt. Er hangt bloed op zijn T-shirt.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p:cNvSpPr txBox="1">
            <a:spLocks noGrp="1"/>
          </p:cNvSpPr>
          <p:nvPr>
            <p:ph type="title"/>
          </p:nvPr>
        </p:nvSpPr>
        <p:spPr>
          <a:xfrm>
            <a:off x="179387" y="476250"/>
            <a:ext cx="8229601" cy="633414"/>
          </a:xfrm>
          <a:prstGeom prst="rect">
            <a:avLst/>
          </a:prstGeom>
        </p:spPr>
        <p:txBody>
          <a:bodyPr/>
          <a:lstStyle>
            <a:lvl1pPr>
              <a:defRPr>
                <a:latin typeface="Arial"/>
                <a:ea typeface="Arial"/>
                <a:cs typeface="Arial"/>
                <a:sym typeface="Arial"/>
              </a:defRPr>
            </a:lvl1pPr>
          </a:lstStyle>
          <a:p>
            <a:r>
              <a:t>Bij aankomst van de ambulance</a:t>
            </a:r>
          </a:p>
        </p:txBody>
      </p:sp>
      <p:sp>
        <p:nvSpPr>
          <p:cNvPr id="299" name="Content Placeholder 2"/>
          <p:cNvSpPr txBox="1">
            <a:spLocks noGrp="1"/>
          </p:cNvSpPr>
          <p:nvPr>
            <p:ph type="body" idx="1"/>
          </p:nvPr>
        </p:nvSpPr>
        <p:spPr>
          <a:xfrm>
            <a:off x="179387" y="1556791"/>
            <a:ext cx="8857110" cy="4032251"/>
          </a:xfrm>
          <a:prstGeom prst="rect">
            <a:avLst/>
          </a:prstGeom>
        </p:spPr>
        <p:txBody>
          <a:bodyPr>
            <a:normAutofit/>
          </a:bodyPr>
          <a:lstStyle/>
          <a:p>
            <a:pPr marL="0" indent="0" defTabSz="877823">
              <a:spcBef>
                <a:spcPts val="0"/>
              </a:spcBef>
              <a:buSzTx/>
              <a:buNone/>
              <a:defRPr sz="2688">
                <a:latin typeface="Arial"/>
                <a:ea typeface="Arial"/>
                <a:cs typeface="Arial"/>
                <a:sym typeface="Arial"/>
              </a:defRPr>
            </a:pPr>
            <a:r>
              <a:rPr dirty="0"/>
              <a:t>Lucas zit half </a:t>
            </a:r>
            <a:r>
              <a:rPr dirty="0" err="1"/>
              <a:t>rechtop</a:t>
            </a:r>
            <a:r>
              <a:rPr dirty="0"/>
              <a:t> </a:t>
            </a:r>
            <a:r>
              <a:rPr dirty="0" err="1"/>
              <a:t>tegen</a:t>
            </a:r>
            <a:r>
              <a:rPr dirty="0"/>
              <a:t> de boom</a:t>
            </a:r>
            <a:r>
              <a:rPr lang="nl-NL" dirty="0"/>
              <a:t>, </a:t>
            </a:r>
            <a:r>
              <a:rPr dirty="0" err="1"/>
              <a:t>bleek</a:t>
            </a:r>
            <a:r>
              <a:rPr dirty="0"/>
              <a:t>. </a:t>
            </a:r>
          </a:p>
          <a:p>
            <a:pPr marL="0" indent="0" defTabSz="877823">
              <a:spcBef>
                <a:spcPts val="0"/>
              </a:spcBef>
              <a:buSzTx/>
              <a:buNone/>
              <a:defRPr sz="2688">
                <a:latin typeface="Arial"/>
                <a:ea typeface="Arial"/>
                <a:cs typeface="Arial"/>
                <a:sym typeface="Arial"/>
              </a:defRPr>
            </a:pPr>
            <a:r>
              <a:rPr dirty="0" err="1"/>
              <a:t>Hij</a:t>
            </a:r>
            <a:r>
              <a:rPr dirty="0"/>
              <a:t> </a:t>
            </a:r>
            <a:r>
              <a:rPr dirty="0" err="1"/>
              <a:t>antwoordt</a:t>
            </a:r>
            <a:r>
              <a:rPr dirty="0"/>
              <a:t> </a:t>
            </a:r>
            <a:r>
              <a:rPr dirty="0" err="1"/>
              <a:t>adequaat</a:t>
            </a:r>
            <a:r>
              <a:rPr dirty="0"/>
              <a:t> </a:t>
            </a:r>
            <a:r>
              <a:rPr dirty="0" err="1"/>
              <a:t>doch</a:t>
            </a:r>
            <a:r>
              <a:rPr dirty="0"/>
              <a:t> </a:t>
            </a:r>
            <a:r>
              <a:rPr dirty="0" err="1"/>
              <a:t>hapt</a:t>
            </a:r>
            <a:r>
              <a:rPr dirty="0"/>
              <a:t> </a:t>
            </a:r>
            <a:r>
              <a:rPr dirty="0" err="1"/>
              <a:t>naar</a:t>
            </a:r>
            <a:r>
              <a:rPr dirty="0"/>
              <a:t> </a:t>
            </a:r>
            <a:r>
              <a:rPr dirty="0" err="1"/>
              <a:t>lucht</a:t>
            </a:r>
            <a:r>
              <a:rPr dirty="0"/>
              <a:t> </a:t>
            </a:r>
            <a:r>
              <a:rPr dirty="0" err="1"/>
              <a:t>tijdens</a:t>
            </a:r>
            <a:r>
              <a:rPr dirty="0"/>
              <a:t> het </a:t>
            </a:r>
            <a:r>
              <a:rPr dirty="0" err="1"/>
              <a:t>spreken</a:t>
            </a:r>
            <a:r>
              <a:rPr dirty="0"/>
              <a:t>.</a:t>
            </a:r>
          </a:p>
          <a:p>
            <a:pPr marL="438911" indent="-438911" defTabSz="877823">
              <a:spcBef>
                <a:spcPts val="0"/>
              </a:spcBef>
              <a:defRPr sz="2688">
                <a:latin typeface="Arial"/>
                <a:ea typeface="Arial"/>
                <a:cs typeface="Arial"/>
                <a:sym typeface="Arial"/>
              </a:defRPr>
            </a:pPr>
            <a:endParaRPr dirty="0"/>
          </a:p>
          <a:p>
            <a:pPr marL="0" indent="0" defTabSz="877823">
              <a:spcBef>
                <a:spcPts val="0"/>
              </a:spcBef>
              <a:buSzTx/>
              <a:buNone/>
              <a:defRPr sz="2688">
                <a:latin typeface="Arial"/>
                <a:ea typeface="Arial"/>
                <a:cs typeface="Arial"/>
                <a:sym typeface="Arial"/>
              </a:defRPr>
            </a:pPr>
            <a:r>
              <a:rPr dirty="0"/>
              <a:t>AH 35/min, HR 140/min, CR</a:t>
            </a:r>
            <a:r>
              <a:rPr lang="nl-NL" dirty="0"/>
              <a:t>T</a:t>
            </a:r>
            <a:r>
              <a:rPr dirty="0"/>
              <a:t> 3 sec., sat 92%. </a:t>
            </a:r>
          </a:p>
          <a:p>
            <a:pPr marL="0" indent="0" defTabSz="877823">
              <a:spcBef>
                <a:spcPts val="0"/>
              </a:spcBef>
              <a:buSzTx/>
              <a:buNone/>
              <a:defRPr sz="2688">
                <a:latin typeface="Arial"/>
                <a:ea typeface="Arial"/>
                <a:cs typeface="Arial"/>
                <a:sym typeface="Arial"/>
              </a:defRPr>
            </a:pPr>
            <a:endParaRPr dirty="0"/>
          </a:p>
          <a:p>
            <a:pPr marL="0" indent="0" defTabSz="877823">
              <a:spcBef>
                <a:spcPts val="0"/>
              </a:spcBef>
              <a:buSzTx/>
              <a:buNone/>
              <a:defRPr sz="2688">
                <a:latin typeface="Arial"/>
                <a:ea typeface="Arial"/>
                <a:cs typeface="Arial"/>
                <a:sym typeface="Arial"/>
              </a:defRPr>
            </a:pPr>
            <a:r>
              <a:rPr dirty="0"/>
              <a:t>Je </a:t>
            </a:r>
            <a:r>
              <a:rPr dirty="0" err="1"/>
              <a:t>geeft</a:t>
            </a:r>
            <a:r>
              <a:rPr dirty="0"/>
              <a:t> </a:t>
            </a:r>
            <a:r>
              <a:rPr dirty="0" err="1"/>
              <a:t>zuurstof</a:t>
            </a:r>
            <a:r>
              <a:rPr dirty="0"/>
              <a:t>, </a:t>
            </a:r>
            <a:r>
              <a:rPr dirty="0" err="1"/>
              <a:t>prikt</a:t>
            </a:r>
            <a:r>
              <a:rPr dirty="0"/>
              <a:t> </a:t>
            </a:r>
            <a:r>
              <a:rPr dirty="0" err="1"/>
              <a:t>een</a:t>
            </a:r>
            <a:r>
              <a:rPr dirty="0"/>
              <a:t> </a:t>
            </a:r>
            <a:r>
              <a:rPr dirty="0" err="1"/>
              <a:t>infuus</a:t>
            </a:r>
            <a:r>
              <a:rPr dirty="0"/>
              <a:t>, </a:t>
            </a:r>
            <a:r>
              <a:rPr dirty="0" err="1"/>
              <a:t>geeft</a:t>
            </a:r>
            <a:r>
              <a:rPr dirty="0"/>
              <a:t> </a:t>
            </a:r>
            <a:r>
              <a:rPr dirty="0" err="1"/>
              <a:t>vocht</a:t>
            </a:r>
            <a:r>
              <a:rPr dirty="0"/>
              <a:t> </a:t>
            </a:r>
            <a:r>
              <a:rPr dirty="0" err="1"/>
              <a:t>en</a:t>
            </a:r>
            <a:r>
              <a:rPr dirty="0"/>
              <a:t> </a:t>
            </a:r>
            <a:r>
              <a:rPr dirty="0" err="1"/>
              <a:t>iets</a:t>
            </a:r>
            <a:r>
              <a:rPr dirty="0"/>
              <a:t> </a:t>
            </a:r>
            <a:r>
              <a:rPr dirty="0" err="1"/>
              <a:t>tegen</a:t>
            </a:r>
            <a:r>
              <a:rPr dirty="0"/>
              <a:t> de </a:t>
            </a:r>
            <a:r>
              <a:rPr dirty="0" err="1"/>
              <a:t>pijn</a:t>
            </a:r>
            <a:r>
              <a:rPr dirty="0"/>
              <a:t> </a:t>
            </a:r>
            <a:r>
              <a:rPr dirty="0" err="1"/>
              <a:t>en</a:t>
            </a:r>
            <a:r>
              <a:rPr dirty="0"/>
              <a:t> er </a:t>
            </a:r>
            <a:r>
              <a:rPr dirty="0" err="1"/>
              <a:t>volgt</a:t>
            </a:r>
            <a:r>
              <a:rPr dirty="0"/>
              <a:t> </a:t>
            </a:r>
            <a:r>
              <a:rPr dirty="0" err="1"/>
              <a:t>een</a:t>
            </a:r>
            <a:r>
              <a:rPr dirty="0"/>
              <a:t> </a:t>
            </a:r>
            <a:r>
              <a:rPr i="1" dirty="0"/>
              <a:t>scoop </a:t>
            </a:r>
            <a:r>
              <a:rPr i="1" dirty="0" err="1"/>
              <a:t>en</a:t>
            </a:r>
            <a:r>
              <a:rPr i="1" dirty="0"/>
              <a:t> run</a:t>
            </a:r>
            <a:r>
              <a:rPr dirty="0"/>
              <a:t>.</a:t>
            </a:r>
          </a:p>
        </p:txBody>
      </p:sp>
      <p:pic>
        <p:nvPicPr>
          <p:cNvPr id="300" name="Afbeelding 5" descr="Afbeelding 5"/>
          <p:cNvPicPr>
            <a:picLocks noChangeAspect="1"/>
          </p:cNvPicPr>
          <p:nvPr/>
        </p:nvPicPr>
        <p:blipFill>
          <a:blip r:embed="rId3"/>
          <a:stretch>
            <a:fillRect/>
          </a:stretch>
        </p:blipFill>
        <p:spPr>
          <a:xfrm>
            <a:off x="7056418" y="5257774"/>
            <a:ext cx="2087255" cy="1556793"/>
          </a:xfrm>
          <a:prstGeom prst="rect">
            <a:avLst/>
          </a:prstGeom>
          <a:ln w="12700">
            <a:miter lim="400000"/>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1"/>
          <p:cNvSpPr txBox="1">
            <a:spLocks noGrp="1"/>
          </p:cNvSpPr>
          <p:nvPr>
            <p:ph type="title"/>
          </p:nvPr>
        </p:nvSpPr>
        <p:spPr>
          <a:xfrm>
            <a:off x="250824" y="404813"/>
            <a:ext cx="9577390" cy="633413"/>
          </a:xfrm>
          <a:prstGeom prst="rect">
            <a:avLst/>
          </a:prstGeom>
        </p:spPr>
        <p:txBody>
          <a:bodyPr/>
          <a:lstStyle>
            <a:lvl1pPr>
              <a:defRPr>
                <a:latin typeface="Arial"/>
                <a:ea typeface="Arial"/>
                <a:cs typeface="Arial"/>
                <a:sym typeface="Arial"/>
              </a:defRPr>
            </a:lvl1pPr>
          </a:lstStyle>
          <a:p>
            <a:r>
              <a:t>Bij aankomst in het ziekenhuis</a:t>
            </a:r>
          </a:p>
        </p:txBody>
      </p:sp>
      <p:sp>
        <p:nvSpPr>
          <p:cNvPr id="306" name="Content Placeholder 2"/>
          <p:cNvSpPr txBox="1">
            <a:spLocks noGrp="1"/>
          </p:cNvSpPr>
          <p:nvPr>
            <p:ph type="body" idx="1"/>
          </p:nvPr>
        </p:nvSpPr>
        <p:spPr>
          <a:xfrm>
            <a:off x="323527" y="1268759"/>
            <a:ext cx="8229601" cy="3409306"/>
          </a:xfrm>
          <a:prstGeom prst="rect">
            <a:avLst/>
          </a:prstGeom>
        </p:spPr>
        <p:txBody>
          <a:bodyPr>
            <a:normAutofit lnSpcReduction="10000"/>
          </a:bodyPr>
          <a:lstStyle/>
          <a:p>
            <a:pPr marL="0" indent="0" defTabSz="905255">
              <a:buSzTx/>
              <a:buNone/>
              <a:defRPr sz="2574">
                <a:latin typeface="Arial"/>
                <a:ea typeface="Arial"/>
                <a:cs typeface="Arial"/>
                <a:sym typeface="Arial"/>
              </a:defRPr>
            </a:pPr>
            <a:r>
              <a:rPr dirty="0" err="1"/>
              <a:t>Initieel</a:t>
            </a:r>
            <a:r>
              <a:rPr dirty="0"/>
              <a:t> </a:t>
            </a:r>
            <a:r>
              <a:rPr dirty="0" err="1"/>
              <a:t>praat</a:t>
            </a:r>
            <a:r>
              <a:rPr dirty="0"/>
              <a:t> </a:t>
            </a:r>
            <a:r>
              <a:rPr dirty="0" err="1"/>
              <a:t>hij</a:t>
            </a:r>
            <a:r>
              <a:rPr dirty="0"/>
              <a:t> </a:t>
            </a:r>
            <a:r>
              <a:rPr dirty="0" err="1"/>
              <a:t>nog</a:t>
            </a:r>
            <a:r>
              <a:rPr dirty="0"/>
              <a:t> </a:t>
            </a:r>
            <a:r>
              <a:rPr dirty="0" err="1"/>
              <a:t>en</a:t>
            </a:r>
            <a:r>
              <a:rPr dirty="0"/>
              <a:t> </a:t>
            </a:r>
            <a:r>
              <a:rPr dirty="0" err="1"/>
              <a:t>klaagt</a:t>
            </a:r>
            <a:r>
              <a:rPr dirty="0"/>
              <a:t> over </a:t>
            </a:r>
            <a:r>
              <a:rPr dirty="0" err="1"/>
              <a:t>pijn</a:t>
            </a:r>
            <a:r>
              <a:rPr dirty="0"/>
              <a:t> </a:t>
            </a:r>
            <a:r>
              <a:rPr dirty="0" err="1"/>
              <a:t>aan</a:t>
            </a:r>
            <a:r>
              <a:rPr dirty="0"/>
              <a:t> </a:t>
            </a:r>
            <a:r>
              <a:rPr dirty="0" err="1"/>
              <a:t>zijn</a:t>
            </a:r>
            <a:r>
              <a:rPr dirty="0"/>
              <a:t> </a:t>
            </a:r>
            <a:r>
              <a:rPr dirty="0" err="1"/>
              <a:t>borstkas</a:t>
            </a:r>
            <a:r>
              <a:rPr dirty="0"/>
              <a:t>. Je </a:t>
            </a:r>
            <a:r>
              <a:rPr dirty="0" err="1"/>
              <a:t>ziet</a:t>
            </a:r>
            <a:r>
              <a:rPr dirty="0"/>
              <a:t> </a:t>
            </a:r>
            <a:r>
              <a:rPr dirty="0" err="1"/>
              <a:t>daar</a:t>
            </a:r>
            <a:r>
              <a:rPr dirty="0"/>
              <a:t> </a:t>
            </a:r>
            <a:r>
              <a:rPr dirty="0" err="1"/>
              <a:t>linksonder</a:t>
            </a:r>
            <a:r>
              <a:rPr dirty="0"/>
              <a:t> </a:t>
            </a:r>
            <a:r>
              <a:rPr dirty="0" err="1"/>
              <a:t>een</a:t>
            </a:r>
            <a:r>
              <a:rPr dirty="0"/>
              <a:t> open </a:t>
            </a:r>
            <a:r>
              <a:rPr dirty="0" err="1"/>
              <a:t>wonde</a:t>
            </a:r>
            <a:r>
              <a:rPr dirty="0"/>
              <a:t>.</a:t>
            </a:r>
          </a:p>
          <a:p>
            <a:pPr marL="0" indent="0" defTabSz="905255">
              <a:buSzTx/>
              <a:buNone/>
              <a:defRPr sz="2574">
                <a:latin typeface="Arial"/>
                <a:ea typeface="Arial"/>
                <a:cs typeface="Arial"/>
                <a:sym typeface="Arial"/>
              </a:defRPr>
            </a:pPr>
            <a:endParaRPr dirty="0"/>
          </a:p>
          <a:p>
            <a:pPr marL="0" indent="0" defTabSz="905255">
              <a:buSzTx/>
              <a:buNone/>
              <a:defRPr sz="2574">
                <a:latin typeface="Arial"/>
                <a:ea typeface="Arial"/>
                <a:cs typeface="Arial"/>
                <a:sym typeface="Arial"/>
              </a:defRPr>
            </a:pPr>
            <a:r>
              <a:rPr dirty="0" err="1"/>
              <a:t>Ademhaling</a:t>
            </a:r>
            <a:r>
              <a:rPr dirty="0"/>
              <a:t> </a:t>
            </a:r>
            <a:r>
              <a:rPr dirty="0" err="1"/>
              <a:t>wordt</a:t>
            </a:r>
            <a:r>
              <a:rPr dirty="0"/>
              <a:t> steeds </a:t>
            </a:r>
            <a:r>
              <a:rPr dirty="0" err="1"/>
              <a:t>moeizamer</a:t>
            </a:r>
            <a:r>
              <a:rPr dirty="0"/>
              <a:t> (40/min) met </a:t>
            </a:r>
            <a:r>
              <a:rPr dirty="0" err="1"/>
              <a:t>toegenomen</a:t>
            </a:r>
            <a:r>
              <a:rPr dirty="0"/>
              <a:t> </a:t>
            </a:r>
            <a:r>
              <a:rPr dirty="0" err="1"/>
              <a:t>intrekkingen</a:t>
            </a:r>
            <a:r>
              <a:rPr dirty="0"/>
              <a:t>. Je </a:t>
            </a:r>
            <a:r>
              <a:rPr dirty="0" err="1"/>
              <a:t>hoort</a:t>
            </a:r>
            <a:r>
              <a:rPr dirty="0"/>
              <a:t> links </a:t>
            </a:r>
            <a:r>
              <a:rPr dirty="0" err="1"/>
              <a:t>geen</a:t>
            </a:r>
            <a:r>
              <a:rPr dirty="0"/>
              <a:t> </a:t>
            </a:r>
            <a:r>
              <a:rPr dirty="0" err="1"/>
              <a:t>ademgeruis</a:t>
            </a:r>
            <a:r>
              <a:rPr dirty="0"/>
              <a:t> </a:t>
            </a:r>
            <a:r>
              <a:rPr dirty="0" err="1"/>
              <a:t>meer</a:t>
            </a:r>
            <a:r>
              <a:rPr dirty="0"/>
              <a:t>.  </a:t>
            </a:r>
          </a:p>
          <a:p>
            <a:pPr marL="0" indent="0" defTabSz="905255">
              <a:buSzTx/>
              <a:buNone/>
              <a:defRPr sz="2574">
                <a:latin typeface="Arial"/>
                <a:ea typeface="Arial"/>
                <a:cs typeface="Arial"/>
                <a:sym typeface="Arial"/>
              </a:defRPr>
            </a:pPr>
            <a:r>
              <a:rPr dirty="0" err="1"/>
              <a:t>Hij</a:t>
            </a:r>
            <a:r>
              <a:rPr dirty="0"/>
              <a:t> is </a:t>
            </a:r>
            <a:r>
              <a:rPr dirty="0" err="1"/>
              <a:t>perifeer</a:t>
            </a:r>
            <a:r>
              <a:rPr dirty="0"/>
              <a:t> </a:t>
            </a:r>
            <a:r>
              <a:rPr dirty="0" err="1"/>
              <a:t>koud</a:t>
            </a:r>
            <a:r>
              <a:rPr dirty="0"/>
              <a:t>, CRT &gt; 5 sec, HR 150/min. </a:t>
            </a:r>
          </a:p>
          <a:p>
            <a:pPr marL="0" indent="0" defTabSz="905255">
              <a:buSzTx/>
              <a:buNone/>
              <a:defRPr sz="2574">
                <a:latin typeface="Arial"/>
                <a:ea typeface="Arial"/>
                <a:cs typeface="Arial"/>
                <a:sym typeface="Arial"/>
              </a:defRPr>
            </a:pPr>
            <a:r>
              <a:rPr dirty="0"/>
              <a:t>  </a:t>
            </a:r>
          </a:p>
        </p:txBody>
      </p:sp>
      <p:pic>
        <p:nvPicPr>
          <p:cNvPr id="307" name="Afbeelding 5" descr="Afbeelding 5"/>
          <p:cNvPicPr>
            <a:picLocks noChangeAspect="1"/>
          </p:cNvPicPr>
          <p:nvPr/>
        </p:nvPicPr>
        <p:blipFill>
          <a:blip r:embed="rId3"/>
          <a:stretch>
            <a:fillRect/>
          </a:stretch>
        </p:blipFill>
        <p:spPr>
          <a:xfrm>
            <a:off x="7056418" y="5257774"/>
            <a:ext cx="2087255" cy="1556793"/>
          </a:xfrm>
          <a:prstGeom prst="rect">
            <a:avLst/>
          </a:prstGeom>
          <a:ln w="12700">
            <a:miter lim="400000"/>
          </a:ln>
        </p:spPr>
      </p:pic>
      <p:sp>
        <p:nvSpPr>
          <p:cNvPr id="308" name="wat zijn de verschillende levensbedreigende thoraxletsels die je kent?"/>
          <p:cNvSpPr txBox="1"/>
          <p:nvPr/>
        </p:nvSpPr>
        <p:spPr>
          <a:xfrm>
            <a:off x="347459" y="4558029"/>
            <a:ext cx="647055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i="1"/>
            </a:lvl1pPr>
          </a:lstStyle>
          <a:p>
            <a:pPr>
              <a:defRPr i="0"/>
            </a:pPr>
            <a:r>
              <a:rPr i="1" dirty="0" err="1"/>
              <a:t>w</a:t>
            </a:r>
            <a:r>
              <a:rPr lang="en-US" i="1" dirty="0" err="1"/>
              <a:t>elke</a:t>
            </a:r>
            <a:r>
              <a:rPr i="1" dirty="0"/>
              <a:t> </a:t>
            </a:r>
            <a:r>
              <a:rPr i="1" dirty="0" err="1"/>
              <a:t>levensbedreigende</a:t>
            </a:r>
            <a:r>
              <a:rPr i="1" dirty="0"/>
              <a:t> </a:t>
            </a:r>
            <a:r>
              <a:rPr i="1" dirty="0" err="1"/>
              <a:t>thoraxletsels</a:t>
            </a:r>
            <a:r>
              <a:rPr i="1" dirty="0"/>
              <a:t> ken</a:t>
            </a:r>
            <a:r>
              <a:rPr lang="en-US" i="1" dirty="0"/>
              <a:t> je</a:t>
            </a:r>
            <a:r>
              <a:rPr i="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itle 1"/>
          <p:cNvSpPr txBox="1">
            <a:spLocks noGrp="1"/>
          </p:cNvSpPr>
          <p:nvPr>
            <p:ph type="title"/>
          </p:nvPr>
        </p:nvSpPr>
        <p:spPr>
          <a:xfrm>
            <a:off x="250825" y="549275"/>
            <a:ext cx="8229600" cy="633414"/>
          </a:xfrm>
          <a:prstGeom prst="rect">
            <a:avLst/>
          </a:prstGeom>
        </p:spPr>
        <p:txBody>
          <a:bodyPr/>
          <a:lstStyle>
            <a:lvl1pPr>
              <a:defRPr>
                <a:latin typeface="Arial"/>
                <a:ea typeface="Arial"/>
                <a:cs typeface="Arial"/>
                <a:sym typeface="Arial"/>
              </a:defRPr>
            </a:lvl1pPr>
          </a:lstStyle>
          <a:p>
            <a:r>
              <a:t>Levensbedreigende thoraxletsels</a:t>
            </a:r>
          </a:p>
        </p:txBody>
      </p:sp>
      <p:sp>
        <p:nvSpPr>
          <p:cNvPr id="314" name="Content Placeholder 2"/>
          <p:cNvSpPr txBox="1">
            <a:spLocks noGrp="1"/>
          </p:cNvSpPr>
          <p:nvPr>
            <p:ph type="body" idx="1"/>
          </p:nvPr>
        </p:nvSpPr>
        <p:spPr>
          <a:xfrm>
            <a:off x="250825" y="1412875"/>
            <a:ext cx="8229600" cy="4032250"/>
          </a:xfrm>
          <a:prstGeom prst="rect">
            <a:avLst/>
          </a:prstGeom>
        </p:spPr>
        <p:txBody>
          <a:bodyPr>
            <a:normAutofit lnSpcReduction="10000"/>
          </a:bodyPr>
          <a:lstStyle/>
          <a:p>
            <a:pPr marL="0" indent="0">
              <a:buSzTx/>
              <a:buNone/>
              <a:defRPr>
                <a:solidFill>
                  <a:srgbClr val="FF0000"/>
                </a:solidFill>
                <a:latin typeface="Arial"/>
                <a:ea typeface="Arial"/>
                <a:cs typeface="Arial"/>
                <a:sym typeface="Arial"/>
              </a:defRPr>
            </a:pPr>
            <a:r>
              <a:t>BLATOM FC</a:t>
            </a:r>
          </a:p>
          <a:p>
            <a:pPr>
              <a:defRPr>
                <a:latin typeface="Arial"/>
                <a:ea typeface="Arial"/>
                <a:cs typeface="Arial"/>
                <a:sym typeface="Arial"/>
              </a:defRPr>
            </a:pPr>
            <a:r>
              <a:t>Blast (explosie) letsel </a:t>
            </a:r>
          </a:p>
          <a:p>
            <a:pPr>
              <a:defRPr>
                <a:latin typeface="Arial"/>
                <a:ea typeface="Arial"/>
                <a:cs typeface="Arial"/>
                <a:sym typeface="Arial"/>
              </a:defRPr>
            </a:pPr>
            <a:r>
              <a:t>Airway obstructie</a:t>
            </a:r>
          </a:p>
          <a:p>
            <a:pPr>
              <a:defRPr>
                <a:latin typeface="Arial"/>
                <a:ea typeface="Arial"/>
                <a:cs typeface="Arial"/>
                <a:sym typeface="Arial"/>
              </a:defRPr>
            </a:pPr>
            <a:r>
              <a:t>Tensie pneumothorax</a:t>
            </a:r>
          </a:p>
          <a:p>
            <a:pPr>
              <a:defRPr>
                <a:latin typeface="Arial"/>
                <a:ea typeface="Arial"/>
                <a:cs typeface="Arial"/>
                <a:sym typeface="Arial"/>
              </a:defRPr>
            </a:pPr>
            <a:r>
              <a:t>Open pneumothorax</a:t>
            </a:r>
          </a:p>
          <a:p>
            <a:pPr>
              <a:defRPr>
                <a:latin typeface="Arial"/>
                <a:ea typeface="Arial"/>
                <a:cs typeface="Arial"/>
                <a:sym typeface="Arial"/>
              </a:defRPr>
            </a:pPr>
            <a:r>
              <a:t>Massieve hemothorax</a:t>
            </a:r>
          </a:p>
          <a:p>
            <a:pPr>
              <a:defRPr>
                <a:latin typeface="Arial"/>
                <a:ea typeface="Arial"/>
                <a:cs typeface="Arial"/>
                <a:sym typeface="Arial"/>
              </a:defRPr>
            </a:pPr>
            <a:r>
              <a:t>Fladderthorax</a:t>
            </a:r>
          </a:p>
          <a:p>
            <a:pPr>
              <a:defRPr>
                <a:latin typeface="Arial"/>
                <a:ea typeface="Arial"/>
                <a:cs typeface="Arial"/>
                <a:sym typeface="Arial"/>
              </a:defRPr>
            </a:pPr>
            <a:r>
              <a:t>(Cardiale tamponade – deel van C)</a:t>
            </a:r>
          </a:p>
        </p:txBody>
      </p:sp>
      <p:pic>
        <p:nvPicPr>
          <p:cNvPr id="315" name="Afbeelding 1" descr="Afbeelding 1"/>
          <p:cNvPicPr>
            <a:picLocks noChangeAspect="1"/>
          </p:cNvPicPr>
          <p:nvPr/>
        </p:nvPicPr>
        <p:blipFill>
          <a:blip r:embed="rId2"/>
          <a:srcRect l="27168" t="35566" r="56294" b="37833"/>
          <a:stretch>
            <a:fillRect/>
          </a:stretch>
        </p:blipFill>
        <p:spPr>
          <a:xfrm>
            <a:off x="4716015" y="1700808"/>
            <a:ext cx="3024337" cy="2736305"/>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4"/>
          <p:cNvSpPr txBox="1">
            <a:spLocks noGrp="1"/>
          </p:cNvSpPr>
          <p:nvPr>
            <p:ph type="title"/>
          </p:nvPr>
        </p:nvSpPr>
        <p:spPr>
          <a:xfrm>
            <a:off x="467543" y="332655"/>
            <a:ext cx="8229601" cy="634084"/>
          </a:xfrm>
          <a:prstGeom prst="rect">
            <a:avLst/>
          </a:prstGeom>
        </p:spPr>
        <p:txBody>
          <a:bodyPr/>
          <a:lstStyle/>
          <a:p>
            <a:r>
              <a:t>Leerdoelen</a:t>
            </a:r>
          </a:p>
        </p:txBody>
      </p:sp>
      <p:sp>
        <p:nvSpPr>
          <p:cNvPr id="171" name="Rectangle 2054"/>
          <p:cNvSpPr txBox="1">
            <a:spLocks noGrp="1"/>
          </p:cNvSpPr>
          <p:nvPr>
            <p:ph type="body" idx="1"/>
          </p:nvPr>
        </p:nvSpPr>
        <p:spPr>
          <a:xfrm>
            <a:off x="493575" y="1694994"/>
            <a:ext cx="8229601" cy="4032450"/>
          </a:xfrm>
          <a:prstGeom prst="rect">
            <a:avLst/>
          </a:prstGeom>
        </p:spPr>
        <p:txBody>
          <a:bodyPr/>
          <a:lstStyle/>
          <a:p>
            <a:pPr marL="0" indent="0">
              <a:lnSpc>
                <a:spcPct val="90000"/>
              </a:lnSpc>
              <a:buSzTx/>
              <a:buNone/>
            </a:pPr>
            <a:r>
              <a:t>Inzicht verwerven in </a:t>
            </a:r>
          </a:p>
          <a:p>
            <a:pPr marL="0" indent="0">
              <a:lnSpc>
                <a:spcPct val="90000"/>
              </a:lnSpc>
              <a:buSzTx/>
              <a:buNone/>
            </a:pPr>
            <a:endParaRPr/>
          </a:p>
          <a:p>
            <a:pPr>
              <a:lnSpc>
                <a:spcPct val="140000"/>
              </a:lnSpc>
              <a:spcBef>
                <a:spcPts val="500"/>
              </a:spcBef>
              <a:defRPr sz="2400">
                <a:latin typeface="Arial"/>
                <a:ea typeface="Arial"/>
                <a:cs typeface="Arial"/>
                <a:sym typeface="Arial"/>
              </a:defRPr>
            </a:pPr>
            <a:r>
              <a:t>de gestructureerde aanpak van het ernstig gewonde kind</a:t>
            </a:r>
          </a:p>
          <a:p>
            <a:pPr>
              <a:lnSpc>
                <a:spcPct val="140000"/>
              </a:lnSpc>
              <a:spcBef>
                <a:spcPts val="500"/>
              </a:spcBef>
              <a:defRPr sz="2400">
                <a:latin typeface="Arial"/>
                <a:ea typeface="Arial"/>
                <a:cs typeface="Arial"/>
                <a:sym typeface="Arial"/>
              </a:defRPr>
            </a:pPr>
            <a:r>
              <a:t>het snel klinisch beoordelen en herkennen van levensbedreigende letsels bij het kind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itle 1"/>
          <p:cNvSpPr txBox="1">
            <a:spLocks noGrp="1"/>
          </p:cNvSpPr>
          <p:nvPr>
            <p:ph type="title"/>
          </p:nvPr>
        </p:nvSpPr>
        <p:spPr>
          <a:xfrm>
            <a:off x="250825" y="404813"/>
            <a:ext cx="8229600" cy="1143001"/>
          </a:xfrm>
          <a:prstGeom prst="rect">
            <a:avLst/>
          </a:prstGeom>
        </p:spPr>
        <p:txBody>
          <a:bodyPr/>
          <a:lstStyle>
            <a:lvl1pPr>
              <a:defRPr>
                <a:latin typeface="Arial"/>
                <a:ea typeface="Arial"/>
                <a:cs typeface="Arial"/>
                <a:sym typeface="Arial"/>
              </a:defRPr>
            </a:lvl1pPr>
          </a:lstStyle>
          <a:p>
            <a:r>
              <a:t>Hij wordt nu wel erg stil….</a:t>
            </a:r>
          </a:p>
        </p:txBody>
      </p:sp>
      <p:sp>
        <p:nvSpPr>
          <p:cNvPr id="319" name="Content Placeholder 3"/>
          <p:cNvSpPr txBox="1">
            <a:spLocks noGrp="1"/>
          </p:cNvSpPr>
          <p:nvPr>
            <p:ph type="body" sz="half" idx="1"/>
          </p:nvPr>
        </p:nvSpPr>
        <p:spPr>
          <a:xfrm>
            <a:off x="4139951" y="1515069"/>
            <a:ext cx="4608514" cy="4525963"/>
          </a:xfrm>
          <a:prstGeom prst="rect">
            <a:avLst/>
          </a:prstGeom>
        </p:spPr>
        <p:txBody>
          <a:bodyPr/>
          <a:lstStyle/>
          <a:p>
            <a:pPr marL="0" indent="0">
              <a:buSzTx/>
              <a:buNone/>
              <a:defRPr>
                <a:latin typeface="Arial"/>
                <a:ea typeface="Arial"/>
                <a:cs typeface="Arial"/>
                <a:sym typeface="Arial"/>
              </a:defRPr>
            </a:pPr>
            <a:r>
              <a:t>Ondanks adequate behandeling gaat hij verder achteruit. </a:t>
            </a:r>
          </a:p>
          <a:p>
            <a:pPr>
              <a:defRPr>
                <a:latin typeface="Arial"/>
                <a:ea typeface="Arial"/>
                <a:cs typeface="Arial"/>
                <a:sym typeface="Arial"/>
              </a:defRPr>
            </a:pPr>
            <a:endParaRPr/>
          </a:p>
          <a:p>
            <a:pPr marL="0" indent="0">
              <a:buSzTx/>
              <a:buNone/>
              <a:defRPr>
                <a:latin typeface="Arial"/>
                <a:ea typeface="Arial"/>
                <a:cs typeface="Arial"/>
                <a:sym typeface="Arial"/>
              </a:defRPr>
            </a:pPr>
            <a:r>
              <a:t>Dan ontwikkelt hij een PEA ARREST.</a:t>
            </a:r>
          </a:p>
        </p:txBody>
      </p:sp>
      <p:pic>
        <p:nvPicPr>
          <p:cNvPr id="320" name="Picture 1" descr="Picture 1"/>
          <p:cNvPicPr>
            <a:picLocks noChangeAspect="1"/>
          </p:cNvPicPr>
          <p:nvPr/>
        </p:nvPicPr>
        <p:blipFill>
          <a:blip r:embed="rId3"/>
          <a:stretch>
            <a:fillRect/>
          </a:stretch>
        </p:blipFill>
        <p:spPr>
          <a:xfrm>
            <a:off x="504056" y="2132856"/>
            <a:ext cx="3203849" cy="2250703"/>
          </a:xfrm>
          <a:prstGeom prst="rect">
            <a:avLst/>
          </a:prstGeom>
          <a:ln w="12700">
            <a:miter lim="400000"/>
          </a:ln>
        </p:spPr>
      </p:pic>
      <p:pic>
        <p:nvPicPr>
          <p:cNvPr id="321" name="Afbeelding 5" descr="Afbeelding 5"/>
          <p:cNvPicPr>
            <a:picLocks noChangeAspect="1"/>
          </p:cNvPicPr>
          <p:nvPr/>
        </p:nvPicPr>
        <p:blipFill>
          <a:blip r:embed="rId4"/>
          <a:stretch>
            <a:fillRect/>
          </a:stretch>
        </p:blipFill>
        <p:spPr>
          <a:xfrm>
            <a:off x="7056418" y="5257774"/>
            <a:ext cx="2087255" cy="1556793"/>
          </a:xfrm>
          <a:prstGeom prst="rect">
            <a:avLst/>
          </a:prstGeom>
          <a:ln w="12700">
            <a:miter lim="400000"/>
          </a:ln>
        </p:spPr>
      </p:pic>
      <p:sp>
        <p:nvSpPr>
          <p:cNvPr id="322" name="wat weten jullie over traumatisch…"/>
          <p:cNvSpPr txBox="1"/>
          <p:nvPr/>
        </p:nvSpPr>
        <p:spPr>
          <a:xfrm>
            <a:off x="930201" y="4837429"/>
            <a:ext cx="7114048"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i="1"/>
            </a:pPr>
            <a:r>
              <a:rPr dirty="0"/>
              <a:t>wat </a:t>
            </a:r>
            <a:r>
              <a:rPr dirty="0" err="1"/>
              <a:t>weten</a:t>
            </a:r>
            <a:r>
              <a:rPr dirty="0"/>
              <a:t> </a:t>
            </a:r>
            <a:r>
              <a:rPr dirty="0" err="1"/>
              <a:t>jullie</a:t>
            </a:r>
            <a:r>
              <a:rPr dirty="0"/>
              <a:t> over </a:t>
            </a:r>
            <a:r>
              <a:rPr dirty="0" err="1"/>
              <a:t>traumatisch</a:t>
            </a:r>
            <a:r>
              <a:rPr dirty="0"/>
              <a:t> </a:t>
            </a:r>
            <a:r>
              <a:rPr dirty="0" err="1"/>
              <a:t>cardiaal</a:t>
            </a:r>
            <a:r>
              <a:rPr dirty="0"/>
              <a:t> arrest?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4"/>
          <p:cNvSpPr txBox="1">
            <a:spLocks noGrp="1"/>
          </p:cNvSpPr>
          <p:nvPr>
            <p:ph type="title"/>
          </p:nvPr>
        </p:nvSpPr>
        <p:spPr>
          <a:prstGeom prst="rect">
            <a:avLst/>
          </a:prstGeom>
        </p:spPr>
        <p:txBody>
          <a:bodyPr/>
          <a:lstStyle>
            <a:lvl1pPr>
              <a:defRPr>
                <a:latin typeface="Arial"/>
                <a:ea typeface="Arial"/>
                <a:cs typeface="Arial"/>
                <a:sym typeface="Arial"/>
              </a:defRPr>
            </a:lvl1pPr>
          </a:lstStyle>
          <a:p>
            <a:r>
              <a:t>Komt een kind naar de spoed</a:t>
            </a:r>
          </a:p>
        </p:txBody>
      </p:sp>
      <p:sp>
        <p:nvSpPr>
          <p:cNvPr id="332" name="Content Placeholder 5"/>
          <p:cNvSpPr txBox="1">
            <a:spLocks noGrp="1"/>
          </p:cNvSpPr>
          <p:nvPr>
            <p:ph type="body" sz="half" idx="1"/>
          </p:nvPr>
        </p:nvSpPr>
        <p:spPr>
          <a:xfrm>
            <a:off x="457200" y="980727"/>
            <a:ext cx="4732638" cy="2448273"/>
          </a:xfrm>
          <a:prstGeom prst="rect">
            <a:avLst/>
          </a:prstGeom>
        </p:spPr>
        <p:txBody>
          <a:bodyPr>
            <a:normAutofit fontScale="92500"/>
          </a:bodyPr>
          <a:lstStyle/>
          <a:p>
            <a:pPr marL="0" indent="0">
              <a:spcBef>
                <a:spcPts val="0"/>
              </a:spcBef>
              <a:buSzTx/>
              <a:buNone/>
              <a:defRPr sz="2000">
                <a:latin typeface="Arial"/>
                <a:ea typeface="Arial"/>
                <a:cs typeface="Arial"/>
                <a:sym typeface="Arial"/>
              </a:defRPr>
            </a:pPr>
            <a:r>
              <a:rPr dirty="0"/>
              <a:t>Jacob, 14j, </a:t>
            </a:r>
            <a:r>
              <a:rPr dirty="0" err="1"/>
              <a:t>rijdt</a:t>
            </a:r>
            <a:r>
              <a:rPr dirty="0"/>
              <a:t> met </a:t>
            </a:r>
            <a:r>
              <a:rPr dirty="0" err="1"/>
              <a:t>zijn</a:t>
            </a:r>
            <a:r>
              <a:rPr dirty="0"/>
              <a:t> BMX-</a:t>
            </a:r>
            <a:r>
              <a:rPr dirty="0" err="1"/>
              <a:t>fiets</a:t>
            </a:r>
            <a:r>
              <a:rPr dirty="0"/>
              <a:t>, </a:t>
            </a:r>
            <a:r>
              <a:rPr dirty="0" err="1"/>
              <a:t>hij</a:t>
            </a:r>
            <a:r>
              <a:rPr dirty="0"/>
              <a:t> </a:t>
            </a:r>
            <a:r>
              <a:rPr dirty="0" err="1"/>
              <a:t>draagt</a:t>
            </a:r>
            <a:r>
              <a:rPr dirty="0"/>
              <a:t> </a:t>
            </a:r>
            <a:r>
              <a:rPr dirty="0" err="1"/>
              <a:t>een</a:t>
            </a:r>
            <a:r>
              <a:rPr dirty="0"/>
              <a:t> helm </a:t>
            </a:r>
            <a:r>
              <a:rPr dirty="0" err="1"/>
              <a:t>en</a:t>
            </a:r>
            <a:r>
              <a:rPr dirty="0"/>
              <a:t> </a:t>
            </a:r>
            <a:r>
              <a:rPr dirty="0" err="1"/>
              <a:t>knie</a:t>
            </a:r>
            <a:r>
              <a:rPr dirty="0"/>
              <a:t>/</a:t>
            </a:r>
            <a:r>
              <a:rPr dirty="0" err="1"/>
              <a:t>polsbeschermers</a:t>
            </a:r>
            <a:r>
              <a:rPr dirty="0"/>
              <a:t>. Plots </a:t>
            </a:r>
            <a:r>
              <a:rPr dirty="0" err="1"/>
              <a:t>verliest</a:t>
            </a:r>
            <a:r>
              <a:rPr dirty="0"/>
              <a:t> </a:t>
            </a:r>
            <a:r>
              <a:rPr dirty="0" err="1"/>
              <a:t>hij</a:t>
            </a:r>
            <a:r>
              <a:rPr dirty="0"/>
              <a:t> de </a:t>
            </a:r>
            <a:r>
              <a:rPr dirty="0" err="1"/>
              <a:t>controle</a:t>
            </a:r>
            <a:r>
              <a:rPr dirty="0"/>
              <a:t>, </a:t>
            </a:r>
            <a:r>
              <a:rPr dirty="0" err="1"/>
              <a:t>valt</a:t>
            </a:r>
            <a:r>
              <a:rPr dirty="0"/>
              <a:t> </a:t>
            </a:r>
            <a:r>
              <a:rPr dirty="0" err="1"/>
              <a:t>en</a:t>
            </a:r>
            <a:r>
              <a:rPr dirty="0"/>
              <a:t> </a:t>
            </a:r>
            <a:r>
              <a:rPr dirty="0" err="1"/>
              <a:t>belandt</a:t>
            </a:r>
            <a:r>
              <a:rPr dirty="0"/>
              <a:t> op </a:t>
            </a:r>
            <a:r>
              <a:rPr dirty="0" err="1"/>
              <a:t>zijn</a:t>
            </a:r>
            <a:r>
              <a:rPr dirty="0"/>
              <a:t> </a:t>
            </a:r>
            <a:r>
              <a:rPr dirty="0" err="1"/>
              <a:t>stuur</a:t>
            </a:r>
            <a:r>
              <a:rPr dirty="0"/>
              <a:t>.</a:t>
            </a:r>
          </a:p>
          <a:p>
            <a:pPr marL="0" indent="0">
              <a:spcBef>
                <a:spcPts val="0"/>
              </a:spcBef>
              <a:buSzTx/>
              <a:buNone/>
              <a:defRPr sz="2000">
                <a:latin typeface="Arial"/>
                <a:ea typeface="Arial"/>
                <a:cs typeface="Arial"/>
                <a:sym typeface="Arial"/>
              </a:defRPr>
            </a:pPr>
            <a:r>
              <a:rPr dirty="0"/>
              <a:t> </a:t>
            </a:r>
          </a:p>
          <a:p>
            <a:pPr marL="0" indent="0">
              <a:spcBef>
                <a:spcPts val="0"/>
              </a:spcBef>
              <a:buSzTx/>
              <a:buNone/>
              <a:defRPr sz="2000">
                <a:latin typeface="Arial"/>
                <a:ea typeface="Arial"/>
                <a:cs typeface="Arial"/>
                <a:sym typeface="Arial"/>
              </a:defRPr>
            </a:pPr>
            <a:r>
              <a:rPr dirty="0" err="1"/>
              <a:t>Ondanks</a:t>
            </a:r>
            <a:r>
              <a:rPr dirty="0"/>
              <a:t> de </a:t>
            </a:r>
            <a:r>
              <a:rPr dirty="0" err="1"/>
              <a:t>pijn</a:t>
            </a:r>
            <a:r>
              <a:rPr dirty="0"/>
              <a:t>, </a:t>
            </a:r>
            <a:r>
              <a:rPr dirty="0" err="1"/>
              <a:t>fietst</a:t>
            </a:r>
            <a:r>
              <a:rPr dirty="0"/>
              <a:t> </a:t>
            </a:r>
            <a:r>
              <a:rPr dirty="0" err="1"/>
              <a:t>hij</a:t>
            </a:r>
            <a:r>
              <a:rPr dirty="0"/>
              <a:t> </a:t>
            </a:r>
            <a:r>
              <a:rPr dirty="0" err="1"/>
              <a:t>naar</a:t>
            </a:r>
            <a:r>
              <a:rPr dirty="0"/>
              <a:t> huis. </a:t>
            </a:r>
            <a:r>
              <a:rPr dirty="0" err="1"/>
              <a:t>Daar</a:t>
            </a:r>
            <a:r>
              <a:rPr dirty="0"/>
              <a:t> </a:t>
            </a:r>
            <a:r>
              <a:rPr dirty="0" err="1"/>
              <a:t>aangekomen</a:t>
            </a:r>
            <a:r>
              <a:rPr dirty="0"/>
              <a:t> </a:t>
            </a:r>
            <a:r>
              <a:rPr dirty="0" err="1"/>
              <a:t>heeft</a:t>
            </a:r>
            <a:r>
              <a:rPr dirty="0"/>
              <a:t> </a:t>
            </a:r>
            <a:r>
              <a:rPr dirty="0" err="1"/>
              <a:t>hij</a:t>
            </a:r>
            <a:r>
              <a:rPr dirty="0"/>
              <a:t> </a:t>
            </a:r>
            <a:r>
              <a:rPr dirty="0" err="1"/>
              <a:t>veel</a:t>
            </a:r>
            <a:r>
              <a:rPr dirty="0"/>
              <a:t> </a:t>
            </a:r>
            <a:r>
              <a:rPr dirty="0" err="1"/>
              <a:t>pijn</a:t>
            </a:r>
            <a:r>
              <a:rPr dirty="0"/>
              <a:t> </a:t>
            </a:r>
            <a:r>
              <a:rPr dirty="0" err="1"/>
              <a:t>en</a:t>
            </a:r>
            <a:r>
              <a:rPr dirty="0"/>
              <a:t> </a:t>
            </a:r>
            <a:r>
              <a:rPr dirty="0" err="1"/>
              <a:t>ouders</a:t>
            </a:r>
            <a:r>
              <a:rPr dirty="0"/>
              <a:t> </a:t>
            </a:r>
            <a:r>
              <a:rPr dirty="0" err="1"/>
              <a:t>komen</a:t>
            </a:r>
            <a:r>
              <a:rPr dirty="0"/>
              <a:t> met hem </a:t>
            </a:r>
            <a:r>
              <a:rPr dirty="0" err="1"/>
              <a:t>naar</a:t>
            </a:r>
            <a:r>
              <a:rPr dirty="0"/>
              <a:t> </a:t>
            </a:r>
            <a:r>
              <a:rPr dirty="0" err="1"/>
              <a:t>spoed</a:t>
            </a:r>
            <a:r>
              <a:rPr dirty="0"/>
              <a:t>. </a:t>
            </a:r>
          </a:p>
        </p:txBody>
      </p:sp>
      <p:sp>
        <p:nvSpPr>
          <p:cNvPr id="333" name="TextBox 5"/>
          <p:cNvSpPr txBox="1"/>
          <p:nvPr/>
        </p:nvSpPr>
        <p:spPr>
          <a:xfrm>
            <a:off x="421815" y="3569227"/>
            <a:ext cx="509609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latin typeface="Arial"/>
                <a:ea typeface="Arial"/>
                <a:cs typeface="Arial"/>
                <a:sym typeface="Arial"/>
              </a:defRPr>
            </a:pPr>
            <a:r>
              <a:rPr dirty="0"/>
              <a:t>Je </a:t>
            </a:r>
            <a:r>
              <a:rPr dirty="0" err="1"/>
              <a:t>ziet</a:t>
            </a:r>
            <a:r>
              <a:rPr dirty="0"/>
              <a:t> </a:t>
            </a:r>
            <a:r>
              <a:rPr dirty="0" err="1"/>
              <a:t>een</a:t>
            </a:r>
            <a:r>
              <a:rPr dirty="0"/>
              <a:t> </a:t>
            </a:r>
            <a:r>
              <a:rPr dirty="0" err="1"/>
              <a:t>bleke</a:t>
            </a:r>
            <a:r>
              <a:rPr dirty="0"/>
              <a:t> </a:t>
            </a:r>
            <a:r>
              <a:rPr dirty="0" err="1"/>
              <a:t>jongen</a:t>
            </a:r>
            <a:r>
              <a:rPr dirty="0"/>
              <a:t>, </a:t>
            </a:r>
            <a:r>
              <a:rPr dirty="0" err="1"/>
              <a:t>stil</a:t>
            </a:r>
            <a:r>
              <a:rPr dirty="0"/>
              <a:t> </a:t>
            </a:r>
            <a:r>
              <a:rPr dirty="0" err="1"/>
              <a:t>en</a:t>
            </a:r>
            <a:r>
              <a:rPr dirty="0"/>
              <a:t> </a:t>
            </a:r>
            <a:r>
              <a:rPr dirty="0" err="1"/>
              <a:t>weinig</a:t>
            </a:r>
            <a:r>
              <a:rPr dirty="0"/>
              <a:t> </a:t>
            </a:r>
            <a:r>
              <a:rPr dirty="0" err="1"/>
              <a:t>reagerend</a:t>
            </a:r>
            <a:r>
              <a:rPr dirty="0"/>
              <a:t>. </a:t>
            </a:r>
            <a:r>
              <a:rPr dirty="0" err="1"/>
              <a:t>Hij</a:t>
            </a:r>
            <a:r>
              <a:rPr dirty="0"/>
              <a:t> </a:t>
            </a:r>
            <a:r>
              <a:rPr dirty="0" err="1"/>
              <a:t>antwoordt</a:t>
            </a:r>
            <a:r>
              <a:rPr dirty="0"/>
              <a:t> op </a:t>
            </a:r>
            <a:r>
              <a:rPr dirty="0" err="1"/>
              <a:t>aanspreken</a:t>
            </a:r>
            <a:r>
              <a:rPr dirty="0"/>
              <a:t>.</a:t>
            </a:r>
            <a:endParaRPr lang="nl-NL" dirty="0"/>
          </a:p>
          <a:p>
            <a:pPr>
              <a:defRPr sz="2000">
                <a:latin typeface="Arial"/>
                <a:ea typeface="Arial"/>
                <a:cs typeface="Arial"/>
                <a:sym typeface="Arial"/>
              </a:defRPr>
            </a:pPr>
            <a:r>
              <a:rPr dirty="0"/>
              <a:t> </a:t>
            </a:r>
            <a:endParaRPr dirty="0">
              <a:latin typeface="+mn-lt"/>
              <a:ea typeface="+mn-ea"/>
              <a:cs typeface="+mn-cs"/>
              <a:sym typeface="Tahoma"/>
            </a:endParaRPr>
          </a:p>
          <a:p>
            <a:pPr>
              <a:defRPr sz="2000">
                <a:latin typeface="Arial"/>
                <a:ea typeface="Arial"/>
                <a:cs typeface="Arial"/>
                <a:sym typeface="Arial"/>
              </a:defRPr>
            </a:pPr>
            <a:r>
              <a:rPr dirty="0"/>
              <a:t>AH 20/min, HR 145/min, CR &lt; 3 sec. </a:t>
            </a:r>
          </a:p>
        </p:txBody>
      </p:sp>
      <p:pic>
        <p:nvPicPr>
          <p:cNvPr id="334" name="Picture 3" descr="Picture 3"/>
          <p:cNvPicPr>
            <a:picLocks noChangeAspect="1"/>
          </p:cNvPicPr>
          <p:nvPr/>
        </p:nvPicPr>
        <p:blipFill>
          <a:blip r:embed="rId3"/>
          <a:stretch>
            <a:fillRect/>
          </a:stretch>
        </p:blipFill>
        <p:spPr>
          <a:xfrm>
            <a:off x="5580112" y="1196751"/>
            <a:ext cx="2808313" cy="3456385"/>
          </a:xfrm>
          <a:prstGeom prst="rect">
            <a:avLst/>
          </a:prstGeom>
          <a:ln w="12700">
            <a:miter lim="400000"/>
          </a:ln>
        </p:spPr>
      </p:pic>
      <p:sp>
        <p:nvSpPr>
          <p:cNvPr id="335" name="wat zijn de voorwaarden om buiktrauma…"/>
          <p:cNvSpPr txBox="1"/>
          <p:nvPr/>
        </p:nvSpPr>
        <p:spPr>
          <a:xfrm>
            <a:off x="2829857" y="5049232"/>
            <a:ext cx="5856943" cy="828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i="1"/>
            </a:pPr>
            <a:r>
              <a:rPr dirty="0"/>
              <a:t>wat </a:t>
            </a:r>
            <a:r>
              <a:rPr dirty="0" err="1"/>
              <a:t>zijn</a:t>
            </a:r>
            <a:r>
              <a:rPr dirty="0"/>
              <a:t> de </a:t>
            </a:r>
            <a:r>
              <a:rPr dirty="0" err="1"/>
              <a:t>voorwaarden</a:t>
            </a:r>
            <a:r>
              <a:rPr dirty="0"/>
              <a:t> om </a:t>
            </a:r>
            <a:r>
              <a:rPr dirty="0" err="1"/>
              <a:t>buiktrauma</a:t>
            </a:r>
            <a:endParaRPr dirty="0"/>
          </a:p>
          <a:p>
            <a:pPr>
              <a:defRPr i="1"/>
            </a:pPr>
            <a:r>
              <a:rPr dirty="0" err="1"/>
              <a:t>bij</a:t>
            </a:r>
            <a:r>
              <a:rPr dirty="0"/>
              <a:t> </a:t>
            </a:r>
            <a:r>
              <a:rPr dirty="0" err="1"/>
              <a:t>kinderen</a:t>
            </a:r>
            <a:r>
              <a:rPr dirty="0"/>
              <a:t> </a:t>
            </a:r>
            <a:r>
              <a:rPr dirty="0" err="1"/>
              <a:t>conservatief</a:t>
            </a:r>
            <a:r>
              <a:rPr dirty="0"/>
              <a:t> </a:t>
            </a:r>
            <a:r>
              <a:rPr dirty="0" err="1"/>
              <a:t>te</a:t>
            </a:r>
            <a:r>
              <a:rPr dirty="0"/>
              <a:t> </a:t>
            </a:r>
            <a:r>
              <a:rPr dirty="0" err="1"/>
              <a:t>mogen</a:t>
            </a:r>
            <a:r>
              <a:rPr dirty="0"/>
              <a:t> </a:t>
            </a:r>
            <a:r>
              <a:rPr dirty="0" err="1"/>
              <a:t>aanpakken</a:t>
            </a:r>
            <a:r>
              <a:rPr dirty="0"/>
              <a: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le 4"/>
          <p:cNvSpPr txBox="1">
            <a:spLocks noGrp="1"/>
          </p:cNvSpPr>
          <p:nvPr>
            <p:ph type="title"/>
          </p:nvPr>
        </p:nvSpPr>
        <p:spPr>
          <a:xfrm>
            <a:off x="250825" y="115887"/>
            <a:ext cx="9074150" cy="633413"/>
          </a:xfrm>
          <a:prstGeom prst="rect">
            <a:avLst/>
          </a:prstGeom>
        </p:spPr>
        <p:txBody>
          <a:bodyPr/>
          <a:lstStyle>
            <a:lvl1pPr>
              <a:defRPr>
                <a:latin typeface="Arial"/>
                <a:ea typeface="Arial"/>
                <a:cs typeface="Arial"/>
                <a:sym typeface="Arial"/>
              </a:defRPr>
            </a:lvl1pPr>
          </a:lstStyle>
          <a:p>
            <a:r>
              <a:t>Lily, 18m</a:t>
            </a:r>
          </a:p>
        </p:txBody>
      </p:sp>
      <p:sp>
        <p:nvSpPr>
          <p:cNvPr id="341" name="Content Placeholder 5"/>
          <p:cNvSpPr txBox="1">
            <a:spLocks noGrp="1"/>
          </p:cNvSpPr>
          <p:nvPr>
            <p:ph type="body" idx="1"/>
          </p:nvPr>
        </p:nvSpPr>
        <p:spPr>
          <a:xfrm>
            <a:off x="301624" y="1189831"/>
            <a:ext cx="7849569" cy="3752872"/>
          </a:xfrm>
          <a:prstGeom prst="rect">
            <a:avLst/>
          </a:prstGeom>
        </p:spPr>
        <p:txBody>
          <a:bodyPr/>
          <a:lstStyle/>
          <a:p>
            <a:pPr marL="0" indent="0">
              <a:spcBef>
                <a:spcPts val="0"/>
              </a:spcBef>
              <a:buSzTx/>
              <a:buNone/>
              <a:defRPr sz="2000">
                <a:latin typeface="Arial"/>
                <a:ea typeface="Arial"/>
                <a:cs typeface="Arial"/>
                <a:sym typeface="Arial"/>
              </a:defRPr>
            </a:pPr>
            <a:r>
              <a:rPr lang="nl-NL" dirty="0"/>
              <a:t>Oproep: Lily viel van de trap </a:t>
            </a:r>
            <a:r>
              <a:rPr dirty="0"/>
              <a:t>– van </a:t>
            </a:r>
            <a:r>
              <a:rPr dirty="0" err="1"/>
              <a:t>boven</a:t>
            </a:r>
            <a:r>
              <a:rPr dirty="0"/>
              <a:t> </a:t>
            </a:r>
            <a:r>
              <a:rPr dirty="0" err="1"/>
              <a:t>naar</a:t>
            </a:r>
            <a:r>
              <a:rPr dirty="0"/>
              <a:t> </a:t>
            </a:r>
            <a:r>
              <a:rPr dirty="0" err="1"/>
              <a:t>beneden</a:t>
            </a:r>
            <a:r>
              <a:rPr dirty="0"/>
              <a:t> – </a:t>
            </a:r>
            <a:r>
              <a:rPr dirty="0" err="1"/>
              <a:t>en</a:t>
            </a:r>
            <a:r>
              <a:rPr dirty="0"/>
              <a:t> </a:t>
            </a:r>
            <a:r>
              <a:rPr lang="nl-NL" dirty="0"/>
              <a:t>huilt nu </a:t>
            </a:r>
            <a:r>
              <a:rPr dirty="0" err="1"/>
              <a:t>ontroostbaar</a:t>
            </a:r>
            <a:r>
              <a:rPr dirty="0"/>
              <a:t>. </a:t>
            </a:r>
          </a:p>
          <a:p>
            <a:pPr marL="0" indent="0">
              <a:spcBef>
                <a:spcPts val="0"/>
              </a:spcBef>
              <a:buSzTx/>
              <a:buNone/>
              <a:defRPr sz="2000">
                <a:latin typeface="Arial"/>
                <a:ea typeface="Arial"/>
                <a:cs typeface="Arial"/>
                <a:sym typeface="Arial"/>
              </a:defRPr>
            </a:pPr>
            <a:endParaRPr dirty="0"/>
          </a:p>
          <a:p>
            <a:pPr marL="0" indent="0">
              <a:spcBef>
                <a:spcPts val="0"/>
              </a:spcBef>
              <a:buSzTx/>
              <a:buNone/>
              <a:defRPr sz="2000">
                <a:latin typeface="Arial"/>
                <a:ea typeface="Arial"/>
                <a:cs typeface="Arial"/>
                <a:sym typeface="Arial"/>
              </a:defRPr>
            </a:pPr>
            <a:r>
              <a:rPr dirty="0"/>
              <a:t>Het </a:t>
            </a:r>
            <a:r>
              <a:rPr dirty="0" err="1"/>
              <a:t>ambulancepersoneel</a:t>
            </a:r>
            <a:r>
              <a:rPr dirty="0"/>
              <a:t> </a:t>
            </a:r>
            <a:r>
              <a:rPr dirty="0" err="1"/>
              <a:t>vermeldt</a:t>
            </a:r>
            <a:r>
              <a:rPr dirty="0"/>
              <a:t> </a:t>
            </a:r>
            <a:r>
              <a:rPr dirty="0" err="1"/>
              <a:t>dat</a:t>
            </a:r>
            <a:r>
              <a:rPr dirty="0"/>
              <a:t> ze </a:t>
            </a:r>
            <a:r>
              <a:rPr dirty="0" err="1"/>
              <a:t>bij</a:t>
            </a:r>
            <a:r>
              <a:rPr dirty="0"/>
              <a:t> </a:t>
            </a:r>
            <a:r>
              <a:rPr dirty="0" err="1"/>
              <a:t>aankomst</a:t>
            </a:r>
            <a:r>
              <a:rPr dirty="0"/>
              <a:t> </a:t>
            </a:r>
            <a:r>
              <a:rPr dirty="0" err="1"/>
              <a:t>werden</a:t>
            </a:r>
            <a:r>
              <a:rPr dirty="0"/>
              <a:t> </a:t>
            </a:r>
            <a:r>
              <a:rPr dirty="0" err="1"/>
              <a:t>binnengelaten</a:t>
            </a:r>
            <a:r>
              <a:rPr dirty="0"/>
              <a:t> door </a:t>
            </a:r>
            <a:r>
              <a:rPr dirty="0" err="1"/>
              <a:t>een</a:t>
            </a:r>
            <a:r>
              <a:rPr dirty="0"/>
              <a:t> 6j</a:t>
            </a:r>
            <a:r>
              <a:rPr lang="en-US" dirty="0"/>
              <a:t>-</a:t>
            </a:r>
            <a:r>
              <a:rPr dirty="0"/>
              <a:t>oud </a:t>
            </a:r>
            <a:r>
              <a:rPr dirty="0" err="1"/>
              <a:t>broertje</a:t>
            </a:r>
            <a:r>
              <a:rPr dirty="0"/>
              <a:t>. Ze </a:t>
            </a:r>
            <a:r>
              <a:rPr dirty="0" err="1"/>
              <a:t>vonden</a:t>
            </a:r>
            <a:r>
              <a:rPr dirty="0"/>
              <a:t> Lily </a:t>
            </a:r>
            <a:r>
              <a:rPr dirty="0" err="1"/>
              <a:t>onderaan</a:t>
            </a:r>
            <a:r>
              <a:rPr dirty="0"/>
              <a:t> de trap, </a:t>
            </a:r>
            <a:r>
              <a:rPr dirty="0" err="1"/>
              <a:t>luid</a:t>
            </a:r>
            <a:r>
              <a:rPr dirty="0"/>
              <a:t> </a:t>
            </a:r>
            <a:r>
              <a:rPr dirty="0" err="1"/>
              <a:t>huilend</a:t>
            </a:r>
            <a:r>
              <a:rPr dirty="0"/>
              <a:t>. </a:t>
            </a:r>
            <a:r>
              <a:rPr dirty="0" err="1"/>
              <a:t>Haar</a:t>
            </a:r>
            <a:r>
              <a:rPr dirty="0"/>
              <a:t> 12j</a:t>
            </a:r>
            <a:r>
              <a:rPr lang="en-US" dirty="0"/>
              <a:t>-</a:t>
            </a:r>
            <a:r>
              <a:rPr dirty="0"/>
              <a:t>oud</a:t>
            </a:r>
            <a:r>
              <a:rPr lang="en-US" dirty="0"/>
              <a:t>e</a:t>
            </a:r>
            <a:r>
              <a:rPr dirty="0"/>
              <a:t> </a:t>
            </a:r>
            <a:r>
              <a:rPr dirty="0" err="1"/>
              <a:t>zus</a:t>
            </a:r>
            <a:r>
              <a:rPr dirty="0"/>
              <a:t> </a:t>
            </a:r>
            <a:r>
              <a:rPr dirty="0" err="1"/>
              <a:t>probeerde</a:t>
            </a:r>
            <a:r>
              <a:rPr dirty="0"/>
              <a:t> </a:t>
            </a:r>
            <a:r>
              <a:rPr dirty="0" err="1"/>
              <a:t>haar</a:t>
            </a:r>
            <a:r>
              <a:rPr dirty="0"/>
              <a:t> </a:t>
            </a:r>
            <a:r>
              <a:rPr dirty="0" err="1"/>
              <a:t>te</a:t>
            </a:r>
            <a:r>
              <a:rPr dirty="0"/>
              <a:t> </a:t>
            </a:r>
            <a:r>
              <a:rPr dirty="0" err="1"/>
              <a:t>troosten</a:t>
            </a:r>
            <a:r>
              <a:rPr dirty="0"/>
              <a:t>. </a:t>
            </a:r>
          </a:p>
          <a:p>
            <a:pPr marL="0" indent="0">
              <a:spcBef>
                <a:spcPts val="0"/>
              </a:spcBef>
              <a:buSzTx/>
              <a:buNone/>
              <a:defRPr sz="2000">
                <a:latin typeface="Arial"/>
                <a:ea typeface="Arial"/>
                <a:cs typeface="Arial"/>
                <a:sym typeface="Arial"/>
              </a:defRPr>
            </a:pPr>
            <a:endParaRPr dirty="0"/>
          </a:p>
          <a:p>
            <a:pPr marL="0" indent="0">
              <a:spcBef>
                <a:spcPts val="0"/>
              </a:spcBef>
              <a:buSzTx/>
              <a:buNone/>
              <a:defRPr sz="2000">
                <a:latin typeface="Arial"/>
                <a:ea typeface="Arial"/>
                <a:cs typeface="Arial"/>
                <a:sym typeface="Arial"/>
              </a:defRPr>
            </a:pPr>
            <a:r>
              <a:rPr dirty="0" err="1"/>
              <a:t>Klinisch</a:t>
            </a:r>
            <a:r>
              <a:rPr dirty="0"/>
              <a:t> </a:t>
            </a:r>
            <a:r>
              <a:rPr dirty="0" err="1"/>
              <a:t>zie</a:t>
            </a:r>
            <a:r>
              <a:rPr dirty="0"/>
              <a:t> je </a:t>
            </a:r>
            <a:r>
              <a:rPr dirty="0" err="1"/>
              <a:t>een</a:t>
            </a:r>
            <a:r>
              <a:rPr dirty="0"/>
              <a:t> </a:t>
            </a:r>
            <a:r>
              <a:rPr dirty="0" err="1"/>
              <a:t>huilend</a:t>
            </a:r>
            <a:r>
              <a:rPr dirty="0"/>
              <a:t> </a:t>
            </a:r>
            <a:r>
              <a:rPr dirty="0" err="1"/>
              <a:t>meisje</a:t>
            </a:r>
            <a:r>
              <a:rPr dirty="0"/>
              <a:t> met </a:t>
            </a:r>
            <a:r>
              <a:rPr dirty="0" err="1"/>
              <a:t>gezwollen</a:t>
            </a:r>
            <a:r>
              <a:rPr dirty="0"/>
              <a:t> </a:t>
            </a:r>
            <a:r>
              <a:rPr dirty="0" err="1"/>
              <a:t>bovenbeen</a:t>
            </a:r>
            <a:r>
              <a:rPr dirty="0"/>
              <a:t> in </a:t>
            </a:r>
            <a:r>
              <a:rPr dirty="0" err="1"/>
              <a:t>een</a:t>
            </a:r>
            <a:r>
              <a:rPr dirty="0"/>
              <a:t> </a:t>
            </a:r>
            <a:r>
              <a:rPr dirty="0" err="1"/>
              <a:t>abnormale</a:t>
            </a:r>
            <a:r>
              <a:rPr dirty="0"/>
              <a:t> stand, er </a:t>
            </a:r>
            <a:r>
              <a:rPr dirty="0" err="1"/>
              <a:t>zijn</a:t>
            </a:r>
            <a:r>
              <a:rPr dirty="0"/>
              <a:t> </a:t>
            </a:r>
            <a:r>
              <a:rPr dirty="0" err="1"/>
              <a:t>blauwe</a:t>
            </a:r>
            <a:r>
              <a:rPr dirty="0"/>
              <a:t> </a:t>
            </a:r>
            <a:r>
              <a:rPr dirty="0" err="1"/>
              <a:t>plekken</a:t>
            </a:r>
            <a:r>
              <a:rPr dirty="0"/>
              <a:t> op </a:t>
            </a:r>
            <a:r>
              <a:rPr dirty="0" err="1"/>
              <a:t>haar</a:t>
            </a:r>
            <a:r>
              <a:rPr dirty="0"/>
              <a:t> </a:t>
            </a:r>
            <a:r>
              <a:rPr dirty="0" err="1"/>
              <a:t>voorhoofd</a:t>
            </a:r>
            <a:r>
              <a:rPr dirty="0"/>
              <a:t> </a:t>
            </a:r>
            <a:r>
              <a:rPr dirty="0" err="1"/>
              <a:t>en</a:t>
            </a:r>
            <a:r>
              <a:rPr dirty="0"/>
              <a:t> </a:t>
            </a:r>
            <a:r>
              <a:rPr dirty="0" err="1"/>
              <a:t>ze</a:t>
            </a:r>
            <a:r>
              <a:rPr dirty="0"/>
              <a:t> </a:t>
            </a:r>
            <a:r>
              <a:rPr dirty="0" err="1"/>
              <a:t>heeft</a:t>
            </a:r>
            <a:r>
              <a:rPr dirty="0"/>
              <a:t> </a:t>
            </a:r>
            <a:r>
              <a:rPr dirty="0" err="1"/>
              <a:t>een</a:t>
            </a:r>
            <a:r>
              <a:rPr dirty="0"/>
              <a:t> </a:t>
            </a:r>
            <a:r>
              <a:rPr dirty="0" err="1"/>
              <a:t>blauw</a:t>
            </a:r>
            <a:r>
              <a:rPr dirty="0"/>
              <a:t> </a:t>
            </a:r>
            <a:r>
              <a:rPr dirty="0" err="1"/>
              <a:t>oog</a:t>
            </a:r>
            <a:r>
              <a:rPr dirty="0"/>
              <a:t>. </a:t>
            </a:r>
          </a:p>
          <a:p>
            <a:pPr marL="0" indent="0">
              <a:spcBef>
                <a:spcPts val="0"/>
              </a:spcBef>
              <a:buSzTx/>
              <a:buNone/>
              <a:defRPr sz="2000">
                <a:latin typeface="Arial"/>
                <a:ea typeface="Arial"/>
                <a:cs typeface="Arial"/>
                <a:sym typeface="Arial"/>
              </a:defRPr>
            </a:pPr>
            <a:endParaRPr dirty="0"/>
          </a:p>
          <a:p>
            <a:pPr marL="0" indent="0">
              <a:spcBef>
                <a:spcPts val="0"/>
              </a:spcBef>
              <a:buSzTx/>
              <a:buNone/>
              <a:defRPr sz="2000">
                <a:latin typeface="Arial"/>
                <a:ea typeface="Arial"/>
                <a:cs typeface="Arial"/>
                <a:sym typeface="Arial"/>
              </a:defRPr>
            </a:pPr>
            <a:r>
              <a:rPr dirty="0"/>
              <a:t>AH 36/min, HR 155/min, CRT &lt; 2 sec. </a:t>
            </a:r>
          </a:p>
        </p:txBody>
      </p:sp>
      <p:pic>
        <p:nvPicPr>
          <p:cNvPr id="342" name="Picture 1" descr="Picture 1"/>
          <p:cNvPicPr>
            <a:picLocks noChangeAspect="1"/>
          </p:cNvPicPr>
          <p:nvPr/>
        </p:nvPicPr>
        <p:blipFill>
          <a:blip r:embed="rId3"/>
          <a:stretch>
            <a:fillRect/>
          </a:stretch>
        </p:blipFill>
        <p:spPr>
          <a:xfrm>
            <a:off x="7236296" y="4509120"/>
            <a:ext cx="1489076" cy="2232026"/>
          </a:xfrm>
          <a:prstGeom prst="rect">
            <a:avLst/>
          </a:prstGeom>
          <a:ln w="12700">
            <a:miter lim="400000"/>
          </a:ln>
        </p:spPr>
      </p:pic>
      <p:sp>
        <p:nvSpPr>
          <p:cNvPr id="343" name="wanneer denk je aan kindermishandeling?"/>
          <p:cNvSpPr txBox="1"/>
          <p:nvPr/>
        </p:nvSpPr>
        <p:spPr>
          <a:xfrm>
            <a:off x="686787" y="5039662"/>
            <a:ext cx="5267584"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i="1" dirty="0" err="1"/>
              <a:t>wanneer</a:t>
            </a:r>
            <a:r>
              <a:rPr i="1" dirty="0"/>
              <a:t> </a:t>
            </a:r>
            <a:r>
              <a:rPr i="1" dirty="0" err="1"/>
              <a:t>denk</a:t>
            </a:r>
            <a:r>
              <a:rPr i="1" dirty="0"/>
              <a:t> je </a:t>
            </a:r>
            <a:r>
              <a:rPr i="1" dirty="0" err="1"/>
              <a:t>aan</a:t>
            </a:r>
            <a:r>
              <a:rPr i="1" dirty="0"/>
              <a:t> </a:t>
            </a:r>
            <a:r>
              <a:rPr i="1" dirty="0" err="1"/>
              <a:t>kindermishandeling</a:t>
            </a:r>
            <a:r>
              <a:rPr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627784" y="4505325"/>
            <a:ext cx="6350000"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GB" altLang="en-US" sz="2800" dirty="0">
                <a:latin typeface="Arial" charset="0"/>
                <a:ea typeface="ＭＳ Ｐゴシック" pitchFamily="34" charset="-128"/>
                <a:cs typeface="Arial" charset="0"/>
              </a:rPr>
              <a:t>Advanced Paediatric Life Support</a:t>
            </a:r>
          </a:p>
        </p:txBody>
      </p:sp>
      <p:sp>
        <p:nvSpPr>
          <p:cNvPr id="33795" name="Text Placeholder 4"/>
          <p:cNvSpPr>
            <a:spLocks noGrp="1"/>
          </p:cNvSpPr>
          <p:nvPr>
            <p:ph type="body" sz="half" idx="2"/>
          </p:nvPr>
        </p:nvSpPr>
        <p:spPr bwMode="auto">
          <a:xfrm>
            <a:off x="2627785" y="5072063"/>
            <a:ext cx="6840066" cy="80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nl-BE" sz="2000" dirty="0"/>
              <a:t>Gestructureerde aanpak van het zwaargewonde kind</a:t>
            </a:r>
          </a:p>
        </p:txBody>
      </p:sp>
      <p:grpSp>
        <p:nvGrpSpPr>
          <p:cNvPr id="2" name="Group 1">
            <a:extLst>
              <a:ext uri="{FF2B5EF4-FFF2-40B4-BE49-F238E27FC236}">
                <a16:creationId xmlns:a16="http://schemas.microsoft.com/office/drawing/2014/main" id="{275A13CB-CF69-E160-049C-C02E34D6D6CA}"/>
              </a:ext>
            </a:extLst>
          </p:cNvPr>
          <p:cNvGrpSpPr/>
          <p:nvPr/>
        </p:nvGrpSpPr>
        <p:grpSpPr>
          <a:xfrm>
            <a:off x="2267744" y="601652"/>
            <a:ext cx="5251290" cy="3476645"/>
            <a:chOff x="1919956" y="692696"/>
            <a:chExt cx="5251290" cy="3476645"/>
          </a:xfrm>
        </p:grpSpPr>
        <p:pic>
          <p:nvPicPr>
            <p:cNvPr id="3" name="Graphic 2" descr="Question Mark with solid fill">
              <a:extLst>
                <a:ext uri="{FF2B5EF4-FFF2-40B4-BE49-F238E27FC236}">
                  <a16:creationId xmlns:a16="http://schemas.microsoft.com/office/drawing/2014/main" id="{DF859CA0-CF7C-D999-260D-4CFBC04A3A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3677" y="692696"/>
              <a:ext cx="3476645" cy="3476645"/>
            </a:xfrm>
            <a:prstGeom prst="rect">
              <a:avLst/>
            </a:prstGeom>
            <a:effectLst>
              <a:outerShdw blurRad="76200" dir="18900000" sy="23000" kx="-1200000" algn="bl" rotWithShape="0">
                <a:prstClr val="black">
                  <a:alpha val="20000"/>
                </a:prstClr>
              </a:outerShdw>
            </a:effectLst>
            <a:scene3d>
              <a:camera prst="orthographicFront"/>
              <a:lightRig rig="chilly" dir="t"/>
            </a:scene3d>
          </p:spPr>
        </p:pic>
        <p:pic>
          <p:nvPicPr>
            <p:cNvPr id="4" name="Graphic 3" descr="Question Mark with solid fill">
              <a:extLst>
                <a:ext uri="{FF2B5EF4-FFF2-40B4-BE49-F238E27FC236}">
                  <a16:creationId xmlns:a16="http://schemas.microsoft.com/office/drawing/2014/main" id="{4435A646-CCE2-52E1-5DEB-456AAD341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74703">
              <a:off x="1919956" y="1807014"/>
              <a:ext cx="2160000" cy="2160000"/>
            </a:xfrm>
            <a:prstGeom prst="rect">
              <a:avLst/>
            </a:prstGeom>
            <a:effectLst>
              <a:outerShdw blurRad="76200" dir="18900000" sy="23000" kx="-1200000" algn="bl" rotWithShape="0">
                <a:prstClr val="black">
                  <a:alpha val="20000"/>
                </a:prstClr>
              </a:outerShdw>
            </a:effectLst>
            <a:scene3d>
              <a:camera prst="orthographicFront"/>
              <a:lightRig rig="chilly" dir="t"/>
            </a:scene3d>
          </p:spPr>
        </p:pic>
        <p:pic>
          <p:nvPicPr>
            <p:cNvPr id="5" name="Graphic 4" descr="Question Mark with solid fill">
              <a:extLst>
                <a:ext uri="{FF2B5EF4-FFF2-40B4-BE49-F238E27FC236}">
                  <a16:creationId xmlns:a16="http://schemas.microsoft.com/office/drawing/2014/main" id="{1E12BF8B-F40D-6331-D392-D2C8A1C39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3600">
              <a:off x="5011246" y="890062"/>
              <a:ext cx="2160000" cy="2160000"/>
            </a:xfrm>
            <a:prstGeom prst="rect">
              <a:avLst/>
            </a:prstGeom>
            <a:effectLst>
              <a:outerShdw blurRad="76200" dir="18900000" sy="23000" kx="-1200000" algn="bl" rotWithShape="0">
                <a:prstClr val="black">
                  <a:alpha val="20000"/>
                </a:prstClr>
              </a:outerShdw>
            </a:effectLst>
            <a:scene3d>
              <a:camera prst="orthographicFront"/>
              <a:lightRig rig="chilly" dir="t"/>
            </a:scene3d>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itle 4"/>
          <p:cNvSpPr txBox="1">
            <a:spLocks noGrp="1"/>
          </p:cNvSpPr>
          <p:nvPr>
            <p:ph type="title"/>
          </p:nvPr>
        </p:nvSpPr>
        <p:spPr>
          <a:xfrm>
            <a:off x="250825" y="476250"/>
            <a:ext cx="8229600" cy="633414"/>
          </a:xfrm>
          <a:prstGeom prst="rect">
            <a:avLst/>
          </a:prstGeom>
        </p:spPr>
        <p:txBody>
          <a:bodyPr/>
          <a:lstStyle>
            <a:lvl1pPr>
              <a:defRPr>
                <a:latin typeface="Arial"/>
                <a:ea typeface="Arial"/>
                <a:cs typeface="Arial"/>
                <a:sym typeface="Arial"/>
              </a:defRPr>
            </a:lvl1pPr>
          </a:lstStyle>
          <a:p>
            <a:r>
              <a:t>Samenvatting</a:t>
            </a:r>
          </a:p>
        </p:txBody>
      </p:sp>
      <p:sp>
        <p:nvSpPr>
          <p:cNvPr id="356" name="Content Placeholder 5"/>
          <p:cNvSpPr txBox="1">
            <a:spLocks noGrp="1"/>
          </p:cNvSpPr>
          <p:nvPr>
            <p:ph type="body" idx="1"/>
          </p:nvPr>
        </p:nvSpPr>
        <p:spPr>
          <a:xfrm>
            <a:off x="250825" y="1628775"/>
            <a:ext cx="8229600" cy="4032250"/>
          </a:xfrm>
          <a:prstGeom prst="rect">
            <a:avLst/>
          </a:prstGeom>
        </p:spPr>
        <p:txBody>
          <a:bodyPr/>
          <a:lstStyle/>
          <a:p>
            <a:pPr>
              <a:buFontTx/>
              <a:defRPr>
                <a:latin typeface="Arial"/>
                <a:ea typeface="Arial"/>
                <a:cs typeface="Arial"/>
                <a:sym typeface="Arial"/>
              </a:defRPr>
            </a:pPr>
            <a:r>
              <a:rPr dirty="0"/>
              <a:t>Focus op “doing the basics well!”</a:t>
            </a:r>
          </a:p>
          <a:p>
            <a:pPr>
              <a:lnSpc>
                <a:spcPct val="120000"/>
              </a:lnSpc>
              <a:defRPr>
                <a:latin typeface="Arial"/>
                <a:ea typeface="Arial"/>
                <a:cs typeface="Arial"/>
                <a:sym typeface="Arial"/>
              </a:defRPr>
            </a:pPr>
            <a:r>
              <a:rPr dirty="0" err="1"/>
              <a:t>Primaire</a:t>
            </a:r>
            <a:r>
              <a:rPr dirty="0"/>
              <a:t> </a:t>
            </a:r>
            <a:r>
              <a:rPr dirty="0" err="1"/>
              <a:t>opvang</a:t>
            </a:r>
            <a:r>
              <a:rPr dirty="0"/>
              <a:t> met </a:t>
            </a:r>
            <a:r>
              <a:rPr baseline="-25000" dirty="0" err="1"/>
              <a:t>c</a:t>
            </a:r>
            <a:r>
              <a:rPr dirty="0" err="1"/>
              <a:t>A</a:t>
            </a:r>
            <a:r>
              <a:rPr baseline="-25000" dirty="0" err="1"/>
              <a:t>c</a:t>
            </a:r>
            <a:r>
              <a:rPr dirty="0" err="1"/>
              <a:t>BC</a:t>
            </a:r>
            <a:r>
              <a:rPr dirty="0"/>
              <a:t> </a:t>
            </a:r>
            <a:r>
              <a:rPr dirty="0" err="1"/>
              <a:t>resuscitatie</a:t>
            </a:r>
            <a:r>
              <a:rPr dirty="0"/>
              <a:t> </a:t>
            </a:r>
            <a:r>
              <a:rPr dirty="0" err="1"/>
              <a:t>zijn</a:t>
            </a:r>
            <a:r>
              <a:rPr dirty="0"/>
              <a:t> je </a:t>
            </a:r>
            <a:r>
              <a:rPr dirty="0" err="1"/>
              <a:t>prioriteiten</a:t>
            </a:r>
            <a:endParaRPr dirty="0"/>
          </a:p>
          <a:p>
            <a:pPr>
              <a:lnSpc>
                <a:spcPct val="120000"/>
              </a:lnSpc>
              <a:defRPr>
                <a:latin typeface="Arial"/>
                <a:ea typeface="Arial"/>
                <a:cs typeface="Arial"/>
                <a:sym typeface="Arial"/>
              </a:defRPr>
            </a:pPr>
            <a:r>
              <a:rPr dirty="0" err="1"/>
              <a:t>Aansturen</a:t>
            </a:r>
            <a:r>
              <a:rPr dirty="0"/>
              <a:t> </a:t>
            </a:r>
            <a:r>
              <a:rPr dirty="0" err="1"/>
              <a:t>en</a:t>
            </a:r>
            <a:r>
              <a:rPr dirty="0"/>
              <a:t> </a:t>
            </a:r>
            <a:r>
              <a:rPr dirty="0" err="1"/>
              <a:t>controle</a:t>
            </a:r>
            <a:r>
              <a:rPr dirty="0"/>
              <a:t> van het team </a:t>
            </a:r>
            <a:r>
              <a:rPr dirty="0" err="1"/>
              <a:t>zijn</a:t>
            </a:r>
            <a:r>
              <a:rPr dirty="0"/>
              <a:t> van </a:t>
            </a:r>
            <a:r>
              <a:rPr dirty="0" err="1"/>
              <a:t>groot</a:t>
            </a:r>
            <a:r>
              <a:rPr dirty="0"/>
              <a:t> </a:t>
            </a:r>
            <a:r>
              <a:rPr dirty="0" err="1"/>
              <a:t>belang</a:t>
            </a:r>
            <a:endParaRPr dirty="0"/>
          </a:p>
          <a:p>
            <a:pPr>
              <a:lnSpc>
                <a:spcPct val="120000"/>
              </a:lnSpc>
              <a:defRPr>
                <a:latin typeface="Arial"/>
                <a:ea typeface="Arial"/>
                <a:cs typeface="Arial"/>
                <a:sym typeface="Arial"/>
              </a:defRPr>
            </a:pPr>
            <a:r>
              <a:rPr dirty="0" err="1"/>
              <a:t>Secundaire</a:t>
            </a:r>
            <a:r>
              <a:rPr dirty="0"/>
              <a:t> </a:t>
            </a:r>
            <a:r>
              <a:rPr dirty="0" err="1"/>
              <a:t>aanpak</a:t>
            </a:r>
            <a:r>
              <a:rPr dirty="0"/>
              <a:t> zo </a:t>
            </a:r>
            <a:r>
              <a:rPr dirty="0" err="1"/>
              <a:t>nodig</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p:nvPr>
        </p:nvSpPr>
        <p:spPr>
          <a:xfrm>
            <a:off x="250825" y="476250"/>
            <a:ext cx="8229600" cy="1143000"/>
          </a:xfrm>
          <a:prstGeom prst="rect">
            <a:avLst/>
          </a:prstGeom>
        </p:spPr>
        <p:txBody>
          <a:bodyPr/>
          <a:lstStyle>
            <a:lvl1pPr>
              <a:defRPr>
                <a:latin typeface="Arial"/>
                <a:ea typeface="Arial"/>
                <a:cs typeface="Arial"/>
                <a:sym typeface="Arial"/>
              </a:defRPr>
            </a:lvl1pPr>
          </a:lstStyle>
          <a:p>
            <a:r>
              <a:t>Focus op "doing the basics well"</a:t>
            </a:r>
          </a:p>
        </p:txBody>
      </p:sp>
      <p:sp>
        <p:nvSpPr>
          <p:cNvPr id="177" name="Content Placeholder 4"/>
          <p:cNvSpPr txBox="1">
            <a:spLocks noGrp="1"/>
          </p:cNvSpPr>
          <p:nvPr>
            <p:ph type="body" sz="half" idx="1"/>
          </p:nvPr>
        </p:nvSpPr>
        <p:spPr>
          <a:xfrm>
            <a:off x="3923929" y="1124743"/>
            <a:ext cx="4761285" cy="4525964"/>
          </a:xfrm>
          <a:prstGeom prst="rect">
            <a:avLst/>
          </a:prstGeom>
        </p:spPr>
        <p:txBody>
          <a:bodyPr/>
          <a:lstStyle/>
          <a:p>
            <a:pPr marL="429768" indent="-429768" defTabSz="859536">
              <a:lnSpc>
                <a:spcPct val="120000"/>
              </a:lnSpc>
              <a:defRPr sz="2256">
                <a:latin typeface="Arial"/>
                <a:ea typeface="Arial"/>
                <a:cs typeface="Arial"/>
                <a:sym typeface="Arial"/>
              </a:defRPr>
            </a:pPr>
            <a:endParaRPr/>
          </a:p>
          <a:p>
            <a:pPr marL="429768" indent="-429768" defTabSz="859536">
              <a:lnSpc>
                <a:spcPct val="120000"/>
              </a:lnSpc>
              <a:spcBef>
                <a:spcPts val="500"/>
              </a:spcBef>
              <a:defRPr sz="2256">
                <a:latin typeface="Arial"/>
                <a:ea typeface="Arial"/>
                <a:cs typeface="Arial"/>
                <a:sym typeface="Arial"/>
              </a:defRPr>
            </a:pPr>
            <a:r>
              <a:t>Primaire opvang met </a:t>
            </a:r>
            <a:r>
              <a:rPr baseline="-26212"/>
              <a:t>c</a:t>
            </a:r>
            <a:r>
              <a:t>A</a:t>
            </a:r>
            <a:r>
              <a:rPr baseline="-26212"/>
              <a:t>c</a:t>
            </a:r>
            <a:r>
              <a:t>BC resuscitatie zijn je prioriteiten</a:t>
            </a:r>
          </a:p>
          <a:p>
            <a:pPr marL="429768" indent="-429768" defTabSz="859536">
              <a:lnSpc>
                <a:spcPct val="120000"/>
              </a:lnSpc>
              <a:defRPr sz="2256">
                <a:latin typeface="Arial"/>
                <a:ea typeface="Arial"/>
                <a:cs typeface="Arial"/>
                <a:sym typeface="Arial"/>
              </a:defRPr>
            </a:pPr>
            <a:endParaRPr/>
          </a:p>
          <a:p>
            <a:pPr marL="429768" indent="-429768" defTabSz="859536">
              <a:lnSpc>
                <a:spcPct val="120000"/>
              </a:lnSpc>
              <a:spcBef>
                <a:spcPts val="500"/>
              </a:spcBef>
              <a:defRPr sz="2256">
                <a:latin typeface="Arial"/>
                <a:ea typeface="Arial"/>
                <a:cs typeface="Arial"/>
                <a:sym typeface="Arial"/>
              </a:defRPr>
            </a:pPr>
            <a:r>
              <a:t>Secundaire aanpak zo nodig, met voorkomen van verdere achteruitgang </a:t>
            </a:r>
          </a:p>
          <a:p>
            <a:pPr marL="429768" indent="-429768" defTabSz="859536">
              <a:lnSpc>
                <a:spcPct val="120000"/>
              </a:lnSpc>
              <a:defRPr sz="2256">
                <a:latin typeface="Arial"/>
                <a:ea typeface="Arial"/>
                <a:cs typeface="Arial"/>
                <a:sym typeface="Arial"/>
              </a:defRPr>
            </a:pPr>
            <a:endParaRPr/>
          </a:p>
          <a:p>
            <a:pPr marL="429768" indent="-429768" defTabSz="859536">
              <a:lnSpc>
                <a:spcPct val="120000"/>
              </a:lnSpc>
              <a:spcBef>
                <a:spcPts val="500"/>
              </a:spcBef>
              <a:defRPr sz="2256">
                <a:latin typeface="Arial"/>
                <a:ea typeface="Arial"/>
                <a:cs typeface="Arial"/>
                <a:sym typeface="Arial"/>
              </a:defRPr>
            </a:pPr>
            <a:r>
              <a:t>Aansturen en controle van het team zijn van groot belang</a:t>
            </a:r>
          </a:p>
        </p:txBody>
      </p:sp>
      <p:pic>
        <p:nvPicPr>
          <p:cNvPr id="178" name="Afbeelding 2" descr="Afbeelding 2"/>
          <p:cNvPicPr>
            <a:picLocks noChangeAspect="1"/>
          </p:cNvPicPr>
          <p:nvPr/>
        </p:nvPicPr>
        <p:blipFill>
          <a:blip r:embed="rId3"/>
          <a:stretch>
            <a:fillRect/>
          </a:stretch>
        </p:blipFill>
        <p:spPr>
          <a:xfrm>
            <a:off x="289718" y="2780927"/>
            <a:ext cx="3634211" cy="207363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le 1"/>
          <p:cNvSpPr txBox="1">
            <a:spLocks noGrp="1"/>
          </p:cNvSpPr>
          <p:nvPr>
            <p:ph type="title"/>
          </p:nvPr>
        </p:nvSpPr>
        <p:spPr>
          <a:prstGeom prst="rect">
            <a:avLst/>
          </a:prstGeom>
        </p:spPr>
        <p:txBody>
          <a:bodyPr/>
          <a:lstStyle/>
          <a:p>
            <a:r>
              <a:t>Trauma team</a:t>
            </a:r>
          </a:p>
        </p:txBody>
      </p:sp>
      <p:sp>
        <p:nvSpPr>
          <p:cNvPr id="184" name="Content Placeholder 2"/>
          <p:cNvSpPr txBox="1">
            <a:spLocks noGrp="1"/>
          </p:cNvSpPr>
          <p:nvPr>
            <p:ph type="body" sz="half" idx="1"/>
          </p:nvPr>
        </p:nvSpPr>
        <p:spPr>
          <a:xfrm>
            <a:off x="321275" y="1009388"/>
            <a:ext cx="4690866" cy="4525963"/>
          </a:xfrm>
          <a:prstGeom prst="rect">
            <a:avLst/>
          </a:prstGeom>
        </p:spPr>
        <p:txBody>
          <a:bodyPr>
            <a:normAutofit/>
          </a:bodyPr>
          <a:lstStyle/>
          <a:p>
            <a:pPr marL="0" indent="0">
              <a:buSzTx/>
              <a:buNone/>
            </a:pPr>
            <a:r>
              <a:rPr lang="nl-NL" sz="2000" dirty="0"/>
              <a:t>Verschillen:</a:t>
            </a:r>
            <a:endParaRPr sz="2000" dirty="0"/>
          </a:p>
          <a:p>
            <a:pPr>
              <a:spcBef>
                <a:spcPts val="500"/>
              </a:spcBef>
              <a:defRPr sz="2400"/>
            </a:pPr>
            <a:r>
              <a:rPr sz="2000" dirty="0" err="1"/>
              <a:t>Tertiair</a:t>
            </a:r>
            <a:r>
              <a:rPr sz="2000" dirty="0"/>
              <a:t> </a:t>
            </a:r>
            <a:r>
              <a:rPr sz="2000" dirty="0" err="1"/>
              <a:t>traumacentrum</a:t>
            </a:r>
            <a:r>
              <a:rPr sz="2000" dirty="0"/>
              <a:t> met PICU  </a:t>
            </a:r>
          </a:p>
          <a:p>
            <a:pPr>
              <a:spcBef>
                <a:spcPts val="500"/>
              </a:spcBef>
              <a:defRPr sz="2400"/>
            </a:pPr>
            <a:r>
              <a:rPr sz="2000" dirty="0" err="1"/>
              <a:t>Tertiair</a:t>
            </a:r>
            <a:r>
              <a:rPr sz="2000" dirty="0"/>
              <a:t> centrum</a:t>
            </a:r>
          </a:p>
          <a:p>
            <a:pPr>
              <a:spcBef>
                <a:spcPts val="500"/>
              </a:spcBef>
              <a:defRPr sz="2400"/>
            </a:pPr>
            <a:r>
              <a:rPr sz="2000" dirty="0" err="1"/>
              <a:t>Regionaal</a:t>
            </a:r>
            <a:r>
              <a:rPr sz="2000" dirty="0"/>
              <a:t> </a:t>
            </a:r>
            <a:r>
              <a:rPr sz="2000" dirty="0" err="1"/>
              <a:t>ziekenhuis</a:t>
            </a:r>
            <a:endParaRPr lang="nl-NL" sz="2000" dirty="0"/>
          </a:p>
          <a:p>
            <a:pPr>
              <a:spcBef>
                <a:spcPts val="500"/>
              </a:spcBef>
              <a:defRPr sz="2400"/>
            </a:pPr>
            <a:r>
              <a:rPr lang="nl-BE" sz="2000" dirty="0"/>
              <a:t>…</a:t>
            </a:r>
            <a:endParaRPr sz="2000" dirty="0"/>
          </a:p>
          <a:p>
            <a:pPr marL="0" indent="0">
              <a:spcBef>
                <a:spcPts val="500"/>
              </a:spcBef>
              <a:buSzTx/>
              <a:buNone/>
              <a:defRPr sz="2400"/>
            </a:pPr>
            <a:endParaRPr lang="nl-NL" sz="2000" dirty="0"/>
          </a:p>
          <a:p>
            <a:pPr marL="0" indent="0">
              <a:spcBef>
                <a:spcPts val="500"/>
              </a:spcBef>
              <a:buSzTx/>
              <a:buNone/>
              <a:defRPr sz="2400"/>
            </a:pPr>
            <a:r>
              <a:rPr sz="2000" dirty="0" err="1"/>
              <a:t>Afhankelijk</a:t>
            </a:r>
            <a:r>
              <a:rPr sz="2000" dirty="0"/>
              <a:t> van locale setting </a:t>
            </a:r>
            <a:r>
              <a:rPr sz="2000" dirty="0" err="1"/>
              <a:t>kan</a:t>
            </a:r>
            <a:r>
              <a:rPr sz="2000" dirty="0"/>
              <a:t> het team </a:t>
            </a:r>
            <a:r>
              <a:rPr sz="2000" dirty="0" err="1"/>
              <a:t>wisselen</a:t>
            </a:r>
            <a:r>
              <a:rPr sz="2000" dirty="0"/>
              <a:t> maar de </a:t>
            </a:r>
            <a:r>
              <a:rPr sz="2000" dirty="0" err="1"/>
              <a:t>basisprincipes</a:t>
            </a:r>
            <a:r>
              <a:rPr sz="2000" dirty="0"/>
              <a:t> </a:t>
            </a:r>
            <a:r>
              <a:rPr sz="2000" dirty="0" err="1"/>
              <a:t>blijven</a:t>
            </a:r>
            <a:r>
              <a:rPr sz="2000" dirty="0"/>
              <a:t> </a:t>
            </a:r>
            <a:r>
              <a:rPr sz="2000" dirty="0" err="1"/>
              <a:t>dezelfde</a:t>
            </a:r>
            <a:endParaRPr sz="2000" dirty="0"/>
          </a:p>
        </p:txBody>
      </p:sp>
      <p:pic>
        <p:nvPicPr>
          <p:cNvPr id="2" name="Content Placeholder 4">
            <a:extLst>
              <a:ext uri="{FF2B5EF4-FFF2-40B4-BE49-F238E27FC236}">
                <a16:creationId xmlns:a16="http://schemas.microsoft.com/office/drawing/2014/main" id="{DE2383D8-EEF6-5B54-43FD-D75699DB6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434" y="1147773"/>
            <a:ext cx="3872566" cy="4562454"/>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Rectangle 15"/>
          <p:cNvGrpSpPr/>
          <p:nvPr/>
        </p:nvGrpSpPr>
        <p:grpSpPr>
          <a:xfrm>
            <a:off x="250825" y="5805486"/>
            <a:ext cx="8642350" cy="792165"/>
            <a:chOff x="0" y="-1"/>
            <a:chExt cx="8642350" cy="792164"/>
          </a:xfrm>
        </p:grpSpPr>
        <p:sp>
          <p:nvSpPr>
            <p:cNvPr id="191" name="Rechthoek"/>
            <p:cNvSpPr/>
            <p:nvPr/>
          </p:nvSpPr>
          <p:spPr>
            <a:xfrm>
              <a:off x="0" y="-1"/>
              <a:ext cx="8642350" cy="792164"/>
            </a:xfrm>
            <a:prstGeom prst="rect">
              <a:avLst/>
            </a:prstGeom>
            <a:solidFill>
              <a:srgbClr val="0070C0"/>
            </a:solidFill>
            <a:ln w="12700" cap="flat">
              <a:noFill/>
              <a:miter lim="400000"/>
            </a:ln>
            <a:effectLst/>
          </p:spPr>
          <p:txBody>
            <a:bodyPr wrap="square" lIns="45719" tIns="45719" rIns="45719" bIns="45719" numCol="1" anchor="t">
              <a:noAutofit/>
            </a:bodyPr>
            <a:lstStyle/>
            <a:p>
              <a:pPr algn="ctr">
                <a:defRPr>
                  <a:latin typeface="+mn-lt"/>
                  <a:ea typeface="+mn-ea"/>
                  <a:cs typeface="+mn-cs"/>
                  <a:sym typeface="Tahoma"/>
                </a:defRPr>
              </a:pPr>
              <a:endParaRPr/>
            </a:p>
          </p:txBody>
        </p:sp>
        <p:sp>
          <p:nvSpPr>
            <p:cNvPr id="192" name="Kind komt toe:…"/>
            <p:cNvSpPr txBox="1"/>
            <p:nvPr/>
          </p:nvSpPr>
          <p:spPr>
            <a:xfrm>
              <a:off x="45719" y="-1"/>
              <a:ext cx="8550911" cy="7078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2000">
                  <a:solidFill>
                    <a:schemeClr val="accent3">
                      <a:lumOff val="44000"/>
                    </a:schemeClr>
                  </a:solidFill>
                  <a:latin typeface="Arial"/>
                  <a:ea typeface="Arial"/>
                  <a:cs typeface="Arial"/>
                  <a:sym typeface="Arial"/>
                </a:defRPr>
              </a:pPr>
              <a:r>
                <a:rPr dirty="0"/>
                <a:t>Kind </a:t>
              </a:r>
              <a:r>
                <a:rPr dirty="0" err="1"/>
                <a:t>komt</a:t>
              </a:r>
              <a:r>
                <a:rPr dirty="0"/>
                <a:t> toe: </a:t>
              </a:r>
              <a:endParaRPr dirty="0">
                <a:latin typeface="+mn-lt"/>
                <a:ea typeface="+mn-ea"/>
                <a:cs typeface="+mn-cs"/>
                <a:sym typeface="Tahoma"/>
              </a:endParaRPr>
            </a:p>
            <a:p>
              <a:pPr algn="ctr">
                <a:defRPr sz="2000">
                  <a:solidFill>
                    <a:schemeClr val="accent3">
                      <a:lumOff val="44000"/>
                    </a:schemeClr>
                  </a:solidFill>
                  <a:latin typeface="Arial"/>
                  <a:ea typeface="Arial"/>
                  <a:cs typeface="Arial"/>
                  <a:sym typeface="Arial"/>
                </a:defRPr>
              </a:pPr>
              <a:r>
                <a:rPr dirty="0" err="1"/>
                <a:t>Geef</a:t>
              </a:r>
              <a:r>
                <a:rPr dirty="0"/>
                <a:t> </a:t>
              </a:r>
              <a:r>
                <a:rPr dirty="0" err="1"/>
                <a:t>een</a:t>
              </a:r>
              <a:r>
                <a:rPr dirty="0"/>
                <a:t> </a:t>
              </a:r>
              <a:r>
                <a:rPr dirty="0" err="1"/>
                <a:t>gestructureerde</a:t>
              </a:r>
              <a:r>
                <a:rPr dirty="0"/>
                <a:t> SBAR </a:t>
              </a:r>
              <a:r>
                <a:rPr dirty="0" err="1"/>
                <a:t>overdracht</a:t>
              </a:r>
              <a:r>
                <a:rPr dirty="0"/>
                <a:t> </a:t>
              </a:r>
            </a:p>
          </p:txBody>
        </p:sp>
      </p:grpSp>
      <p:grpSp>
        <p:nvGrpSpPr>
          <p:cNvPr id="196" name="Pentagon 20"/>
          <p:cNvGrpSpPr/>
          <p:nvPr/>
        </p:nvGrpSpPr>
        <p:grpSpPr>
          <a:xfrm>
            <a:off x="2843807" y="1052736"/>
            <a:ext cx="3517844" cy="1272541"/>
            <a:chOff x="0" y="0"/>
            <a:chExt cx="3517843" cy="1272540"/>
          </a:xfrm>
        </p:grpSpPr>
        <p:sp>
          <p:nvSpPr>
            <p:cNvPr id="194" name="Vorm"/>
            <p:cNvSpPr/>
            <p:nvPr/>
          </p:nvSpPr>
          <p:spPr>
            <a:xfrm rot="5400000">
              <a:off x="1182858" y="-1182859"/>
              <a:ext cx="1152127" cy="35178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770" y="0"/>
                  </a:lnTo>
                  <a:lnTo>
                    <a:pt x="21600" y="10800"/>
                  </a:lnTo>
                  <a:lnTo>
                    <a:pt x="16770" y="21600"/>
                  </a:lnTo>
                  <a:lnTo>
                    <a:pt x="0" y="21600"/>
                  </a:lnTo>
                  <a:close/>
                </a:path>
              </a:pathLst>
            </a:custGeom>
            <a:solidFill>
              <a:srgbClr val="0070C0"/>
            </a:solidFill>
            <a:ln w="12700" cap="flat">
              <a:noFill/>
              <a:miter lim="400000"/>
            </a:ln>
            <a:effectLst/>
          </p:spPr>
          <p:txBody>
            <a:bodyPr wrap="square" lIns="45719" tIns="45719" rIns="45719" bIns="45719" numCol="1" anchor="t">
              <a:noAutofit/>
            </a:bodyPr>
            <a:lstStyle/>
            <a:p>
              <a:pPr algn="ctr">
                <a:defRPr sz="2000">
                  <a:latin typeface="Arial"/>
                  <a:ea typeface="Arial"/>
                  <a:cs typeface="Arial"/>
                  <a:sym typeface="Arial"/>
                </a:defRPr>
              </a:pPr>
              <a:endParaRPr/>
            </a:p>
          </p:txBody>
        </p:sp>
        <p:sp>
          <p:nvSpPr>
            <p:cNvPr id="195" name="Team toewijzing…"/>
            <p:cNvSpPr txBox="1"/>
            <p:nvPr/>
          </p:nvSpPr>
          <p:spPr>
            <a:xfrm>
              <a:off x="45720" y="0"/>
              <a:ext cx="3426403" cy="12725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2000">
                  <a:solidFill>
                    <a:schemeClr val="accent3">
                      <a:lumOff val="44000"/>
                    </a:schemeClr>
                  </a:solidFill>
                  <a:latin typeface="Arial"/>
                  <a:ea typeface="Arial"/>
                  <a:cs typeface="Arial"/>
                  <a:sym typeface="Arial"/>
                </a:defRPr>
              </a:pPr>
              <a:r>
                <a:t>Team toewijzing </a:t>
              </a:r>
              <a:endParaRPr>
                <a:latin typeface="+mn-lt"/>
                <a:ea typeface="+mn-ea"/>
                <a:cs typeface="+mn-cs"/>
                <a:sym typeface="Tahoma"/>
              </a:endParaRPr>
            </a:p>
            <a:p>
              <a:pPr algn="ctr">
                <a:defRPr sz="2000">
                  <a:solidFill>
                    <a:schemeClr val="accent3">
                      <a:lumOff val="44000"/>
                    </a:schemeClr>
                  </a:solidFill>
                  <a:latin typeface="Arial"/>
                  <a:ea typeface="Arial"/>
                  <a:cs typeface="Arial"/>
                  <a:sym typeface="Arial"/>
                </a:defRPr>
              </a:pPr>
              <a:r>
                <a:t>Informatie overdracht </a:t>
              </a:r>
              <a:endParaRPr>
                <a:latin typeface="+mn-lt"/>
                <a:ea typeface="+mn-ea"/>
                <a:cs typeface="+mn-cs"/>
                <a:sym typeface="Tahoma"/>
              </a:endParaRPr>
            </a:p>
            <a:p>
              <a:pPr algn="ctr">
                <a:defRPr sz="2000">
                  <a:solidFill>
                    <a:schemeClr val="accent3">
                      <a:lumOff val="44000"/>
                    </a:schemeClr>
                  </a:solidFill>
                  <a:latin typeface="Arial"/>
                  <a:ea typeface="Arial"/>
                  <a:cs typeface="Arial"/>
                  <a:sym typeface="Arial"/>
                </a:defRPr>
              </a:pPr>
              <a:r>
                <a:t>Rol toewijzen  </a:t>
              </a:r>
              <a:endParaRPr>
                <a:latin typeface="+mn-lt"/>
                <a:ea typeface="+mn-ea"/>
                <a:cs typeface="+mn-cs"/>
                <a:sym typeface="Tahoma"/>
              </a:endParaRPr>
            </a:p>
          </p:txBody>
        </p:sp>
      </p:grpSp>
      <p:grpSp>
        <p:nvGrpSpPr>
          <p:cNvPr id="199" name="Pentagon 21"/>
          <p:cNvGrpSpPr/>
          <p:nvPr/>
        </p:nvGrpSpPr>
        <p:grpSpPr>
          <a:xfrm>
            <a:off x="1078382" y="2420890"/>
            <a:ext cx="7166027" cy="864094"/>
            <a:chOff x="0" y="0"/>
            <a:chExt cx="7166026" cy="864093"/>
          </a:xfrm>
        </p:grpSpPr>
        <p:sp>
          <p:nvSpPr>
            <p:cNvPr id="197" name="Vorm"/>
            <p:cNvSpPr/>
            <p:nvPr/>
          </p:nvSpPr>
          <p:spPr>
            <a:xfrm rot="5400000">
              <a:off x="3150966" y="-3150967"/>
              <a:ext cx="864094" cy="71660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770" y="0"/>
                  </a:lnTo>
                  <a:lnTo>
                    <a:pt x="21600" y="10800"/>
                  </a:lnTo>
                  <a:lnTo>
                    <a:pt x="16770" y="21600"/>
                  </a:lnTo>
                  <a:lnTo>
                    <a:pt x="0" y="21600"/>
                  </a:lnTo>
                  <a:close/>
                </a:path>
              </a:pathLst>
            </a:custGeom>
            <a:solidFill>
              <a:srgbClr val="0070C0"/>
            </a:solidFill>
            <a:ln w="12700" cap="flat">
              <a:noFill/>
              <a:miter lim="400000"/>
            </a:ln>
            <a:effectLst/>
          </p:spPr>
          <p:txBody>
            <a:bodyPr wrap="square" lIns="45719" tIns="45719" rIns="45719" bIns="45719" numCol="1" anchor="t">
              <a:noAutofit/>
            </a:bodyPr>
            <a:lstStyle/>
            <a:p>
              <a:pPr algn="ctr">
                <a:defRPr sz="2000">
                  <a:latin typeface="Arial"/>
                  <a:ea typeface="Arial"/>
                  <a:cs typeface="Arial"/>
                  <a:sym typeface="Arial"/>
                </a:defRPr>
              </a:pPr>
              <a:endParaRPr/>
            </a:p>
          </p:txBody>
        </p:sp>
        <p:sp>
          <p:nvSpPr>
            <p:cNvPr id="198" name="Formuleer een plan gebaseerd op informatie en leeftijd"/>
            <p:cNvSpPr txBox="1"/>
            <p:nvPr/>
          </p:nvSpPr>
          <p:spPr>
            <a:xfrm>
              <a:off x="45719" y="0"/>
              <a:ext cx="7074587" cy="6883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2000">
                  <a:solidFill>
                    <a:schemeClr val="accent3">
                      <a:lumOff val="44000"/>
                    </a:schemeClr>
                  </a:solidFill>
                  <a:latin typeface="Arial"/>
                  <a:ea typeface="Arial"/>
                  <a:cs typeface="Arial"/>
                  <a:sym typeface="Arial"/>
                </a:defRPr>
              </a:lvl1pPr>
            </a:lstStyle>
            <a:p>
              <a:r>
                <a:t>Formuleer een plan gebaseerd op informatie en leeftijd  </a:t>
              </a:r>
              <a:endParaRPr>
                <a:latin typeface="+mn-lt"/>
                <a:ea typeface="+mn-ea"/>
                <a:cs typeface="+mn-cs"/>
                <a:sym typeface="Tahoma"/>
              </a:endParaRPr>
            </a:p>
          </p:txBody>
        </p:sp>
      </p:grpSp>
      <p:sp>
        <p:nvSpPr>
          <p:cNvPr id="200" name="Title 1"/>
          <p:cNvSpPr txBox="1">
            <a:spLocks noGrp="1"/>
          </p:cNvSpPr>
          <p:nvPr>
            <p:ph type="title"/>
          </p:nvPr>
        </p:nvSpPr>
        <p:spPr>
          <a:xfrm>
            <a:off x="250825" y="188912"/>
            <a:ext cx="8229600" cy="1143001"/>
          </a:xfrm>
          <a:prstGeom prst="rect">
            <a:avLst/>
          </a:prstGeom>
        </p:spPr>
        <p:txBody>
          <a:bodyPr/>
          <a:lstStyle>
            <a:lvl1pPr>
              <a:defRPr sz="3600">
                <a:latin typeface="Arial"/>
                <a:ea typeface="Arial"/>
                <a:cs typeface="Arial"/>
                <a:sym typeface="Arial"/>
              </a:defRPr>
            </a:lvl1pPr>
          </a:lstStyle>
          <a:p>
            <a:r>
              <a:t>Voor aankomst</a:t>
            </a:r>
          </a:p>
        </p:txBody>
      </p:sp>
      <p:grpSp>
        <p:nvGrpSpPr>
          <p:cNvPr id="203" name="Pentagon 15"/>
          <p:cNvGrpSpPr/>
          <p:nvPr/>
        </p:nvGrpSpPr>
        <p:grpSpPr>
          <a:xfrm>
            <a:off x="1078381" y="3501009"/>
            <a:ext cx="7200804" cy="800947"/>
            <a:chOff x="0" y="0"/>
            <a:chExt cx="7200803" cy="800946"/>
          </a:xfrm>
        </p:grpSpPr>
        <p:sp>
          <p:nvSpPr>
            <p:cNvPr id="201" name="Vorm"/>
            <p:cNvSpPr/>
            <p:nvPr/>
          </p:nvSpPr>
          <p:spPr>
            <a:xfrm rot="5400000">
              <a:off x="3199928" y="-3199929"/>
              <a:ext cx="800947" cy="72008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770" y="0"/>
                  </a:lnTo>
                  <a:lnTo>
                    <a:pt x="21600" y="10800"/>
                  </a:lnTo>
                  <a:lnTo>
                    <a:pt x="16770" y="21600"/>
                  </a:lnTo>
                  <a:lnTo>
                    <a:pt x="0" y="21600"/>
                  </a:lnTo>
                  <a:close/>
                </a:path>
              </a:pathLst>
            </a:custGeom>
            <a:solidFill>
              <a:srgbClr val="0070C0"/>
            </a:solidFill>
            <a:ln w="12700" cap="flat">
              <a:noFill/>
              <a:miter lim="400000"/>
            </a:ln>
            <a:effectLst/>
          </p:spPr>
          <p:txBody>
            <a:bodyPr wrap="square" lIns="45719" tIns="45719" rIns="45719" bIns="45719" numCol="1" anchor="t">
              <a:noAutofit/>
            </a:bodyPr>
            <a:lstStyle/>
            <a:p>
              <a:pPr algn="ctr">
                <a:defRPr sz="2000">
                  <a:latin typeface="Arial"/>
                  <a:ea typeface="Arial"/>
                  <a:cs typeface="Arial"/>
                  <a:sym typeface="Arial"/>
                </a:defRPr>
              </a:pPr>
              <a:endParaRPr/>
            </a:p>
          </p:txBody>
        </p:sp>
        <p:sp>
          <p:nvSpPr>
            <p:cNvPr id="202" name="Zorg voor leeftijdsadequaat ABC materiaal"/>
            <p:cNvSpPr txBox="1"/>
            <p:nvPr/>
          </p:nvSpPr>
          <p:spPr>
            <a:xfrm>
              <a:off x="45719" y="0"/>
              <a:ext cx="7109364" cy="375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2000">
                  <a:solidFill>
                    <a:schemeClr val="accent3">
                      <a:lumOff val="44000"/>
                    </a:schemeClr>
                  </a:solidFill>
                  <a:latin typeface="Arial"/>
                  <a:ea typeface="Arial"/>
                  <a:cs typeface="Arial"/>
                  <a:sym typeface="Arial"/>
                </a:defRPr>
              </a:lvl1pPr>
            </a:lstStyle>
            <a:p>
              <a:r>
                <a:t>Zorg voor leeftijdsadequaat ABC materiaal</a:t>
              </a:r>
            </a:p>
          </p:txBody>
        </p:sp>
      </p:grpSp>
      <p:grpSp>
        <p:nvGrpSpPr>
          <p:cNvPr id="206" name="Pentagon 16"/>
          <p:cNvGrpSpPr/>
          <p:nvPr/>
        </p:nvGrpSpPr>
        <p:grpSpPr>
          <a:xfrm>
            <a:off x="1043605" y="4556459"/>
            <a:ext cx="7200804" cy="1032781"/>
            <a:chOff x="0" y="0"/>
            <a:chExt cx="7200803" cy="1032780"/>
          </a:xfrm>
        </p:grpSpPr>
        <p:sp>
          <p:nvSpPr>
            <p:cNvPr id="204" name="Vorm"/>
            <p:cNvSpPr/>
            <p:nvPr/>
          </p:nvSpPr>
          <p:spPr>
            <a:xfrm rot="5400000">
              <a:off x="3084011" y="-3084012"/>
              <a:ext cx="1032781" cy="72008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770" y="0"/>
                  </a:lnTo>
                  <a:lnTo>
                    <a:pt x="21600" y="10800"/>
                  </a:lnTo>
                  <a:lnTo>
                    <a:pt x="16770" y="21600"/>
                  </a:lnTo>
                  <a:lnTo>
                    <a:pt x="0" y="21600"/>
                  </a:lnTo>
                  <a:close/>
                </a:path>
              </a:pathLst>
            </a:custGeom>
            <a:solidFill>
              <a:srgbClr val="0070C0"/>
            </a:solidFill>
            <a:ln w="12700" cap="flat">
              <a:noFill/>
              <a:miter lim="400000"/>
            </a:ln>
            <a:effectLst/>
          </p:spPr>
          <p:txBody>
            <a:bodyPr wrap="square" lIns="45719" tIns="45719" rIns="45719" bIns="45719" numCol="1" anchor="t">
              <a:noAutofit/>
            </a:bodyPr>
            <a:lstStyle/>
            <a:p>
              <a:pPr algn="ctr">
                <a:defRPr sz="2000">
                  <a:latin typeface="Arial"/>
                  <a:ea typeface="Arial"/>
                  <a:cs typeface="Arial"/>
                  <a:sym typeface="Arial"/>
                </a:defRPr>
              </a:pPr>
              <a:endParaRPr/>
            </a:p>
          </p:txBody>
        </p:sp>
        <p:sp>
          <p:nvSpPr>
            <p:cNvPr id="205" name="Communiceer en plan je volgende stappen:…"/>
            <p:cNvSpPr txBox="1"/>
            <p:nvPr/>
          </p:nvSpPr>
          <p:spPr>
            <a:xfrm>
              <a:off x="45719" y="0"/>
              <a:ext cx="7109364" cy="6673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2000">
                  <a:solidFill>
                    <a:schemeClr val="accent3">
                      <a:lumOff val="44000"/>
                    </a:schemeClr>
                  </a:solidFill>
                  <a:latin typeface="Arial"/>
                  <a:ea typeface="Arial"/>
                  <a:cs typeface="Arial"/>
                  <a:sym typeface="Arial"/>
                </a:defRPr>
              </a:pPr>
              <a:r>
                <a:t>Communiceer en plan je volgende stappen:</a:t>
              </a:r>
              <a:endParaRPr>
                <a:latin typeface="+mn-lt"/>
                <a:ea typeface="+mn-ea"/>
                <a:cs typeface="+mn-cs"/>
                <a:sym typeface="Tahoma"/>
              </a:endParaRPr>
            </a:p>
            <a:p>
              <a:pPr algn="ctr">
                <a:defRPr sz="2000">
                  <a:solidFill>
                    <a:schemeClr val="accent3">
                      <a:lumOff val="44000"/>
                    </a:schemeClr>
                  </a:solidFill>
                  <a:latin typeface="Arial"/>
                  <a:ea typeface="Arial"/>
                  <a:cs typeface="Arial"/>
                  <a:sym typeface="Arial"/>
                </a:defRPr>
              </a:pPr>
              <a:r>
                <a:t>Waar gaat kind heen? Hoe?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itle 1"/>
          <p:cNvSpPr txBox="1">
            <a:spLocks noGrp="1"/>
          </p:cNvSpPr>
          <p:nvPr>
            <p:ph type="title"/>
          </p:nvPr>
        </p:nvSpPr>
        <p:spPr>
          <a:xfrm>
            <a:off x="179387" y="476250"/>
            <a:ext cx="9288464" cy="633414"/>
          </a:xfrm>
          <a:prstGeom prst="rect">
            <a:avLst/>
          </a:prstGeom>
        </p:spPr>
        <p:txBody>
          <a:bodyPr/>
          <a:lstStyle>
            <a:lvl1pPr>
              <a:defRPr>
                <a:latin typeface="Arial"/>
                <a:ea typeface="Arial"/>
                <a:cs typeface="Arial"/>
                <a:sym typeface="Arial"/>
              </a:defRPr>
            </a:lvl1pPr>
          </a:lstStyle>
          <a:p>
            <a:r>
              <a:t>Systematische aanpak</a:t>
            </a:r>
          </a:p>
        </p:txBody>
      </p:sp>
      <p:sp>
        <p:nvSpPr>
          <p:cNvPr id="212" name="Content Placeholder 2"/>
          <p:cNvSpPr txBox="1">
            <a:spLocks noGrp="1"/>
          </p:cNvSpPr>
          <p:nvPr>
            <p:ph type="body" idx="1"/>
          </p:nvPr>
        </p:nvSpPr>
        <p:spPr>
          <a:xfrm>
            <a:off x="358775" y="1210105"/>
            <a:ext cx="8785225" cy="4032251"/>
          </a:xfrm>
          <a:prstGeom prst="rect">
            <a:avLst/>
          </a:prstGeom>
        </p:spPr>
        <p:txBody>
          <a:bodyPr>
            <a:normAutofit lnSpcReduction="10000"/>
          </a:bodyPr>
          <a:lstStyle/>
          <a:p>
            <a:pPr marL="406908" indent="-406908" defTabSz="813816">
              <a:lnSpc>
                <a:spcPct val="150000"/>
              </a:lnSpc>
              <a:spcBef>
                <a:spcPts val="500"/>
              </a:spcBef>
              <a:buSzTx/>
              <a:buNone/>
              <a:defRPr sz="2136" b="1">
                <a:latin typeface="Arial"/>
                <a:ea typeface="Arial"/>
                <a:cs typeface="Arial"/>
                <a:sym typeface="Arial"/>
              </a:defRPr>
            </a:pPr>
            <a:r>
              <a:rPr dirty="0" err="1"/>
              <a:t>Primaire</a:t>
            </a:r>
            <a:r>
              <a:rPr dirty="0"/>
              <a:t> </a:t>
            </a:r>
            <a:r>
              <a:rPr dirty="0" err="1"/>
              <a:t>opvang</a:t>
            </a:r>
            <a:r>
              <a:rPr dirty="0"/>
              <a:t> 	</a:t>
            </a:r>
          </a:p>
          <a:p>
            <a:pPr marL="406908" lvl="1" indent="0" defTabSz="813816">
              <a:lnSpc>
                <a:spcPct val="150000"/>
              </a:lnSpc>
              <a:spcBef>
                <a:spcPts val="400"/>
              </a:spcBef>
              <a:buSzTx/>
              <a:buNone/>
              <a:defRPr sz="1779">
                <a:latin typeface="Arial"/>
                <a:ea typeface="Arial"/>
                <a:cs typeface="Arial"/>
                <a:sym typeface="Arial"/>
              </a:defRPr>
            </a:pPr>
            <a:r>
              <a:rPr dirty="0" err="1"/>
              <a:t>Behandel</a:t>
            </a:r>
            <a:r>
              <a:rPr dirty="0"/>
              <a:t> de </a:t>
            </a:r>
            <a:r>
              <a:rPr dirty="0" err="1"/>
              <a:t>problemen</a:t>
            </a:r>
            <a:r>
              <a:rPr dirty="0"/>
              <a:t> </a:t>
            </a:r>
            <a:r>
              <a:rPr dirty="0" err="1"/>
              <a:t>als</a:t>
            </a:r>
            <a:r>
              <a:rPr dirty="0"/>
              <a:t> je </a:t>
            </a:r>
            <a:r>
              <a:rPr dirty="0" err="1"/>
              <a:t>ze</a:t>
            </a:r>
            <a:r>
              <a:rPr dirty="0"/>
              <a:t> </a:t>
            </a:r>
            <a:r>
              <a:rPr dirty="0" err="1"/>
              <a:t>tegenkomt</a:t>
            </a:r>
            <a:r>
              <a:rPr dirty="0"/>
              <a:t> </a:t>
            </a:r>
            <a:endParaRPr sz="2136" dirty="0"/>
          </a:p>
          <a:p>
            <a:pPr marL="406908" indent="-406908" defTabSz="813816">
              <a:lnSpc>
                <a:spcPct val="150000"/>
              </a:lnSpc>
              <a:spcBef>
                <a:spcPts val="500"/>
              </a:spcBef>
              <a:buSzTx/>
              <a:buNone/>
              <a:defRPr sz="2136" b="1">
                <a:latin typeface="Arial"/>
                <a:ea typeface="Arial"/>
                <a:cs typeface="Arial"/>
                <a:sym typeface="Arial"/>
              </a:defRPr>
            </a:pPr>
            <a:r>
              <a:rPr dirty="0" err="1"/>
              <a:t>Resuscitatie</a:t>
            </a:r>
            <a:r>
              <a:rPr dirty="0"/>
              <a:t> 	</a:t>
            </a:r>
          </a:p>
          <a:p>
            <a:pPr marL="406908" indent="-406908" defTabSz="813816">
              <a:lnSpc>
                <a:spcPct val="150000"/>
              </a:lnSpc>
              <a:spcBef>
                <a:spcPts val="500"/>
              </a:spcBef>
              <a:buSzTx/>
              <a:buNone/>
              <a:defRPr sz="2136" b="1">
                <a:latin typeface="Arial"/>
                <a:ea typeface="Arial"/>
                <a:cs typeface="Arial"/>
                <a:sym typeface="Arial"/>
              </a:defRPr>
            </a:pPr>
            <a:r>
              <a:rPr dirty="0"/>
              <a:t>	</a:t>
            </a:r>
            <a:r>
              <a:rPr sz="1779" b="0" dirty="0" err="1"/>
              <a:t>Levensreddende</a:t>
            </a:r>
            <a:r>
              <a:rPr sz="1779" b="0" dirty="0"/>
              <a:t> (damage control) </a:t>
            </a:r>
            <a:r>
              <a:rPr lang="nl-NL" sz="1779" b="0" dirty="0"/>
              <a:t>acties</a:t>
            </a:r>
            <a:r>
              <a:rPr sz="1779" b="0" dirty="0"/>
              <a:t> </a:t>
            </a:r>
            <a:r>
              <a:rPr sz="1779" b="0" dirty="0" err="1"/>
              <a:t>nodig</a:t>
            </a:r>
            <a:r>
              <a:rPr sz="1779" b="0" dirty="0"/>
              <a:t>? </a:t>
            </a:r>
          </a:p>
          <a:p>
            <a:pPr marL="406908" indent="-406908" defTabSz="813816">
              <a:lnSpc>
                <a:spcPct val="150000"/>
              </a:lnSpc>
              <a:spcBef>
                <a:spcPts val="500"/>
              </a:spcBef>
              <a:buSzTx/>
              <a:buNone/>
              <a:defRPr sz="2136" b="1">
                <a:latin typeface="Arial"/>
                <a:ea typeface="Arial"/>
                <a:cs typeface="Arial"/>
                <a:sym typeface="Arial"/>
              </a:defRPr>
            </a:pPr>
            <a:r>
              <a:rPr dirty="0" err="1"/>
              <a:t>Secundaire</a:t>
            </a:r>
            <a:r>
              <a:rPr dirty="0"/>
              <a:t> </a:t>
            </a:r>
            <a:r>
              <a:rPr dirty="0" err="1"/>
              <a:t>opvang</a:t>
            </a:r>
            <a:r>
              <a:rPr dirty="0"/>
              <a:t> </a:t>
            </a:r>
            <a:r>
              <a:rPr dirty="0" err="1"/>
              <a:t>en</a:t>
            </a:r>
            <a:r>
              <a:rPr dirty="0"/>
              <a:t> </a:t>
            </a:r>
            <a:r>
              <a:rPr dirty="0" err="1"/>
              <a:t>spoedbehandeling</a:t>
            </a:r>
            <a:r>
              <a:rPr dirty="0"/>
              <a:t>	</a:t>
            </a:r>
          </a:p>
          <a:p>
            <a:pPr marL="406908" indent="-406908" defTabSz="813816">
              <a:lnSpc>
                <a:spcPct val="150000"/>
              </a:lnSpc>
              <a:spcBef>
                <a:spcPts val="500"/>
              </a:spcBef>
              <a:buSzTx/>
              <a:buNone/>
              <a:defRPr sz="2136" b="1">
                <a:latin typeface="Arial"/>
                <a:ea typeface="Arial"/>
                <a:cs typeface="Arial"/>
                <a:sym typeface="Arial"/>
              </a:defRPr>
            </a:pPr>
            <a:r>
              <a:rPr dirty="0"/>
              <a:t>	</a:t>
            </a:r>
            <a:r>
              <a:rPr lang="en-US" sz="1779" b="0" dirty="0" err="1"/>
              <a:t>Wanneer</a:t>
            </a:r>
            <a:r>
              <a:rPr lang="en-US" sz="1779" b="0" dirty="0"/>
              <a:t>? </a:t>
            </a:r>
            <a:r>
              <a:rPr lang="en-US" sz="1779" b="0" dirty="0" err="1"/>
              <a:t>Waar</a:t>
            </a:r>
            <a:r>
              <a:rPr lang="en-US" sz="1779" dirty="0"/>
              <a:t>?</a:t>
            </a:r>
            <a:endParaRPr sz="1779" dirty="0"/>
          </a:p>
          <a:p>
            <a:pPr marL="406908" indent="-406908" defTabSz="813816">
              <a:lnSpc>
                <a:spcPct val="150000"/>
              </a:lnSpc>
              <a:spcBef>
                <a:spcPts val="500"/>
              </a:spcBef>
              <a:buSzTx/>
              <a:buNone/>
              <a:defRPr sz="2136" b="1">
                <a:latin typeface="Arial"/>
                <a:ea typeface="Arial"/>
                <a:cs typeface="Arial"/>
                <a:sym typeface="Arial"/>
              </a:defRPr>
            </a:pPr>
            <a:r>
              <a:rPr dirty="0" err="1"/>
              <a:t>Definitieve</a:t>
            </a:r>
            <a:r>
              <a:rPr dirty="0"/>
              <a:t> </a:t>
            </a:r>
            <a:r>
              <a:rPr dirty="0" err="1"/>
              <a:t>zorg</a:t>
            </a:r>
            <a:endParaRPr dirty="0"/>
          </a:p>
          <a:p>
            <a:pPr marL="406908" lvl="1" indent="0" defTabSz="813816">
              <a:lnSpc>
                <a:spcPct val="150000"/>
              </a:lnSpc>
              <a:spcBef>
                <a:spcPts val="400"/>
              </a:spcBef>
              <a:buSzTx/>
              <a:buNone/>
              <a:defRPr sz="1779">
                <a:latin typeface="Arial"/>
                <a:ea typeface="Arial"/>
                <a:cs typeface="Arial"/>
                <a:sym typeface="Arial"/>
              </a:defRPr>
            </a:pPr>
            <a:r>
              <a:rPr dirty="0"/>
              <a:t>Wat</a:t>
            </a:r>
            <a:r>
              <a:rPr lang="en-US" dirty="0"/>
              <a:t> is je </a:t>
            </a:r>
            <a:r>
              <a:rPr lang="en-US" dirty="0" err="1"/>
              <a:t>eindplan</a:t>
            </a:r>
            <a:r>
              <a:rPr lang="en-US" dirty="0"/>
              <a:t>?</a:t>
            </a:r>
            <a:endParaRPr b="1" dirty="0"/>
          </a:p>
        </p:txBody>
      </p:sp>
      <p:pic>
        <p:nvPicPr>
          <p:cNvPr id="213" name="Afbeelding 1" descr="Afbeelding 1"/>
          <p:cNvPicPr>
            <a:picLocks noChangeAspect="1"/>
          </p:cNvPicPr>
          <p:nvPr/>
        </p:nvPicPr>
        <p:blipFill>
          <a:blip r:embed="rId3"/>
          <a:stretch>
            <a:fillRect/>
          </a:stretch>
        </p:blipFill>
        <p:spPr>
          <a:xfrm>
            <a:off x="6986917" y="3620134"/>
            <a:ext cx="1811860" cy="2736305"/>
          </a:xfrm>
          <a:prstGeom prst="rect">
            <a:avLst/>
          </a:prstGeom>
          <a:ln w="12700">
            <a:miter lim="4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title"/>
          </p:nvPr>
        </p:nvSpPr>
        <p:spPr>
          <a:xfrm>
            <a:off x="250825" y="476250"/>
            <a:ext cx="8229600" cy="633414"/>
          </a:xfrm>
          <a:prstGeom prst="rect">
            <a:avLst/>
          </a:prstGeom>
        </p:spPr>
        <p:txBody>
          <a:bodyPr/>
          <a:lstStyle>
            <a:lvl1pPr>
              <a:defRPr>
                <a:latin typeface="Arial"/>
                <a:ea typeface="Arial"/>
                <a:cs typeface="Arial"/>
                <a:sym typeface="Arial"/>
              </a:defRPr>
            </a:lvl1pPr>
          </a:lstStyle>
          <a:p>
            <a:r>
              <a:t>Initiele beoordeling en opvang</a:t>
            </a:r>
          </a:p>
        </p:txBody>
      </p:sp>
      <p:sp>
        <p:nvSpPr>
          <p:cNvPr id="219" name="Content Placeholder 2"/>
          <p:cNvSpPr txBox="1">
            <a:spLocks noGrp="1"/>
          </p:cNvSpPr>
          <p:nvPr>
            <p:ph type="body" idx="1"/>
          </p:nvPr>
        </p:nvSpPr>
        <p:spPr>
          <a:xfrm>
            <a:off x="250825" y="1412875"/>
            <a:ext cx="8229600" cy="4032250"/>
          </a:xfrm>
          <a:prstGeom prst="rect">
            <a:avLst/>
          </a:prstGeom>
        </p:spPr>
        <p:txBody>
          <a:bodyPr/>
          <a:lstStyle/>
          <a:p>
            <a:pPr marL="0" indent="0">
              <a:spcBef>
                <a:spcPts val="700"/>
              </a:spcBef>
              <a:buSzTx/>
              <a:buNone/>
              <a:defRPr sz="3200" b="1">
                <a:solidFill>
                  <a:srgbClr val="2E5796"/>
                </a:solidFill>
                <a:latin typeface="Arial"/>
                <a:ea typeface="Arial"/>
                <a:cs typeface="Arial"/>
                <a:sym typeface="Arial"/>
              </a:defRPr>
            </a:pPr>
            <a:r>
              <a:t>&lt;C&gt;</a:t>
            </a:r>
            <a:r>
              <a:rPr sz="2800" b="0" i="1">
                <a:solidFill>
                  <a:srgbClr val="000000"/>
                </a:solidFill>
              </a:rPr>
              <a:t>ontrole massieve bloedingen </a:t>
            </a:r>
          </a:p>
        </p:txBody>
      </p:sp>
      <p:sp>
        <p:nvSpPr>
          <p:cNvPr id="220" name="Tekstvak 3"/>
          <p:cNvSpPr txBox="1"/>
          <p:nvPr/>
        </p:nvSpPr>
        <p:spPr>
          <a:xfrm>
            <a:off x="5508104" y="2976124"/>
            <a:ext cx="3168353" cy="969265"/>
          </a:xfrm>
          <a:prstGeom prst="rect">
            <a:avLst/>
          </a:prstGeom>
          <a:solidFill>
            <a:srgbClr val="9ED3D7"/>
          </a:solidFill>
          <a:ln w="254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800" baseline="-25000"/>
            </a:pPr>
            <a:r>
              <a:t>c</a:t>
            </a:r>
            <a:r>
              <a:rPr baseline="0"/>
              <a:t>A</a:t>
            </a:r>
            <a:r>
              <a:t>c</a:t>
            </a:r>
            <a:r>
              <a:rPr baseline="0"/>
              <a:t>BCDE</a:t>
            </a:r>
          </a:p>
        </p:txBody>
      </p:sp>
      <p:sp>
        <p:nvSpPr>
          <p:cNvPr id="221" name="TextBox 1"/>
          <p:cNvSpPr txBox="1"/>
          <p:nvPr/>
        </p:nvSpPr>
        <p:spPr>
          <a:xfrm>
            <a:off x="1259632" y="2268238"/>
            <a:ext cx="3436954" cy="2162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buSzPct val="100000"/>
              <a:buFont typeface="Arial"/>
              <a:buChar char="•"/>
              <a:defRPr sz="2800">
                <a:latin typeface="Arial"/>
                <a:ea typeface="Arial"/>
                <a:cs typeface="Arial"/>
                <a:sym typeface="Arial"/>
              </a:defRPr>
            </a:pPr>
            <a:r>
              <a:t>Directe druk</a:t>
            </a:r>
          </a:p>
          <a:p>
            <a:pPr marL="342900" indent="-342900">
              <a:buSzPct val="100000"/>
              <a:buFont typeface="Arial"/>
              <a:buChar char="•"/>
              <a:defRPr sz="2800"/>
            </a:pPr>
            <a:endParaRPr/>
          </a:p>
          <a:p>
            <a:pPr marL="342900" indent="-342900">
              <a:buSzPct val="100000"/>
              <a:buFont typeface="Arial"/>
              <a:buChar char="•"/>
              <a:defRPr sz="2800">
                <a:latin typeface="Arial"/>
                <a:ea typeface="Arial"/>
                <a:cs typeface="Arial"/>
                <a:sym typeface="Arial"/>
              </a:defRPr>
            </a:pPr>
            <a:r>
              <a:t>Spalken</a:t>
            </a:r>
          </a:p>
          <a:p>
            <a:pPr marL="342900" indent="-342900">
              <a:buSzPct val="100000"/>
              <a:buFont typeface="Arial"/>
              <a:buChar char="•"/>
              <a:defRPr sz="2800"/>
            </a:pPr>
            <a:endParaRPr/>
          </a:p>
          <a:p>
            <a:pPr marL="342900" indent="-342900">
              <a:buSzPct val="100000"/>
              <a:buFont typeface="Arial"/>
              <a:buChar char="•"/>
              <a:defRPr sz="2800">
                <a:latin typeface="Arial"/>
                <a:ea typeface="Arial"/>
                <a:cs typeface="Arial"/>
                <a:sym typeface="Arial"/>
              </a:defRPr>
            </a:pPr>
            <a:r>
              <a:t>Tourniquets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title"/>
          </p:nvPr>
        </p:nvSpPr>
        <p:spPr>
          <a:xfrm>
            <a:off x="250825" y="333374"/>
            <a:ext cx="8229600" cy="633416"/>
          </a:xfrm>
          <a:prstGeom prst="rect">
            <a:avLst/>
          </a:prstGeom>
        </p:spPr>
        <p:txBody>
          <a:bodyPr/>
          <a:lstStyle>
            <a:lvl1pPr>
              <a:defRPr>
                <a:latin typeface="Arial"/>
                <a:ea typeface="Arial"/>
                <a:cs typeface="Arial"/>
                <a:sym typeface="Arial"/>
              </a:defRPr>
            </a:lvl1pPr>
          </a:lstStyle>
          <a:p>
            <a:r>
              <a:t>Bloedingcontrole</a:t>
            </a:r>
          </a:p>
        </p:txBody>
      </p:sp>
      <p:pic>
        <p:nvPicPr>
          <p:cNvPr id="227" name="Picture 1" descr="Picture 1"/>
          <p:cNvPicPr>
            <a:picLocks noChangeAspect="1"/>
          </p:cNvPicPr>
          <p:nvPr/>
        </p:nvPicPr>
        <p:blipFill>
          <a:blip r:embed="rId3"/>
          <a:stretch>
            <a:fillRect/>
          </a:stretch>
        </p:blipFill>
        <p:spPr>
          <a:xfrm>
            <a:off x="4499990" y="1256277"/>
            <a:ext cx="4105277" cy="4105277"/>
          </a:xfrm>
          <a:prstGeom prst="rect">
            <a:avLst/>
          </a:prstGeom>
          <a:ln w="12700">
            <a:miter lim="400000"/>
          </a:ln>
        </p:spPr>
      </p:pic>
      <p:sp>
        <p:nvSpPr>
          <p:cNvPr id="228" name="TextBox 1"/>
          <p:cNvSpPr txBox="1"/>
          <p:nvPr/>
        </p:nvSpPr>
        <p:spPr>
          <a:xfrm>
            <a:off x="513263" y="1340767"/>
            <a:ext cx="3436954" cy="1324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buSzPct val="100000"/>
              <a:buFont typeface="Arial"/>
              <a:buChar char="•"/>
              <a:defRPr sz="2800">
                <a:latin typeface="Arial"/>
                <a:ea typeface="Arial"/>
                <a:cs typeface="Arial"/>
                <a:sym typeface="Arial"/>
              </a:defRPr>
            </a:pPr>
            <a:r>
              <a:t>Tranexamine zuur</a:t>
            </a:r>
          </a:p>
          <a:p>
            <a:pPr marL="342900" indent="-342900">
              <a:buSzPct val="100000"/>
              <a:buFont typeface="Arial"/>
              <a:buChar char="•"/>
              <a:defRPr sz="2800"/>
            </a:pPr>
            <a:endParaRPr/>
          </a:p>
          <a:p>
            <a:pPr marL="342900" indent="-342900">
              <a:buSzPct val="100000"/>
              <a:buFont typeface="Arial"/>
              <a:buChar char="•"/>
              <a:defRPr sz="2800">
                <a:latin typeface="Arial"/>
                <a:ea typeface="Arial"/>
                <a:cs typeface="Arial"/>
                <a:sym typeface="Arial"/>
              </a:defRPr>
            </a:pPr>
            <a:r>
              <a:t>Pelvic binder</a:t>
            </a:r>
          </a:p>
        </p:txBody>
      </p:sp>
      <p:pic>
        <p:nvPicPr>
          <p:cNvPr id="229" name="Afbeelding 5" descr="Afbeelding 5"/>
          <p:cNvPicPr>
            <a:picLocks noChangeAspect="1"/>
          </p:cNvPicPr>
          <p:nvPr/>
        </p:nvPicPr>
        <p:blipFill>
          <a:blip r:embed="rId4"/>
          <a:stretch>
            <a:fillRect/>
          </a:stretch>
        </p:blipFill>
        <p:spPr>
          <a:xfrm>
            <a:off x="1344368" y="3039150"/>
            <a:ext cx="2053688" cy="1684412"/>
          </a:xfrm>
          <a:prstGeom prst="rect">
            <a:avLst/>
          </a:prstGeom>
          <a:ln w="12700">
            <a:miter lim="4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itle 1"/>
          <p:cNvSpPr txBox="1">
            <a:spLocks noGrp="1"/>
          </p:cNvSpPr>
          <p:nvPr>
            <p:ph type="title"/>
          </p:nvPr>
        </p:nvSpPr>
        <p:spPr>
          <a:xfrm>
            <a:off x="250825" y="476250"/>
            <a:ext cx="8229600" cy="633414"/>
          </a:xfrm>
          <a:prstGeom prst="rect">
            <a:avLst/>
          </a:prstGeom>
        </p:spPr>
        <p:txBody>
          <a:bodyPr/>
          <a:lstStyle>
            <a:lvl1pPr>
              <a:defRPr>
                <a:latin typeface="Arial"/>
                <a:ea typeface="Arial"/>
                <a:cs typeface="Arial"/>
                <a:sym typeface="Arial"/>
              </a:defRPr>
            </a:lvl1pPr>
          </a:lstStyle>
          <a:p>
            <a:r>
              <a:t>Initiele beoordeling en opvang</a:t>
            </a:r>
          </a:p>
        </p:txBody>
      </p:sp>
      <p:sp>
        <p:nvSpPr>
          <p:cNvPr id="238" name="Content Placeholder 2"/>
          <p:cNvSpPr txBox="1">
            <a:spLocks noGrp="1"/>
          </p:cNvSpPr>
          <p:nvPr>
            <p:ph type="body" idx="1"/>
          </p:nvPr>
        </p:nvSpPr>
        <p:spPr>
          <a:xfrm>
            <a:off x="250825" y="1412875"/>
            <a:ext cx="8229600" cy="4032250"/>
          </a:xfrm>
          <a:prstGeom prst="rect">
            <a:avLst/>
          </a:prstGeom>
        </p:spPr>
        <p:txBody>
          <a:bodyPr/>
          <a:lstStyle/>
          <a:p>
            <a:pPr marL="0" indent="0">
              <a:spcBef>
                <a:spcPts val="700"/>
              </a:spcBef>
              <a:buSzTx/>
              <a:buNone/>
              <a:defRPr sz="3200" b="1">
                <a:solidFill>
                  <a:srgbClr val="2E5796"/>
                </a:solidFill>
                <a:latin typeface="Arial"/>
                <a:ea typeface="Arial"/>
                <a:cs typeface="Arial"/>
                <a:sym typeface="Arial"/>
              </a:defRPr>
            </a:pPr>
            <a:r>
              <a:t>&lt;C&gt;</a:t>
            </a:r>
            <a:r>
              <a:rPr sz="2800" b="0" i="1">
                <a:solidFill>
                  <a:srgbClr val="000000"/>
                </a:solidFill>
              </a:rPr>
              <a:t>ontrole massieve bloedingen </a:t>
            </a:r>
          </a:p>
          <a:p>
            <a:pPr marL="0" indent="0">
              <a:spcBef>
                <a:spcPts val="700"/>
              </a:spcBef>
              <a:buSzTx/>
              <a:buNone/>
              <a:defRPr sz="3200" b="1">
                <a:solidFill>
                  <a:srgbClr val="2E5796"/>
                </a:solidFill>
                <a:latin typeface="Arial"/>
                <a:ea typeface="Arial"/>
                <a:cs typeface="Arial"/>
                <a:sym typeface="Arial"/>
              </a:defRPr>
            </a:pPr>
            <a:r>
              <a:t>A</a:t>
            </a:r>
            <a:r>
              <a:rPr sz="2800" b="0">
                <a:solidFill>
                  <a:srgbClr val="000000"/>
                </a:solidFill>
              </a:rPr>
              <a:t>irway (luchtweg) met </a:t>
            </a:r>
            <a:r>
              <a:rPr sz="2800"/>
              <a:t>C</a:t>
            </a:r>
            <a:r>
              <a:rPr sz="2800" b="0">
                <a:solidFill>
                  <a:srgbClr val="000000"/>
                </a:solidFill>
              </a:rPr>
              <a:t>ervicale stabilisatie</a:t>
            </a:r>
          </a:p>
        </p:txBody>
      </p:sp>
      <p:sp>
        <p:nvSpPr>
          <p:cNvPr id="239" name="Tekstvak 3"/>
          <p:cNvSpPr txBox="1"/>
          <p:nvPr/>
        </p:nvSpPr>
        <p:spPr>
          <a:xfrm>
            <a:off x="5508104" y="2976124"/>
            <a:ext cx="3168353" cy="969265"/>
          </a:xfrm>
          <a:prstGeom prst="rect">
            <a:avLst/>
          </a:prstGeom>
          <a:solidFill>
            <a:srgbClr val="9ED3D7"/>
          </a:solidFill>
          <a:ln w="254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800" baseline="-25000"/>
            </a:pPr>
            <a:r>
              <a:t>c</a:t>
            </a:r>
            <a:r>
              <a:rPr baseline="0"/>
              <a:t>A</a:t>
            </a:r>
            <a:r>
              <a:t>c</a:t>
            </a:r>
            <a:r>
              <a:rPr baseline="0"/>
              <a:t>BCDE</a:t>
            </a:r>
          </a:p>
        </p:txBody>
      </p:sp>
    </p:spTree>
  </p:cSld>
  <p:clrMapOvr>
    <a:masterClrMapping/>
  </p:clrMapOvr>
</p:sld>
</file>

<file path=ppt/theme/theme1.xml><?xml version="1.0" encoding="utf-8"?>
<a:theme xmlns:a="http://schemas.openxmlformats.org/drawingml/2006/main" name="ALSG Slide Se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354DA330BD5A4C9FCF72D726C9CC06" ma:contentTypeVersion="33" ma:contentTypeDescription="Create a new document." ma:contentTypeScope="" ma:versionID="2114941fe7a9f3e222fcd1be37ea09a3">
  <xsd:schema xmlns:xsd="http://www.w3.org/2001/XMLSchema" xmlns:xs="http://www.w3.org/2001/XMLSchema" xmlns:p="http://schemas.microsoft.com/office/2006/metadata/properties" xmlns:ns2="b2f304b4-c112-4b70-9f19-37216e24449e" xmlns:ns3="095235e1-cac3-48c6-ba25-9444b617c5a9" targetNamespace="http://schemas.microsoft.com/office/2006/metadata/properties" ma:root="true" ma:fieldsID="355810dc9e615bd0f7f208d9d96a5de6" ns2:_="" ns3:_="">
    <xsd:import namespace="b2f304b4-c112-4b70-9f19-37216e24449e"/>
    <xsd:import namespace="095235e1-cac3-48c6-ba25-9444b617c5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304b4-c112-4b70-9f19-37216e2444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d7ee7c-b987-402f-8388-316970a801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5235e1-cac3-48c6-ba25-9444b617c5a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903fe69-b0a4-423a-843f-aa8a16b9fcc8}" ma:internalName="TaxCatchAll" ma:showField="CatchAllData" ma:web="095235e1-cac3-48c6-ba25-9444b617c5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f304b4-c112-4b70-9f19-37216e24449e">
      <Terms xmlns="http://schemas.microsoft.com/office/infopath/2007/PartnerControls"/>
    </lcf76f155ced4ddcb4097134ff3c332f>
    <TaxCatchAll xmlns="095235e1-cac3-48c6-ba25-9444b617c5a9" xsi:nil="true"/>
  </documentManagement>
</p:properties>
</file>

<file path=customXml/itemProps1.xml><?xml version="1.0" encoding="utf-8"?>
<ds:datastoreItem xmlns:ds="http://schemas.openxmlformats.org/officeDocument/2006/customXml" ds:itemID="{9DEDD0C1-1BE0-423A-84B3-EB61D8010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304b4-c112-4b70-9f19-37216e24449e"/>
    <ds:schemaRef ds:uri="095235e1-cac3-48c6-ba25-9444b617c5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C163A8-7124-43EF-A891-4526CEB24482}">
  <ds:schemaRefs>
    <ds:schemaRef ds:uri="http://schemas.microsoft.com/sharepoint/v3/contenttype/forms"/>
  </ds:schemaRefs>
</ds:datastoreItem>
</file>

<file path=customXml/itemProps3.xml><?xml version="1.0" encoding="utf-8"?>
<ds:datastoreItem xmlns:ds="http://schemas.openxmlformats.org/officeDocument/2006/customXml" ds:itemID="{6379757F-B186-4C2F-8593-5D7408A82EF4}">
  <ds:schemaRefs>
    <ds:schemaRef ds:uri="b2f304b4-c112-4b70-9f19-37216e24449e"/>
    <ds:schemaRef ds:uri="http://www.w3.org/XML/1998/namespace"/>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095235e1-cac3-48c6-ba25-9444b617c5a9"/>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ALSG Slide Set Template</Template>
  <TotalTime>1188</TotalTime>
  <Words>3184</Words>
  <Application>Microsoft Macintosh PowerPoint</Application>
  <PresentationFormat>Diavoorstelling (4:3)</PresentationFormat>
  <Paragraphs>241</Paragraphs>
  <Slides>24</Slides>
  <Notes>21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Myriad Pro</vt:lpstr>
      <vt:lpstr>Tahoma</vt:lpstr>
      <vt:lpstr>Times</vt:lpstr>
      <vt:lpstr>ALSG Slide Set Template</vt:lpstr>
      <vt:lpstr>Advanced Paediatric Life Support</vt:lpstr>
      <vt:lpstr>Leerdoelen</vt:lpstr>
      <vt:lpstr>Focus op "doing the basics well"</vt:lpstr>
      <vt:lpstr>Trauma team</vt:lpstr>
      <vt:lpstr>Voor aankomst</vt:lpstr>
      <vt:lpstr>Systematische aanpak</vt:lpstr>
      <vt:lpstr>Initiele beoordeling en opvang</vt:lpstr>
      <vt:lpstr>Bloedingcontrole</vt:lpstr>
      <vt:lpstr>Initiele beoordeling en opvang</vt:lpstr>
      <vt:lpstr>Let’s think about C-spine injuries! </vt:lpstr>
      <vt:lpstr>Trauma stabilisatie</vt:lpstr>
      <vt:lpstr>Initiele beoordeling en opvang</vt:lpstr>
      <vt:lpstr>Tweede beoordeling</vt:lpstr>
      <vt:lpstr>3 j oud meisje Sam</vt:lpstr>
      <vt:lpstr>Trauma oproep </vt:lpstr>
      <vt:lpstr>Lucas, 8j</vt:lpstr>
      <vt:lpstr>Bij aankomst van de ambulance</vt:lpstr>
      <vt:lpstr>Bij aankomst in het ziekenhuis</vt:lpstr>
      <vt:lpstr>Levensbedreigende thoraxletsels</vt:lpstr>
      <vt:lpstr>Hij wordt nu wel erg stil….</vt:lpstr>
      <vt:lpstr>Komt een kind naar de spoed</vt:lpstr>
      <vt:lpstr>Lily, 18m</vt:lpstr>
      <vt:lpstr>Advanced Paediatric Life Support</vt:lpstr>
      <vt:lpstr>Samenvatting</vt:lpstr>
    </vt:vector>
  </TitlesOfParts>
  <Company>ALSG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Paediatric Life Support</dc:title>
  <dc:creator>alsgadmin</dc:creator>
  <cp:lastModifiedBy>els duval</cp:lastModifiedBy>
  <cp:revision>126</cp:revision>
  <dcterms:created xsi:type="dcterms:W3CDTF">2015-01-29T17:18:02Z</dcterms:created>
  <dcterms:modified xsi:type="dcterms:W3CDTF">2022-12-13T15:11:37Z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0x010100C0354DA330BD5A4C9FCF72D726C9CC06</vt:lpwstr>
  </property>
  <property fmtid="{D5CDD505-2E9C-101B-9397-08002B2CF9AE}" pid="3" name="MediaServiceImageTags">
    <vt:lpwstr/>
  </property>
</Properties>
</file>