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5" r:id="rId4"/>
    <p:sldId id="264" r:id="rId5"/>
    <p:sldId id="261" r:id="rId6"/>
    <p:sldId id="260" r:id="rId7"/>
    <p:sldId id="263" r:id="rId8"/>
    <p:sldId id="270" r:id="rId9"/>
    <p:sldId id="266" r:id="rId10"/>
    <p:sldId id="377" r:id="rId11"/>
    <p:sldId id="378" r:id="rId12"/>
    <p:sldId id="269" r:id="rId13"/>
  </p:sldIdLst>
  <p:sldSz cx="9144000" cy="6858000" type="screen4x3"/>
  <p:notesSz cx="6662738" cy="98329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4D35"/>
    <a:srgbClr val="2E5796"/>
    <a:srgbClr val="0000FF"/>
    <a:srgbClr val="000000"/>
    <a:srgbClr val="3366FF"/>
    <a:srgbClr val="2F70C8"/>
    <a:srgbClr val="CC0000"/>
    <a:srgbClr val="B2B2B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41" autoAdjust="0"/>
    <p:restoredTop sz="96054" autoAdjust="0"/>
  </p:normalViewPr>
  <p:slideViewPr>
    <p:cSldViewPr>
      <p:cViewPr varScale="1">
        <p:scale>
          <a:sx n="110" d="100"/>
          <a:sy n="110" d="100"/>
        </p:scale>
        <p:origin x="192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75" d="100"/>
          <a:sy n="75" d="100"/>
        </p:scale>
        <p:origin x="-3420" y="-228"/>
      </p:cViewPr>
      <p:guideLst>
        <p:guide orient="horz" pos="309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0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0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720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0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34720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000">
                <a:ea typeface="MS PGothic" pitchFamily="34" charset="-128"/>
              </a:defRPr>
            </a:lvl1pPr>
          </a:lstStyle>
          <a:p>
            <a:pPr>
              <a:defRPr/>
            </a:pPr>
            <a:fld id="{839AA39F-1532-4088-85D9-045B543C8C2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19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0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0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741363"/>
            <a:ext cx="4918075" cy="368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68838"/>
            <a:ext cx="4887912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720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47200"/>
            <a:ext cx="28844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30" tIns="44313" rIns="88630" bIns="44313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APLS 6e:</a:t>
            </a:r>
            <a:fld id="{2B109FB3-D8C1-41D9-A86A-4984F9533F90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5130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denning@alsg.or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b="1" dirty="0"/>
              <a:t>Read the notes under the slides</a:t>
            </a:r>
          </a:p>
          <a:p>
            <a:pPr algn="ctr"/>
            <a:endParaRPr lang="en-GB" altLang="en-US" b="1" dirty="0"/>
          </a:p>
          <a:p>
            <a:pPr algn="ctr"/>
            <a:endParaRPr lang="en-GB" altLang="en-US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GB" altLang="en-US" dirty="0"/>
              <a:t>Structured approach is needed in the simulations</a:t>
            </a:r>
          </a:p>
          <a:p>
            <a:pPr marL="171450" indent="-171450">
              <a:buFontTx/>
              <a:buChar char="•"/>
            </a:pPr>
            <a:r>
              <a:rPr lang="en-GB" altLang="en-US" dirty="0"/>
              <a:t>The rapid clinical assessment should take less than 60s (</a:t>
            </a:r>
            <a:r>
              <a:rPr lang="en-GB" altLang="en-US" dirty="0" err="1"/>
              <a:t>excl</a:t>
            </a:r>
            <a:r>
              <a:rPr lang="en-GB" altLang="en-US" dirty="0"/>
              <a:t> BP) – it follows the same order as treatment should be provided</a:t>
            </a:r>
          </a:p>
          <a:p>
            <a:pPr marL="171450" indent="-171450">
              <a:buFontTx/>
              <a:buChar char="•"/>
            </a:pPr>
            <a:r>
              <a:rPr lang="en-GB" altLang="en-US" dirty="0"/>
              <a:t>Re-assessment using the same structure should be undertaken after any treatment</a:t>
            </a:r>
          </a:p>
          <a:p>
            <a:pPr marL="171450" indent="-171450">
              <a:buFontTx/>
              <a:buChar char="•"/>
            </a:pPr>
            <a:r>
              <a:rPr lang="en-GB" altLang="en-US" dirty="0"/>
              <a:t>It is used as a communication tool between staff and for record keeping in the critically ill or injured child</a:t>
            </a:r>
          </a:p>
          <a:p>
            <a:pPr marL="171450" indent="-171450">
              <a:buFontTx/>
              <a:buChar char="•"/>
            </a:pPr>
            <a:endParaRPr lang="en-GB" altLang="en-US" dirty="0"/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respiratory distress,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croup, asthma, bronchiolitis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respiratory depression,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post-ictal, meningitis, poisoning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fluid loss,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gastroenteritis, femoral / pelvic fractures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fluid maldistribution,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meningococcal shock, anaphylaxis</a:t>
            </a:r>
          </a:p>
          <a:p>
            <a:pPr marL="171450" indent="-171450">
              <a:buFontTx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768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8188"/>
            <a:ext cx="4914900" cy="36861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70425"/>
            <a:ext cx="4884738" cy="44243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altLang="en-US" dirty="0">
                <a:ea typeface="MS PGothic" pitchFamily="34" charset="-128"/>
              </a:rPr>
              <a:t>Stress the structured approach – reinforce: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ea typeface="MS PGothic" pitchFamily="34" charset="-128"/>
              </a:rPr>
              <a:t>the need to treat in order of the structured approach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ea typeface="MS PGothic" pitchFamily="34" charset="-128"/>
              </a:rPr>
              <a:t>the role of repeat assessments using the same structure and in particular after any treatment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ea typeface="MS PGothic" pitchFamily="34" charset="-128"/>
              </a:rPr>
              <a:t>the value of using this in record keeping and in communications between staff.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Structured approach is needed in the simulations</a:t>
            </a:r>
          </a:p>
          <a:p>
            <a:pPr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The rapid clinical assessment should take less than 60s (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excl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BP) – it follows the same order as treatment should be provided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alt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703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DC94ACB-4F1E-D289-8348-6CB7F78878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35FBFF1-9A87-247E-B5F6-29C7DF5C4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02BF824-9E5D-F6F7-AA4A-8EF399D7A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FF09B2A-095D-6B40-1798-DFB560529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This would be a nice time to introduce (SHORT!) the faculty and they can each mention whose mentor and group they are.</a:t>
            </a:r>
          </a:p>
          <a:p>
            <a:endParaRPr lang="en-GB" altLang="en-US" dirty="0"/>
          </a:p>
          <a:p>
            <a:r>
              <a:rPr lang="en-GB" altLang="en-US" dirty="0"/>
              <a:t>Feedback here relates to that which candidates receive during the course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INSTRUCTOR NOTES</a:t>
            </a:r>
          </a:p>
          <a:p>
            <a:r>
              <a:rPr lang="en-GB" altLang="en-US" dirty="0" err="1"/>
              <a:t>eScenarios</a:t>
            </a:r>
            <a:r>
              <a:rPr lang="en-GB" altLang="en-US" dirty="0"/>
              <a:t> for CPD are available on the ALSG web-site. Successful completion of  five of these is awarded one CPD point from the RCPCH. Past e-scenarios continue to be available and instructors are encouraged to contribute to the development of new ones.</a:t>
            </a:r>
          </a:p>
          <a:p>
            <a:endParaRPr lang="en-GB" altLang="en-US" dirty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BE6D7F-2888-C055-59AF-AD7AEBB88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6828FAB-376F-614E-2434-9BC933C26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Candidates are encouraged to self nominate to be an instructor from the APLS recertification course to ensure that experienced candidates accessing this course rather than a 2 day course are not disadvantaged.</a:t>
            </a:r>
          </a:p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In order to do this they need to send an email within 2 weeks of the course to ALSG’s director of education </a:t>
            </a: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kdenning@alsg.org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This email needs to include: a paragraph about why they want to become an APLS instructor, a paragraph about what they would bring to the community of APLS instructors, their current role/place of work and the email address of the course director</a:t>
            </a:r>
          </a:p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Kate Denning will contact the CD to find out whether they have any reason why the person shouldn’t become an instructor</a:t>
            </a:r>
          </a:p>
          <a:p>
            <a:endParaRPr lang="en-GB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DFFE4E4-08BA-24CC-0428-9A0058AF6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D326204-1DDA-8FCE-FCD4-590C7AC55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LSG_PPT_Template.jpg  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544" y="1484785"/>
            <a:ext cx="7772400" cy="79208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8498" y="2477683"/>
            <a:ext cx="6400800" cy="6632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8172400" y="332656"/>
            <a:ext cx="673791" cy="72008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2385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ALSG_PPT_Template.jpg  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2"/>
          <p:cNvCxnSpPr>
            <a:cxnSpLocks noChangeShapeType="1"/>
          </p:cNvCxnSpPr>
          <p:nvPr/>
        </p:nvCxnSpPr>
        <p:spPr bwMode="auto">
          <a:xfrm flipH="1">
            <a:off x="4140200" y="5084763"/>
            <a:ext cx="46799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4518446"/>
            <a:ext cx="468052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332656"/>
            <a:ext cx="3960440" cy="29671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39952" y="5072410"/>
            <a:ext cx="4680520" cy="588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788024" y="1340768"/>
            <a:ext cx="4041775" cy="295232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1"/>
              </a:buClr>
              <a:buFont typeface="Arial"/>
              <a:buChar char="•"/>
              <a:defRPr sz="24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Arial"/>
              <a:buChar char="•"/>
              <a:defRPr sz="20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/>
              <a:buChar char="•"/>
              <a:defRPr sz="18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/>
              </a:buClr>
              <a:buFont typeface="Arial"/>
              <a:buChar char="•"/>
              <a:defRPr sz="16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/>
              </a:buClr>
              <a:buFont typeface="Arial"/>
              <a:buChar char="•"/>
              <a:defRPr sz="16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Afbeelding 10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8172400" y="332656"/>
            <a:ext cx="648072" cy="648072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881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LSG_PPT_Template.jpg  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804436" y="6330304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544" y="1484785"/>
            <a:ext cx="7772400" cy="79208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8498" y="2477683"/>
            <a:ext cx="6400800" cy="6632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Afbeelding 7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8172400" y="404664"/>
            <a:ext cx="576064" cy="57606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962180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C18BE-4561-1F3C-B139-C16DC9B3BA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2015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788024" y="1484784"/>
            <a:ext cx="3816424" cy="1728193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788024" y="3429000"/>
            <a:ext cx="3816424" cy="27363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826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5916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2"/>
          <p:cNvCxnSpPr>
            <a:cxnSpLocks noChangeShapeType="1"/>
          </p:cNvCxnSpPr>
          <p:nvPr/>
        </p:nvCxnSpPr>
        <p:spPr bwMode="auto">
          <a:xfrm flipH="1">
            <a:off x="468313" y="3933825"/>
            <a:ext cx="77755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939133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200" b="1" i="0" cap="all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426965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 algn="l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7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79824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66707" y="6297131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4082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38747"/>
            <a:ext cx="8229600" cy="4032448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rgbClr val="3657A7"/>
              </a:buClr>
              <a:buFont typeface="Arial"/>
              <a:buChar char="•"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rgbClr val="3657A7"/>
              </a:buClr>
              <a:buFont typeface="Arial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3657A7"/>
              </a:buClr>
              <a:buFont typeface="Arial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3657A7"/>
              </a:buClr>
              <a:buFont typeface="Arial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rgbClr val="3657A7"/>
              </a:buClr>
              <a:buFont typeface="Arial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Afbeelding 6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64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3657A7"/>
              </a:buClr>
              <a:buFont typeface="Arial"/>
              <a:buChar char="•"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3657A7"/>
              </a:buClr>
              <a:buFont typeface="Arial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3657A7"/>
              </a:buClr>
              <a:buFont typeface="Arial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3657A7"/>
              </a:buClr>
              <a:buFont typeface="Arial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3657A7"/>
              </a:buClr>
              <a:buFont typeface="Arial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3657A7"/>
              </a:buClr>
              <a:buFont typeface="Arial"/>
              <a:buChar char="•"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3657A7"/>
              </a:buClr>
              <a:buFont typeface="Arial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3657A7"/>
              </a:buClr>
              <a:buFont typeface="Arial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3657A7"/>
              </a:buClr>
              <a:buFont typeface="Arial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3657A7"/>
              </a:buClr>
              <a:buFont typeface="Arial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Afbeelding 7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5253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7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Afbeelding 5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116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pic>
        <p:nvPicPr>
          <p:cNvPr id="5" name="Afbeelding 4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9080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400" b="1" i="0">
                <a:solidFill>
                  <a:srgbClr val="2E57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2E5796"/>
                </a:solidFill>
                <a:latin typeface="Arial"/>
                <a:cs typeface="Arial"/>
              </a:defRPr>
            </a:lvl1pPr>
            <a:lvl2pPr>
              <a:defRPr sz="2800">
                <a:solidFill>
                  <a:srgbClr val="2E5796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2E5796"/>
                </a:solidFill>
                <a:latin typeface="Arial"/>
                <a:cs typeface="Arial"/>
              </a:defRPr>
            </a:lvl3pPr>
            <a:lvl4pPr>
              <a:defRPr sz="2000">
                <a:solidFill>
                  <a:srgbClr val="2E5796"/>
                </a:solidFill>
                <a:latin typeface="Arial"/>
                <a:cs typeface="Arial"/>
              </a:defRPr>
            </a:lvl4pPr>
            <a:lvl5pPr>
              <a:defRPr sz="2000">
                <a:solidFill>
                  <a:srgbClr val="2E5796"/>
                </a:solidFill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7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877272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90092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SG_PPT_Template 2.jpg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2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2"/>
          <p:cNvCxnSpPr>
            <a:cxnSpLocks noChangeShapeType="1"/>
          </p:cNvCxnSpPr>
          <p:nvPr/>
        </p:nvCxnSpPr>
        <p:spPr bwMode="auto">
          <a:xfrm flipH="1">
            <a:off x="3059113" y="5084763"/>
            <a:ext cx="54737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95963" y="6308725"/>
            <a:ext cx="295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GB" altLang="en-US" sz="1000" dirty="0">
                <a:solidFill>
                  <a:srgbClr val="2F7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ALSG,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040" y="4518446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 i="0">
                <a:solidFill>
                  <a:srgbClr val="3657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568" y="317847"/>
            <a:ext cx="7848872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040" y="5072410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Afbeelding 8" descr="Dia1.jpg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1187624" y="5949280"/>
            <a:ext cx="576064" cy="5040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3895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ALSG_PPT_Template.jpg                                          00DCFC5DWorkingArea                    7C2688A5: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ALSG_PPT_Template.jpg                                          00DCFC5DWorkingArea                    7C2688A5: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Dia1.jpg"/>
          <p:cNvPicPr>
            <a:picLocks noChangeAspect="1"/>
          </p:cNvPicPr>
          <p:nvPr userDrawn="1"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48816" r="30451" b="17306"/>
          <a:stretch/>
        </p:blipFill>
        <p:spPr>
          <a:xfrm>
            <a:off x="8100392" y="332656"/>
            <a:ext cx="720080" cy="648072"/>
          </a:xfrm>
          <a:prstGeom prst="rect">
            <a:avLst/>
          </a:prstGeom>
          <a:effectLst>
            <a:softEdge rad="254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denning@alsg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 flipV="1">
            <a:off x="8261350" y="5794375"/>
            <a:ext cx="622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n-US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APLS </a:t>
            </a:r>
            <a:r>
              <a:rPr lang="en-US" altLang="en-US" dirty="0" err="1"/>
              <a:t>Recertificatiecursus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137025" y="3019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n-US" dirty="0"/>
          </a:p>
        </p:txBody>
      </p:sp>
      <p:pic>
        <p:nvPicPr>
          <p:cNvPr id="2" name="Picture 3" descr="A group of hands holding up colorful letters&#10;&#10;Description automatically generated">
            <a:extLst>
              <a:ext uri="{FF2B5EF4-FFF2-40B4-BE49-F238E27FC236}">
                <a16:creationId xmlns:a16="http://schemas.microsoft.com/office/drawing/2014/main" id="{DBB9564C-F838-2347-5686-94531560D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3" r="-189" b="17036"/>
          <a:stretch/>
        </p:blipFill>
        <p:spPr>
          <a:xfrm>
            <a:off x="0" y="3280510"/>
            <a:ext cx="9196780" cy="357749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4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360000"/>
            <a:ext cx="8229600" cy="1008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err="1"/>
              <a:t>Oorzaken</a:t>
            </a:r>
            <a:r>
              <a:rPr lang="en-US" altLang="en-US" dirty="0"/>
              <a:t> van </a:t>
            </a:r>
            <a:r>
              <a:rPr lang="en-US" altLang="en-US" dirty="0" err="1"/>
              <a:t>hartstilstand</a:t>
            </a:r>
            <a:r>
              <a:rPr lang="en-US" altLang="en-US" dirty="0"/>
              <a:t> </a:t>
            </a:r>
            <a:r>
              <a:rPr lang="en-US" altLang="en-US" dirty="0" err="1"/>
              <a:t>bij</a:t>
            </a:r>
            <a:r>
              <a:rPr lang="en-US" altLang="en-US" dirty="0"/>
              <a:t> </a:t>
            </a:r>
            <a:r>
              <a:rPr lang="en-US" altLang="en-US" dirty="0" err="1"/>
              <a:t>kinderen</a:t>
            </a:r>
            <a:endParaRPr lang="en-US" altLang="en-US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EB82258-4C4F-F356-60BF-5138DD642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9" b="-1688"/>
          <a:stretch/>
        </p:blipFill>
        <p:spPr>
          <a:xfrm>
            <a:off x="611560" y="1106420"/>
            <a:ext cx="7693196" cy="46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2441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360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APLS: </a:t>
            </a:r>
            <a:r>
              <a:rPr lang="en-GB" altLang="en-US" dirty="0" err="1"/>
              <a:t>Systematische</a:t>
            </a:r>
            <a:r>
              <a:rPr lang="en-GB" altLang="en-US" dirty="0"/>
              <a:t> </a:t>
            </a:r>
            <a:r>
              <a:rPr lang="en-GB" altLang="en-US" dirty="0" err="1"/>
              <a:t>aanpak</a:t>
            </a:r>
            <a:endParaRPr lang="en-GB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94971"/>
              </p:ext>
            </p:extLst>
          </p:nvPr>
        </p:nvGraphicFramePr>
        <p:xfrm>
          <a:off x="1583666" y="1348348"/>
          <a:ext cx="597666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2F7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2F7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2F7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solidFill>
                      <a:srgbClr val="2F7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2F7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87DFE4C-A81A-2BBA-A76E-4BF344257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7" r="235" b="-323"/>
          <a:stretch/>
        </p:blipFill>
        <p:spPr>
          <a:xfrm>
            <a:off x="1331640" y="1949837"/>
            <a:ext cx="6344616" cy="42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48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5983653-4725-7FC3-E28D-849E4C88A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6413" y="4518025"/>
            <a:ext cx="5486400" cy="566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/>
              <a:t>APLS </a:t>
            </a:r>
            <a:r>
              <a:rPr lang="en-GB" altLang="en-US" err="1"/>
              <a:t>Recertificatie</a:t>
            </a:r>
            <a:r>
              <a:rPr lang="en-GB" altLang="en-US"/>
              <a:t> cursus</a:t>
            </a:r>
          </a:p>
        </p:txBody>
      </p:sp>
      <p:pic>
        <p:nvPicPr>
          <p:cNvPr id="6" name="Picture 4" descr="Can Christians Celebrate Halloween? - South Hill United Methodist Church">
            <a:extLst>
              <a:ext uri="{FF2B5EF4-FFF2-40B4-BE49-F238E27FC236}">
                <a16:creationId xmlns:a16="http://schemas.microsoft.com/office/drawing/2014/main" id="{47746C5B-98F8-D30D-C9CF-C39DA8F1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4804" y="317847"/>
            <a:ext cx="5486400" cy="4114800"/>
          </a:xfrm>
          <a:prstGeom prst="rect">
            <a:avLst/>
          </a:prstGeom>
          <a:noFill/>
        </p:spPr>
      </p:pic>
      <p:sp>
        <p:nvSpPr>
          <p:cNvPr id="41987" name="Text Placeholder 4">
            <a:extLst>
              <a:ext uri="{FF2B5EF4-FFF2-40B4-BE49-F238E27FC236}">
                <a16:creationId xmlns:a16="http://schemas.microsoft.com/office/drawing/2014/main" id="{63A78F3C-AC7C-6B2E-4409-29FF78AE8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3046413" y="5072063"/>
            <a:ext cx="5486400" cy="804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/>
              <a:t>De </a:t>
            </a:r>
            <a:r>
              <a:rPr lang="en-GB" altLang="en-US" err="1"/>
              <a:t>krijtlijnen</a:t>
            </a:r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32656"/>
            <a:ext cx="8229600" cy="634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RCC </a:t>
            </a:r>
            <a:r>
              <a:rPr lang="en-US" altLang="en-US" dirty="0" err="1"/>
              <a:t>Leerdoelen</a:t>
            </a:r>
            <a:endParaRPr lang="en-US" altLang="en-US" dirty="0"/>
          </a:p>
        </p:txBody>
      </p:sp>
      <p:sp>
        <p:nvSpPr>
          <p:cNvPr id="14340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467544" y="1038747"/>
            <a:ext cx="8229600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het </a:t>
            </a:r>
            <a:r>
              <a:rPr lang="en-US" altLang="en-US" dirty="0" err="1"/>
              <a:t>opfrissen</a:t>
            </a:r>
            <a:r>
              <a:rPr lang="en-US" altLang="en-US" dirty="0"/>
              <a:t> van de </a:t>
            </a:r>
            <a:r>
              <a:rPr lang="en-US" altLang="en-US" dirty="0" err="1"/>
              <a:t>kennis</a:t>
            </a:r>
            <a:r>
              <a:rPr lang="en-US" altLang="en-US" dirty="0"/>
              <a:t> </a:t>
            </a:r>
            <a:r>
              <a:rPr lang="nl-NL" altLang="en-US" dirty="0"/>
              <a:t>voor de opvang en stabilisatie van kinderen met levensbedreigende aandoeningen</a:t>
            </a:r>
          </a:p>
          <a:p>
            <a:r>
              <a:rPr lang="nl-NL" altLang="en-US" dirty="0"/>
              <a:t>het inoefenen van de praktische procedures die hierbij nodig zijn </a:t>
            </a:r>
          </a:p>
          <a:p>
            <a:r>
              <a:rPr lang="nl-NL" altLang="en-US" dirty="0"/>
              <a:t>deze kennis en vaardigheden worden continu geëvalueerd </a:t>
            </a:r>
          </a:p>
          <a:p>
            <a:endParaRPr lang="nl-NL" altLang="en-US" dirty="0"/>
          </a:p>
        </p:txBody>
      </p:sp>
    </p:spTree>
  </p:cSld>
  <p:clrMapOvr>
    <a:masterClrMapping/>
  </p:clrMapOvr>
  <p:transition spd="med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04813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RCC: </a:t>
            </a:r>
            <a:r>
              <a:rPr lang="en-GB" altLang="en-US" dirty="0" err="1"/>
              <a:t>Inhoud</a:t>
            </a:r>
            <a:endParaRPr lang="en-GB" altLang="en-US" dirty="0"/>
          </a:p>
        </p:txBody>
      </p:sp>
      <p:graphicFrame>
        <p:nvGraphicFramePr>
          <p:cNvPr id="26717" name="Group 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557938"/>
              </p:ext>
            </p:extLst>
          </p:nvPr>
        </p:nvGraphicFramePr>
        <p:xfrm>
          <a:off x="251520" y="1268760"/>
          <a:ext cx="8280400" cy="4248754"/>
        </p:xfrm>
        <a:graphic>
          <a:graphicData uri="http://schemas.openxmlformats.org/drawingml/2006/table">
            <a:tbl>
              <a:tblPr/>
              <a:tblGrid>
                <a:gridCol w="228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9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5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Theorie</a:t>
                      </a: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Boek en VLE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Praktijk</a:t>
                      </a: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Simulatietrainingen inclusief vaardigheden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Beoordeling</a:t>
                      </a: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Pre-cursus: VLE</a:t>
                      </a: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NL" altLang="en-US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Tijdens cursus: continue evaluatie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157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2B2B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Opbouw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1pPr>
                      <a:lvl2pPr marL="742950" indent="-285750" algn="l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2pPr>
                      <a:lvl3pPr marL="1143000" indent="-228600" algn="l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3pPr>
                      <a:lvl4pPr marL="1600200" indent="-228600" algn="l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4pPr>
                      <a:lvl5pPr marL="2057400" indent="-228600" algn="l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Introductie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BLS/ALS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Ernstig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ziek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GB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zwaargewond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itchFamily="34" charset="-128"/>
                          <a:cs typeface="Arial" panose="020B0604020202020204" pitchFamily="34" charset="0"/>
                        </a:rPr>
                        <a:t> kind</a:t>
                      </a:r>
                    </a:p>
                  </a:txBody>
                  <a:tcPr marL="99747" marR="99747" marT="45701" marB="4570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RCC: </a:t>
            </a:r>
            <a:r>
              <a:rPr lang="en-US" altLang="en-US" dirty="0" err="1"/>
              <a:t>jouw</a:t>
            </a:r>
            <a:r>
              <a:rPr lang="en-GB" altLang="en-US" dirty="0"/>
              <a:t> </a:t>
            </a:r>
            <a:r>
              <a:rPr lang="en-GB" altLang="en-US" dirty="0" err="1"/>
              <a:t>rol</a:t>
            </a:r>
            <a:endParaRPr lang="en-GB" alt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1520" y="1557338"/>
            <a:ext cx="8675687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nl-NL" altLang="en-US" sz="2400" dirty="0"/>
              <a:t>Je zou:</a:t>
            </a:r>
          </a:p>
          <a:p>
            <a:pPr eaLnBrk="1" hangingPunct="1">
              <a:buFontTx/>
              <a:buNone/>
            </a:pPr>
            <a:endParaRPr lang="nl-NL" altLang="en-US" sz="24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nl-NL" altLang="en-US" dirty="0"/>
              <a:t>het boek moeten gelezen hebben!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l-NL" altLang="en-US" dirty="0"/>
              <a:t>de VLE met al zijn vragen achter de rug moeten hebben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l-NL" altLang="en-US" dirty="0"/>
              <a:t>alle sessies moeten bijwonen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l-NL" altLang="en-US" dirty="0"/>
              <a:t>je medekandidaten en faculty enthousiast ondersteunen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l-NL" altLang="en-US" dirty="0"/>
              <a:t>maar vooral: veel plezier moeten hebben!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2E337DC9-EA9C-98F0-E591-5EBC74FF119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61350" y="5794375"/>
            <a:ext cx="622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620D3135-6030-E1F6-1963-B58E5B1F9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360000"/>
            <a:ext cx="8229600" cy="1124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RCC : </a:t>
            </a:r>
            <a:r>
              <a:rPr lang="en-US" altLang="en-US" dirty="0" err="1">
                <a:ea typeface="ＭＳ Ｐゴシック" panose="020B0600070205080204" pitchFamily="34" charset="-128"/>
              </a:rPr>
              <a:t>voorstellen</a:t>
            </a:r>
            <a:r>
              <a:rPr lang="en-US" altLang="en-US" dirty="0">
                <a:ea typeface="ＭＳ Ｐゴシック" panose="020B0600070205080204" pitchFamily="34" charset="-128"/>
              </a:rPr>
              <a:t> faculty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026" name="Picture 2" descr="Meet The Teacher Day | Wesley Chapel Elementary School">
            <a:extLst>
              <a:ext uri="{FF2B5EF4-FFF2-40B4-BE49-F238E27FC236}">
                <a16:creationId xmlns:a16="http://schemas.microsoft.com/office/drawing/2014/main" id="{422B8D67-27D2-BEAE-87D9-71556D2A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0" y="1268760"/>
            <a:ext cx="86233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1648"/>
            <a:ext cx="4474840" cy="52638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RCC: </a:t>
            </a:r>
            <a:r>
              <a:rPr lang="en-US" altLang="en-US" dirty="0" err="1"/>
              <a:t>ondersteuning</a:t>
            </a:r>
            <a:endParaRPr lang="en-US" altLang="en-US" dirty="0"/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57200" y="1435101"/>
            <a:ext cx="3008313" cy="12738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2400" dirty="0"/>
              <a:t>Mentor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2400" dirty="0"/>
              <a:t>Feedback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1026" name="Picture 2" descr="Mentors | El Space--The Blog of L. Marie">
            <a:extLst>
              <a:ext uri="{FF2B5EF4-FFF2-40B4-BE49-F238E27FC236}">
                <a16:creationId xmlns:a16="http://schemas.microsoft.com/office/drawing/2014/main" id="{B996C532-EF49-02AD-D5F9-680DEB0BD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426" y="1772815"/>
            <a:ext cx="6697401" cy="36500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 flipV="1">
            <a:off x="8261350" y="5794375"/>
            <a:ext cx="622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76AEBE2D-6544-3810-9D75-BCA5A406E0FD}"/>
              </a:ext>
            </a:extLst>
          </p:cNvPr>
          <p:cNvSpPr/>
          <p:nvPr/>
        </p:nvSpPr>
        <p:spPr bwMode="auto">
          <a:xfrm>
            <a:off x="7236296" y="5157192"/>
            <a:ext cx="1565531" cy="265707"/>
          </a:xfrm>
          <a:prstGeom prst="roundRect">
            <a:avLst/>
          </a:prstGeom>
          <a:solidFill>
            <a:srgbClr val="864D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9863" y="476250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RCC: </a:t>
            </a:r>
            <a:r>
              <a:rPr lang="en-GB" altLang="en-US" dirty="0" err="1"/>
              <a:t>na</a:t>
            </a:r>
            <a:r>
              <a:rPr lang="en-GB" altLang="en-US" dirty="0"/>
              <a:t> de </a:t>
            </a:r>
            <a:r>
              <a:rPr lang="en-GB" altLang="en-US" dirty="0" err="1"/>
              <a:t>cursus</a:t>
            </a:r>
            <a:endParaRPr lang="en-GB" altLang="en-US" dirty="0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169863" y="1499419"/>
            <a:ext cx="822960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GB" altLang="en-US" sz="2400" dirty="0"/>
              <a:t>4 j </a:t>
            </a:r>
            <a:r>
              <a:rPr lang="en-GB" altLang="en-US" sz="2400" dirty="0" err="1"/>
              <a:t>toegang</a:t>
            </a:r>
            <a:r>
              <a:rPr lang="en-GB" altLang="en-US" sz="2400" dirty="0"/>
              <a:t> tot de site/VLE: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GB" altLang="en-US" dirty="0" err="1"/>
              <a:t>Referenties</a:t>
            </a:r>
            <a:r>
              <a:rPr lang="en-GB" altLang="en-US" dirty="0"/>
              <a:t>, </a:t>
            </a:r>
            <a:r>
              <a:rPr lang="en-GB" altLang="en-US" dirty="0" err="1"/>
              <a:t>BestBETs</a:t>
            </a:r>
            <a:r>
              <a:rPr lang="en-GB" altLang="en-US" dirty="0"/>
              <a:t>, </a:t>
            </a:r>
            <a:r>
              <a:rPr lang="en-GB" altLang="en-US" dirty="0" err="1"/>
              <a:t>Richtlijnen</a:t>
            </a:r>
            <a:endParaRPr lang="en-GB" altLang="en-US" dirty="0"/>
          </a:p>
          <a:p>
            <a:pPr lvl="2" eaLnBrk="1" hangingPunct="1">
              <a:buFont typeface="Arial" pitchFamily="34" charset="0"/>
              <a:buChar char="•"/>
            </a:pPr>
            <a:r>
              <a:rPr lang="en-GB" altLang="en-US" dirty="0"/>
              <a:t>Updates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GB" altLang="en-US" dirty="0"/>
              <a:t>Online e-scenario’s</a:t>
            </a:r>
          </a:p>
          <a:p>
            <a:pPr lvl="2" eaLnBrk="1" hangingPunct="1">
              <a:buFont typeface="Arial" pitchFamily="34" charset="0"/>
              <a:buChar char="•"/>
            </a:pPr>
            <a:endParaRPr lang="en-GB" altLang="en-US" dirty="0"/>
          </a:p>
          <a:p>
            <a:pPr eaLnBrk="1" hangingPunct="1">
              <a:buFontTx/>
              <a:buChar char="•"/>
            </a:pPr>
            <a:r>
              <a:rPr lang="en-GB" altLang="en-US" sz="2400" dirty="0"/>
              <a:t>Feedback: Post-</a:t>
            </a:r>
            <a:r>
              <a:rPr lang="en-GB" altLang="en-US" sz="2400" dirty="0" err="1"/>
              <a:t>cursus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vragenlijst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invullen</a:t>
            </a:r>
            <a:r>
              <a:rPr lang="en-GB" altLang="en-US" sz="2400" dirty="0"/>
              <a:t> op de VLE</a:t>
            </a:r>
          </a:p>
          <a:p>
            <a:pPr eaLnBrk="1" hangingPunct="1">
              <a:buFontTx/>
              <a:buChar char="•"/>
            </a:pPr>
            <a:endParaRPr lang="en-GB" altLang="en-US" sz="2400" dirty="0"/>
          </a:p>
          <a:p>
            <a:pPr marL="0" indent="0" eaLnBrk="1" hangingPunct="1">
              <a:buNone/>
            </a:pPr>
            <a:endParaRPr lang="en-GB" altLang="en-US" sz="2400" dirty="0"/>
          </a:p>
          <a:p>
            <a:pPr eaLnBrk="1" hangingPunct="1">
              <a:buFontTx/>
              <a:buChar char="•"/>
            </a:pPr>
            <a:endParaRPr lang="en-GB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565F719-D97D-52C4-02E0-5A41D806E9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61350" y="5794375"/>
            <a:ext cx="622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F5846648-1680-C4F0-D888-FC3DF8E01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360000"/>
            <a:ext cx="8208456" cy="63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Hoe </a:t>
            </a:r>
            <a:r>
              <a:rPr lang="en-US" altLang="en-US" dirty="0" err="1">
                <a:ea typeface="ＭＳ Ｐゴシック" panose="020B0600070205080204" pitchFamily="34" charset="-128"/>
              </a:rPr>
              <a:t>jezelf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als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instructeur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nomineren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8B3CA7E4-C388-6B8F-2F4D-16F0FDFC0B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48856" y="1307500"/>
            <a:ext cx="7920111" cy="417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GB" altLang="en-US" sz="2400" dirty="0">
                <a:ea typeface="ＭＳ Ｐゴシック" panose="020B0600070205080204" pitchFamily="34" charset="-128"/>
              </a:rPr>
              <a:t>Mail </a:t>
            </a:r>
            <a:r>
              <a:rPr lang="en-GB" altLang="en-US" sz="2400" dirty="0">
                <a:ea typeface="ＭＳ Ｐゴシック" panose="020B0600070205080204" pitchFamily="34" charset="-128"/>
                <a:hlinkClick r:id="rId3"/>
              </a:rPr>
              <a:t>richard@gokin.be</a:t>
            </a:r>
            <a:r>
              <a:rPr lang="en-GB" altLang="en-US" sz="2400" dirty="0"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Char char="•"/>
            </a:pPr>
            <a:r>
              <a:rPr lang="en-GB" altLang="en-US" sz="2400" dirty="0">
                <a:ea typeface="ＭＳ Ｐゴシック" panose="020B0600070205080204" pitchFamily="34" charset="-128"/>
              </a:rPr>
              <a:t>Doe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dit</a:t>
            </a:r>
            <a:r>
              <a:rPr lang="en-GB" altLang="en-US" sz="2400" dirty="0">
                <a:ea typeface="ＭＳ Ｐゴシック" panose="020B0600070205080204" pitchFamily="34" charset="-128"/>
              </a:rPr>
              <a:t>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binnen</a:t>
            </a:r>
            <a:r>
              <a:rPr lang="en-GB" altLang="en-US" sz="2400" dirty="0">
                <a:ea typeface="ＭＳ Ｐゴシック" panose="020B0600070205080204" pitchFamily="34" charset="-128"/>
              </a:rPr>
              <a:t> de twee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weken</a:t>
            </a:r>
            <a:r>
              <a:rPr lang="en-GB" altLang="en-US" sz="2400" dirty="0">
                <a:ea typeface="ＭＳ Ｐゴシック" panose="020B0600070205080204" pitchFamily="34" charset="-128"/>
              </a:rPr>
              <a:t>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na</a:t>
            </a:r>
            <a:r>
              <a:rPr lang="en-GB" altLang="en-US" sz="2400" dirty="0">
                <a:ea typeface="ＭＳ Ｐゴシック" panose="020B0600070205080204" pitchFamily="34" charset="-128"/>
              </a:rPr>
              <a:t> de cursus</a:t>
            </a:r>
          </a:p>
          <a:p>
            <a:pPr>
              <a:buFontTx/>
              <a:buChar char="•"/>
            </a:pPr>
            <a:r>
              <a:rPr lang="en-GB" altLang="en-US" sz="2400" dirty="0">
                <a:ea typeface="ＭＳ Ｐゴシック" panose="020B0600070205080204" pitchFamily="34" charset="-128"/>
              </a:rPr>
              <a:t>Met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volgende</a:t>
            </a:r>
            <a:r>
              <a:rPr lang="en-GB" altLang="en-US" sz="2400" dirty="0">
                <a:ea typeface="ＭＳ Ｐゴシック" panose="020B0600070205080204" pitchFamily="34" charset="-128"/>
              </a:rPr>
              <a:t> 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informatie</a:t>
            </a:r>
            <a:endParaRPr lang="en-GB" altLang="en-US" sz="2400" dirty="0">
              <a:ea typeface="ＭＳ Ｐゴシック" panose="020B0600070205080204" pitchFamily="34" charset="-128"/>
            </a:endParaRPr>
          </a:p>
          <a:p>
            <a:pPr lvl="1">
              <a:buFontTx/>
              <a:buChar char="•"/>
            </a:pPr>
            <a:r>
              <a:rPr lang="en-GB" altLang="en-US" sz="2200" dirty="0" err="1">
                <a:ea typeface="ＭＳ Ｐゴシック" panose="020B0600070205080204" pitchFamily="34" charset="-128"/>
              </a:rPr>
              <a:t>Een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paragraaf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waarom</a:t>
            </a:r>
            <a:r>
              <a:rPr lang="en-GB" altLang="en-US" sz="2200" dirty="0">
                <a:ea typeface="ＭＳ Ｐゴシック" panose="020B0600070205080204" pitchFamily="34" charset="-128"/>
              </a:rPr>
              <a:t> je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graag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instructeur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wil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worden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lvl="1">
              <a:buFontTx/>
              <a:buChar char="•"/>
            </a:pPr>
            <a:r>
              <a:rPr lang="en-GB" altLang="en-US" sz="2200" dirty="0" err="1">
                <a:ea typeface="ＭＳ Ｐゴシック" panose="020B0600070205080204" pitchFamily="34" charset="-128"/>
              </a:rPr>
              <a:t>Een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paragraaf</a:t>
            </a:r>
            <a:r>
              <a:rPr lang="en-GB" altLang="en-US" sz="2200" dirty="0">
                <a:ea typeface="ＭＳ Ｐゴシック" panose="020B0600070205080204" pitchFamily="34" charset="-128"/>
              </a:rPr>
              <a:t> over wat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jij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kan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bijbrengen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aan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onze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groep</a:t>
            </a:r>
            <a:r>
              <a:rPr lang="en-GB" altLang="en-US" sz="2200" dirty="0">
                <a:ea typeface="ＭＳ Ｐゴシック" panose="020B0600070205080204" pitchFamily="34" charset="-128"/>
              </a:rPr>
              <a:t> van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instructeurs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lvl="1">
              <a:buFontTx/>
              <a:buChar char="•"/>
            </a:pPr>
            <a:r>
              <a:rPr lang="en-GB" altLang="en-US" sz="2200" dirty="0">
                <a:ea typeface="ＭＳ Ｐゴシック" panose="020B0600070205080204" pitchFamily="34" charset="-128"/>
              </a:rPr>
              <a:t>Je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huidige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werkplaats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en</a:t>
            </a:r>
            <a:r>
              <a:rPr lang="en-GB" altLang="en-US" sz="2200" dirty="0">
                <a:ea typeface="ＭＳ Ｐゴシック" panose="020B0600070205080204" pitchFamily="34" charset="-128"/>
              </a:rPr>
              <a:t> </a:t>
            </a:r>
            <a:r>
              <a:rPr lang="en-GB" altLang="en-US" sz="2200" dirty="0" err="1">
                <a:ea typeface="ＭＳ Ｐゴシック" panose="020B0600070205080204" pitchFamily="34" charset="-128"/>
              </a:rPr>
              <a:t>rol</a:t>
            </a:r>
            <a:endParaRPr lang="en-GB" altLang="en-US" sz="2200" dirty="0">
              <a:ea typeface="ＭＳ Ｐゴシック" panose="020B0600070205080204" pitchFamily="34" charset="-128"/>
            </a:endParaRPr>
          </a:p>
          <a:p>
            <a:pPr lvl="1">
              <a:buFontTx/>
              <a:buChar char="•"/>
            </a:pPr>
            <a:r>
              <a:rPr lang="en-GB" altLang="en-US" sz="2200" dirty="0">
                <a:ea typeface="ＭＳ Ｐゴシック" panose="020B0600070205080204" pitchFamily="34" charset="-128"/>
              </a:rPr>
              <a:t>De naam van de course director</a:t>
            </a:r>
          </a:p>
        </p:txBody>
      </p:sp>
    </p:spTree>
  </p:cSld>
  <p:clrMapOvr>
    <a:masterClrMapping/>
  </p:clrMapOvr>
  <p:transition spd="med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343776C-C42E-7BA3-7FEA-BE0C8F652656}"/>
              </a:ext>
            </a:extLst>
          </p:cNvPr>
          <p:cNvSpPr txBox="1">
            <a:spLocks noChangeArrowheads="1"/>
          </p:cNvSpPr>
          <p:nvPr/>
        </p:nvSpPr>
        <p:spPr>
          <a:xfrm>
            <a:off x="4788024" y="1484784"/>
            <a:ext cx="3816424" cy="172819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 i="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Advanced </a:t>
            </a:r>
            <a:r>
              <a:rPr lang="en-US" sz="2800" b="1" i="0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Paediatric</a:t>
            </a:r>
            <a:r>
              <a:rPr lang="en-US" sz="2800" b="1" i="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Life Support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 i="0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Recertificatie</a:t>
            </a:r>
            <a:r>
              <a:rPr lang="en-US" sz="2800" b="1" i="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Cursus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38A653-ABD7-0441-12BF-5E3F4B6B68ED}"/>
              </a:ext>
            </a:extLst>
          </p:cNvPr>
          <p:cNvSpPr txBox="1">
            <a:spLocks noChangeArrowheads="1"/>
          </p:cNvSpPr>
          <p:nvPr/>
        </p:nvSpPr>
        <p:spPr>
          <a:xfrm>
            <a:off x="4788024" y="3429000"/>
            <a:ext cx="3816424" cy="273630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200" b="0" i="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 </a:t>
            </a:r>
            <a:r>
              <a:rPr lang="en-US" sz="3200" b="0" i="0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krijtlijnen</a:t>
            </a:r>
            <a:endParaRPr lang="en-US" sz="3200" b="0" i="0" kern="0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4B1C9-EFD7-D5D8-DC91-1A7329468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r="28499" b="-1"/>
          <a:stretch/>
        </p:blipFill>
        <p:spPr>
          <a:xfrm>
            <a:off x="20" y="10"/>
            <a:ext cx="4571979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SG Master Layou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630</Words>
  <Application>Microsoft Macintosh PowerPoint</Application>
  <PresentationFormat>Diavoorstelling (4:3)</PresentationFormat>
  <Paragraphs>85</Paragraphs>
  <Slides>12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Tahoma</vt:lpstr>
      <vt:lpstr>Times</vt:lpstr>
      <vt:lpstr>ALSG Master Layout</vt:lpstr>
      <vt:lpstr>APLS Recertificatiecursus </vt:lpstr>
      <vt:lpstr>RCC Leerdoelen</vt:lpstr>
      <vt:lpstr>RCC: Inhoud</vt:lpstr>
      <vt:lpstr>RCC: jouw rol</vt:lpstr>
      <vt:lpstr>RCC : voorstellen faculty </vt:lpstr>
      <vt:lpstr>RCC: ondersteuning</vt:lpstr>
      <vt:lpstr>RCC: na de cursus</vt:lpstr>
      <vt:lpstr>Hoe jezelf als instructeur nomineren?</vt:lpstr>
      <vt:lpstr>PowerPoint-presentatie</vt:lpstr>
      <vt:lpstr>Oorzaken van hartstilstand bij kinderen</vt:lpstr>
      <vt:lpstr>APLS: Systematische aanpak</vt:lpstr>
      <vt:lpstr>APLS Recertificatie cursus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APLS Recertificatiecursus 7 oktober 2020</dc:title>
  <dc:creator>Dimitri B</dc:creator>
  <cp:lastModifiedBy>els duval</cp:lastModifiedBy>
  <cp:revision>13</cp:revision>
  <dcterms:created xsi:type="dcterms:W3CDTF">2020-10-01T19:21:37Z</dcterms:created>
  <dcterms:modified xsi:type="dcterms:W3CDTF">2023-08-05T13:35:38Z</dcterms:modified>
</cp:coreProperties>
</file>