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95_941840A1.xml" ContentType="application/vnd.ms-powerpoint.comments+xml"/>
  <Override PartName="/ppt/notesSlides/notesSlide23.xml" ContentType="application/vnd.openxmlformats-officedocument.presentationml.notesSlide+xml"/>
  <Override PartName="/ppt/comments/modernComment_194_3AE37B8D.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6" r:id="rId4"/>
  </p:sldMasterIdLst>
  <p:notesMasterIdLst>
    <p:notesMasterId r:id="rId39"/>
  </p:notesMasterIdLst>
  <p:handoutMasterIdLst>
    <p:handoutMasterId r:id="rId40"/>
  </p:handoutMasterIdLst>
  <p:sldIdLst>
    <p:sldId id="375" r:id="rId5"/>
    <p:sldId id="371" r:id="rId6"/>
    <p:sldId id="396" r:id="rId7"/>
    <p:sldId id="406" r:id="rId8"/>
    <p:sldId id="317" r:id="rId9"/>
    <p:sldId id="397" r:id="rId10"/>
    <p:sldId id="309" r:id="rId11"/>
    <p:sldId id="374" r:id="rId12"/>
    <p:sldId id="398" r:id="rId13"/>
    <p:sldId id="316" r:id="rId14"/>
    <p:sldId id="399" r:id="rId15"/>
    <p:sldId id="394" r:id="rId16"/>
    <p:sldId id="395" r:id="rId17"/>
    <p:sldId id="400" r:id="rId18"/>
    <p:sldId id="393" r:id="rId19"/>
    <p:sldId id="401" r:id="rId20"/>
    <p:sldId id="299" r:id="rId21"/>
    <p:sldId id="296" r:id="rId22"/>
    <p:sldId id="378" r:id="rId23"/>
    <p:sldId id="321" r:id="rId24"/>
    <p:sldId id="402" r:id="rId25"/>
    <p:sldId id="405" r:id="rId26"/>
    <p:sldId id="404" r:id="rId27"/>
    <p:sldId id="383" r:id="rId28"/>
    <p:sldId id="325" r:id="rId29"/>
    <p:sldId id="386" r:id="rId30"/>
    <p:sldId id="407" r:id="rId31"/>
    <p:sldId id="329" r:id="rId32"/>
    <p:sldId id="391" r:id="rId33"/>
    <p:sldId id="408" r:id="rId34"/>
    <p:sldId id="388" r:id="rId35"/>
    <p:sldId id="306" r:id="rId36"/>
    <p:sldId id="389" r:id="rId37"/>
    <p:sldId id="392" r:id="rId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0B127-1904-8926-212A-22900A921606}" name="DENNING Kate" initials="DK" userId="S::kate@alsg.org::6f1c7b72-2313-4590-9116-1d1b3a7a9f8e" providerId="AD"/>
  <p188:author id="{5718DAA7-D501-D496-E68D-2C06D3D1F80E}" name="RALPH Tanya" initials="RT" userId="S::tanya@alsg.org::5ed55860-3cb3-4e92-a1d1-bfb0cb2f0a97" providerId="AD"/>
  <p188:author id="{378B04E8-D403-B8D3-8C7B-208898CF5B7F}" name="HAINEY Nicky" initials="HN" userId="S::nicky@alsg.org::31b7cb6e-8d79-4f24-88ef-e9101aeec80f" providerId="AD"/>
  <p188:author id="{34AC77EE-81E9-A545-28C9-8035D2DBA054}" name="tralph@alsg.org" initials="tr" userId="S::urn:spo:guest#tralph@alsg.org::"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7F7F7"/>
    <a:srgbClr val="1B70C8"/>
    <a:srgbClr val="2470B8"/>
    <a:srgbClr val="00589A"/>
    <a:srgbClr val="0066CC"/>
    <a:srgbClr val="0033CC"/>
    <a:srgbClr val="003399"/>
    <a:srgbClr val="40404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E8F43-1051-4EA5-9D2A-44ADBA817093}" v="1" dt="2023-11-13T14:57:41.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9"/>
    <p:restoredTop sz="89312" autoAdjust="0"/>
  </p:normalViewPr>
  <p:slideViewPr>
    <p:cSldViewPr snapToGrid="0">
      <p:cViewPr varScale="1">
        <p:scale>
          <a:sx n="78" d="100"/>
          <a:sy n="78" d="100"/>
        </p:scale>
        <p:origin x="168" y="704"/>
      </p:cViewPr>
      <p:guideLst>
        <p:guide orient="horz" pos="2160"/>
        <p:guide pos="2880"/>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omments/modernComment_194_3AE37B8D.xml><?xml version="1.0" encoding="utf-8"?>
<p188:cmLst xmlns:a="http://schemas.openxmlformats.org/drawingml/2006/main" xmlns:r="http://schemas.openxmlformats.org/officeDocument/2006/relationships" xmlns:p188="http://schemas.microsoft.com/office/powerpoint/2018/8/main">
  <p188:cm id="{3683572E-813C-42E8-8E3B-9392263D5D6A}" authorId="{5718DAA7-D501-D496-E68D-2C06D3D1F80E}" created="2023-10-05T07:58:40.628">
    <ac:deMkLst xmlns:ac="http://schemas.microsoft.com/office/drawing/2013/main/command">
      <pc:docMk xmlns:pc="http://schemas.microsoft.com/office/powerpoint/2013/main/command"/>
      <pc:sldMk xmlns:pc="http://schemas.microsoft.com/office/powerpoint/2013/main/command" cId="987986829" sldId="404"/>
      <ac:picMk id="15" creationId="{1CCEE66B-0EC0-FAE3-7BA8-D92D808FF361}"/>
    </ac:deMkLst>
    <p188:txBody>
      <a:bodyPr/>
      <a:lstStyle/>
      <a:p>
        <a:r>
          <a:rPr lang="en-GB"/>
          <a:t>[@HAINEY Nicky] - can you do the clever thing with the thumbnail here please</a:t>
        </a:r>
      </a:p>
    </p188:txBody>
  </p188:cm>
</p188:cmLst>
</file>

<file path=ppt/comments/modernComment_195_941840A1.xml><?xml version="1.0" encoding="utf-8"?>
<p188:cmLst xmlns:a="http://schemas.openxmlformats.org/drawingml/2006/main" xmlns:r="http://schemas.openxmlformats.org/officeDocument/2006/relationships" xmlns:p188="http://schemas.microsoft.com/office/powerpoint/2018/8/main">
  <p188:cm id="{631CF0E1-75A4-4BDE-A69F-D6BFCB23712B}" authorId="{5718DAA7-D501-D496-E68D-2C06D3D1F80E}" created="2023-10-05T07:59:16.107">
    <pc:sldMkLst xmlns:pc="http://schemas.microsoft.com/office/powerpoint/2013/main/command">
      <pc:docMk/>
      <pc:sldMk cId="1943825838" sldId="403"/>
    </pc:sldMkLst>
    <p188:replyLst>
      <p188:reply id="{F4873A75-9D17-4AFD-9C41-8F020E709D41}" authorId="{34AC77EE-81E9-A545-28C9-8035D2DBA054}" created="2023-10-11T09:03:38.922">
        <p188:txBody>
          <a:bodyPr/>
          <a:lstStyle/>
          <a:p>
            <a:r>
              <a:rPr lang="en-GB"/>
              <a:t>I've done the dotted bit but not the blurring!</a:t>
            </a:r>
          </a:p>
        </p188:txBody>
      </p188:reply>
    </p188:replyLst>
    <p188:txBody>
      <a:bodyPr/>
      <a:lstStyle/>
      <a:p>
        <a:r>
          <a:rPr lang="en-GB"/>
          <a:t>[@HAINEY Nicky] please can you do the clever thing with the thumbnail here too!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8B15B22-1080-4E49-B844-22D411B3A64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9699" name="Rectangle 3">
            <a:extLst>
              <a:ext uri="{FF2B5EF4-FFF2-40B4-BE49-F238E27FC236}">
                <a16:creationId xmlns:a16="http://schemas.microsoft.com/office/drawing/2014/main" id="{3AA92233-C5E0-3FD9-D560-EAEDAAE46712}"/>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29700" name="Rectangle 4">
            <a:extLst>
              <a:ext uri="{FF2B5EF4-FFF2-40B4-BE49-F238E27FC236}">
                <a16:creationId xmlns:a16="http://schemas.microsoft.com/office/drawing/2014/main" id="{8662DB7B-F776-65E4-4CA7-FB3CD0752E5E}"/>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9701" name="Rectangle 5">
            <a:extLst>
              <a:ext uri="{FF2B5EF4-FFF2-40B4-BE49-F238E27FC236}">
                <a16:creationId xmlns:a16="http://schemas.microsoft.com/office/drawing/2014/main" id="{ADDEDF44-0EBF-4548-3A2E-B0FDA862178A}"/>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ECA8CB3F-7E39-48FB-AC73-9F1B9D923D9B}" type="slidenum">
              <a:rPr lang="en-US" altLang="en-US"/>
              <a:pPr>
                <a:defRPr/>
              </a:pPr>
              <a:t>‹nr.›</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DC1D002-FD3F-05EC-E033-03D7CF4C8AE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8675" name="Rectangle 3">
            <a:extLst>
              <a:ext uri="{FF2B5EF4-FFF2-40B4-BE49-F238E27FC236}">
                <a16:creationId xmlns:a16="http://schemas.microsoft.com/office/drawing/2014/main" id="{E40759F3-6AAC-369B-6719-1B9F0457BE7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048FBB7E-29DA-A3B3-A5B0-216D359D139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a:extLst>
              <a:ext uri="{FF2B5EF4-FFF2-40B4-BE49-F238E27FC236}">
                <a16:creationId xmlns:a16="http://schemas.microsoft.com/office/drawing/2014/main" id="{7D76E424-D891-C14F-4920-09DC7012A1E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a:extLst>
              <a:ext uri="{FF2B5EF4-FFF2-40B4-BE49-F238E27FC236}">
                <a16:creationId xmlns:a16="http://schemas.microsoft.com/office/drawing/2014/main" id="{75EC36C6-3E5A-3590-7169-71B6DC1ECFB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8679" name="Rectangle 7">
            <a:extLst>
              <a:ext uri="{FF2B5EF4-FFF2-40B4-BE49-F238E27FC236}">
                <a16:creationId xmlns:a16="http://schemas.microsoft.com/office/drawing/2014/main" id="{B9A4A307-DA1F-B6DC-6E20-9A728E58C061}"/>
              </a:ext>
            </a:extLst>
          </p:cNvPr>
          <p:cNvSpPr>
            <a:spLocks noGrp="1" noChangeArrowheads="1"/>
          </p:cNvSpPr>
          <p:nvPr>
            <p:ph type="sldNum" sz="quarter" idx="5"/>
          </p:nvPr>
        </p:nvSpPr>
        <p:spPr bwMode="auto">
          <a:xfrm>
            <a:off x="2924175" y="8686800"/>
            <a:ext cx="39338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r>
              <a:rPr lang="en-US" altLang="en-US"/>
              <a:t>PLS 5e Cardiac Arrest: </a:t>
            </a:r>
            <a:fld id="{A1FB5703-AD88-4E9E-9445-ACDB5A6AD67C}" type="slidenum">
              <a:rPr lang="en-US" altLang="en-US" smtClean="0"/>
              <a:pPr>
                <a:defRPr/>
              </a:pPr>
              <a:t>‹nr.›</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A9A6454-3AAE-4B3C-84A9-4E0B3370270E}"/>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474F1AA9-5784-4A6E-B0F5-D92A793E11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1400" b="1" dirty="0"/>
              <a:t>DON’T FORGET TO READ THE NOTES UNDER THE SLIDES!</a:t>
            </a:r>
          </a:p>
          <a:p>
            <a:r>
              <a:rPr lang="en-GB" altLang="en-US" sz="1400" dirty="0">
                <a:latin typeface="Tahoma" pitchFamily="34" charset="0"/>
              </a:rPr>
              <a:t>The cardiac demo simulation follows this lecture.</a:t>
            </a:r>
          </a:p>
          <a:p>
            <a:r>
              <a:rPr lang="en-GB" altLang="en-US" sz="1400" dirty="0">
                <a:latin typeface="Tahoma" pitchFamily="34" charset="0"/>
              </a:rPr>
              <a:t>The lecturer is responsible for leading into this at the end of the lecture and for facilitating the ‘partner discussion’ at the end of the sim demo.</a:t>
            </a:r>
          </a:p>
          <a:p>
            <a:r>
              <a:rPr lang="en-GB" altLang="en-US" sz="1400" dirty="0">
                <a:latin typeface="Tahoma" pitchFamily="34" charset="0"/>
              </a:rPr>
              <a:t>Please use the slide provided at the end of the lecture (after the questions and summary slides) to show the candidates the questions they need to discuss.</a:t>
            </a:r>
          </a:p>
          <a:p>
            <a:endParaRPr lang="en-GB" altLang="en-US" sz="1400" b="1" dirty="0">
              <a:latin typeface="Arial" panose="020B0604020202020204" pitchFamily="34" charset="0"/>
              <a:cs typeface="Arial" panose="020B0604020202020204" pitchFamily="34" charset="0"/>
            </a:endParaRPr>
          </a:p>
          <a:p>
            <a:pPr algn="ctr"/>
            <a:endParaRPr lang="en-GB" altLang="en-US" sz="1400" b="1" dirty="0"/>
          </a:p>
          <a:p>
            <a:endParaRPr lang="en-GB" altLang="en-US" dirty="0"/>
          </a:p>
        </p:txBody>
      </p:sp>
      <p:sp>
        <p:nvSpPr>
          <p:cNvPr id="16388" name="Rectangle 7">
            <a:extLst>
              <a:ext uri="{FF2B5EF4-FFF2-40B4-BE49-F238E27FC236}">
                <a16:creationId xmlns:a16="http://schemas.microsoft.com/office/drawing/2014/main" id="{EC30922B-68D1-4000-A203-E6EF1E0B6C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D5A534A6-B0D6-4820-8A65-4283A6891CB8}"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2BED83A-8155-BE4C-6A75-1349CBCD395D}"/>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8AB1CCCB-97DC-09F4-478D-E5D560818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Use airway adjuncts as appropriate and in a timely fashion</a:t>
            </a:r>
          </a:p>
          <a:p>
            <a:endParaRPr lang="en-GB" altLang="en-US" dirty="0">
              <a:latin typeface="Arial" panose="020B0604020202020204" pitchFamily="34" charset="0"/>
              <a:cs typeface="Arial" panose="020B0604020202020204" pitchFamily="34" charset="0"/>
            </a:endParaRPr>
          </a:p>
        </p:txBody>
      </p:sp>
      <p:sp>
        <p:nvSpPr>
          <p:cNvPr id="37892" name="Rectangle 7">
            <a:extLst>
              <a:ext uri="{FF2B5EF4-FFF2-40B4-BE49-F238E27FC236}">
                <a16:creationId xmlns:a16="http://schemas.microsoft.com/office/drawing/2014/main" id="{833D3D87-E6A4-AAA9-F543-5D428417A7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08EF45E0-ABA8-434C-9842-AA2B7D92395A}"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11</a:t>
            </a:fld>
            <a:endParaRPr lang="en-US" altLang="en-US"/>
          </a:p>
        </p:txBody>
      </p:sp>
    </p:spTree>
    <p:extLst>
      <p:ext uri="{BB962C8B-B14F-4D97-AF65-F5344CB8AC3E}">
        <p14:creationId xmlns:p14="http://schemas.microsoft.com/office/powerpoint/2010/main" val="1339252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814DB60-4F1C-218C-670B-1C13EA4D3159}"/>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37CB00FD-24E3-ED22-37FA-6F240ACE9A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Mention checking leads and turning up ECG gain</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43012" name="Rectangle 7">
            <a:extLst>
              <a:ext uri="{FF2B5EF4-FFF2-40B4-BE49-F238E27FC236}">
                <a16:creationId xmlns:a16="http://schemas.microsoft.com/office/drawing/2014/main" id="{A4637893-F921-80E6-039E-B41EE2BEA3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5D7EEB62-DAF8-44C0-BD4A-89B97AF73667}" type="slidenum">
              <a:rPr lang="en-US" altLang="en-US" smtClean="0"/>
              <a:pPr>
                <a:spcBef>
                  <a:spcPct val="0"/>
                </a:spcBef>
              </a:pPr>
              <a:t>12</a:t>
            </a:fld>
            <a:endParaRPr lang="en-US" altLang="en-US"/>
          </a:p>
        </p:txBody>
      </p:sp>
    </p:spTree>
    <p:extLst>
      <p:ext uri="{BB962C8B-B14F-4D97-AF65-F5344CB8AC3E}">
        <p14:creationId xmlns:p14="http://schemas.microsoft.com/office/powerpoint/2010/main" val="1485829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4D61BC3-2FE0-D9D3-8EA7-5E9324D8C13E}"/>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B8757353-8F6C-F12B-9E6E-BDDAC7BA3C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a:latin typeface="Arial" panose="020B0604020202020204" pitchFamily="34" charset="0"/>
                <a:cs typeface="Arial" panose="020B0604020202020204" pitchFamily="34" charset="0"/>
              </a:rPr>
              <a:t>Pulseless Electrical Activity is an impalpable pulse in the presence of a rhythm that should produce a  pulse</a:t>
            </a:r>
          </a:p>
          <a:p>
            <a:pPr marL="171450" indent="-171450">
              <a:buFontTx/>
              <a:buChar char="•"/>
            </a:pPr>
            <a:r>
              <a:rPr lang="en-US" altLang="en-US">
                <a:latin typeface="Arial" panose="020B0604020202020204" pitchFamily="34" charset="0"/>
                <a:cs typeface="Arial" panose="020B0604020202020204" pitchFamily="34" charset="0"/>
              </a:rPr>
              <a:t>Electro-Mechanical Dis-association is a particular type of PEA usually seen in adults with severe coronary disease and therefore not relevant to children. The two names are sometimes used interchangeably</a:t>
            </a:r>
          </a:p>
        </p:txBody>
      </p:sp>
      <p:sp>
        <p:nvSpPr>
          <p:cNvPr id="45060" name="Rectangle 7">
            <a:extLst>
              <a:ext uri="{FF2B5EF4-FFF2-40B4-BE49-F238E27FC236}">
                <a16:creationId xmlns:a16="http://schemas.microsoft.com/office/drawing/2014/main" id="{A9A5C9D9-F904-410C-1CA0-6B4008132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8DFB5EE2-E7B5-4139-B9EA-5E83E19BE974}" type="slidenum">
              <a:rPr lang="en-US" altLang="en-US" smtClean="0"/>
              <a:pPr>
                <a:spcBef>
                  <a:spcPct val="0"/>
                </a:spcBef>
              </a:pPr>
              <a:t>13</a:t>
            </a:fld>
            <a:endParaRPr lang="en-US" altLang="en-US"/>
          </a:p>
        </p:txBody>
      </p:sp>
    </p:spTree>
    <p:extLst>
      <p:ext uri="{BB962C8B-B14F-4D97-AF65-F5344CB8AC3E}">
        <p14:creationId xmlns:p14="http://schemas.microsoft.com/office/powerpoint/2010/main" val="2908940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14</a:t>
            </a:fld>
            <a:endParaRPr lang="en-US" altLang="en-US"/>
          </a:p>
        </p:txBody>
      </p:sp>
    </p:spTree>
    <p:extLst>
      <p:ext uri="{BB962C8B-B14F-4D97-AF65-F5344CB8AC3E}">
        <p14:creationId xmlns:p14="http://schemas.microsoft.com/office/powerpoint/2010/main" val="844466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47DC4D0-71F0-017A-3647-38221254545B}"/>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AEC4D1B5-DE9B-30FF-062D-17442481A4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z="1000">
              <a:cs typeface="Times New Roman" panose="02020603050405020304" pitchFamily="18" charset="0"/>
            </a:endParaRPr>
          </a:p>
        </p:txBody>
      </p:sp>
      <p:sp>
        <p:nvSpPr>
          <p:cNvPr id="47108" name="Rectangle 7">
            <a:extLst>
              <a:ext uri="{FF2B5EF4-FFF2-40B4-BE49-F238E27FC236}">
                <a16:creationId xmlns:a16="http://schemas.microsoft.com/office/drawing/2014/main" id="{65BC1A8C-ACC8-D64D-9A42-D8428E3902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3723F383-EAAD-4969-9079-9568CA2C33AC}" type="slidenum">
              <a:rPr lang="en-US" altLang="en-US" smtClean="0"/>
              <a:pPr>
                <a:spcBef>
                  <a:spcPct val="0"/>
                </a:spcBef>
              </a:pPr>
              <a:t>15</a:t>
            </a:fld>
            <a:endParaRPr lang="en-US" altLang="en-US"/>
          </a:p>
        </p:txBody>
      </p:sp>
    </p:spTree>
    <p:extLst>
      <p:ext uri="{BB962C8B-B14F-4D97-AF65-F5344CB8AC3E}">
        <p14:creationId xmlns:p14="http://schemas.microsoft.com/office/powerpoint/2010/main" val="1622787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16</a:t>
            </a:fld>
            <a:endParaRPr lang="en-US" altLang="en-US"/>
          </a:p>
        </p:txBody>
      </p:sp>
    </p:spTree>
    <p:extLst>
      <p:ext uri="{BB962C8B-B14F-4D97-AF65-F5344CB8AC3E}">
        <p14:creationId xmlns:p14="http://schemas.microsoft.com/office/powerpoint/2010/main" val="2322526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F59F598-0232-E896-42BC-4CFACA3FC66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73FC0B20-B648-B3F8-63D0-0B84061C0B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For the infant of less than one year a manual defibrillator which can adjusted to give the correct shock is recommended. However, if an AED is the only defibrillator available, it use should be considered, preferably with paediatric attenuation pads. The order of decreasing preference for defibrillation in the under ones is as follows:</a:t>
            </a:r>
          </a:p>
          <a:p>
            <a:endParaRPr lang="en-GB" altLang="en-US" dirty="0">
              <a:latin typeface="Arial" panose="020B0604020202020204" pitchFamily="34" charset="0"/>
              <a:cs typeface="Arial" panose="020B0604020202020204" pitchFamily="34" charset="0"/>
            </a:endParaRPr>
          </a:p>
          <a:p>
            <a:pPr indent="177800">
              <a:buFont typeface="Calibri" panose="020F0502020204030204" pitchFamily="34" charset="0"/>
              <a:buAutoNum type="arabicPeriod"/>
            </a:pPr>
            <a:r>
              <a:rPr lang="en-GB" altLang="en-US" dirty="0">
                <a:latin typeface="Arial" panose="020B0604020202020204" pitchFamily="34" charset="0"/>
                <a:cs typeface="Arial" panose="020B0604020202020204" pitchFamily="34" charset="0"/>
              </a:rPr>
              <a:t>Manual defibrillator</a:t>
            </a:r>
          </a:p>
          <a:p>
            <a:pPr indent="177800">
              <a:buFont typeface="Calibri" panose="020F0502020204030204" pitchFamily="34" charset="0"/>
              <a:buAutoNum type="arabicPeriod"/>
            </a:pPr>
            <a:r>
              <a:rPr lang="en-GB" altLang="en-US" dirty="0">
                <a:latin typeface="Arial" panose="020B0604020202020204" pitchFamily="34" charset="0"/>
                <a:cs typeface="Arial" panose="020B0604020202020204" pitchFamily="34" charset="0"/>
              </a:rPr>
              <a:t>AED with dose attenuator</a:t>
            </a:r>
          </a:p>
          <a:p>
            <a:pPr indent="177800">
              <a:buFont typeface="Calibri" panose="020F0502020204030204" pitchFamily="34" charset="0"/>
              <a:buAutoNum type="arabicPeriod"/>
            </a:pPr>
            <a:r>
              <a:rPr lang="en-GB" altLang="en-US" dirty="0">
                <a:latin typeface="Arial" panose="020B0604020202020204" pitchFamily="34" charset="0"/>
                <a:cs typeface="Arial" panose="020B0604020202020204" pitchFamily="34" charset="0"/>
              </a:rPr>
              <a:t>AED without dose attenuator</a:t>
            </a:r>
            <a:endParaRPr lang="en-US" altLang="en-US" dirty="0">
              <a:latin typeface="Arial" panose="020B0604020202020204" pitchFamily="34" charset="0"/>
              <a:cs typeface="Arial" panose="020B0604020202020204" pitchFamily="34" charset="0"/>
            </a:endParaRPr>
          </a:p>
        </p:txBody>
      </p:sp>
      <p:sp>
        <p:nvSpPr>
          <p:cNvPr id="61444" name="Rectangle 7">
            <a:extLst>
              <a:ext uri="{FF2B5EF4-FFF2-40B4-BE49-F238E27FC236}">
                <a16:creationId xmlns:a16="http://schemas.microsoft.com/office/drawing/2014/main" id="{A07539D6-1B67-B935-AE1B-579E7F67FE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29B8AFEF-1739-4129-B26A-64B94438561C}"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F19025B-039A-BC59-1ADC-FCCEEFD8082E}"/>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5F2C882A-3CA8-7A94-8A1C-9290E411D4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Arial" panose="020B0604020202020204" pitchFamily="34" charset="0"/>
                <a:cs typeface="Arial" panose="020B0604020202020204" pitchFamily="34" charset="0"/>
              </a:rPr>
              <a:t>Instructor notes</a:t>
            </a:r>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Ask the candidates to shout out the 4 Hs and then click to project these; then ask for the 4 Ts and then click to project these.</a:t>
            </a:r>
            <a:endParaRPr lang="en-US" altLang="en-US" b="1" dirty="0">
              <a:latin typeface="Arial" panose="020B0604020202020204" pitchFamily="34" charset="0"/>
              <a:cs typeface="Arial" panose="020B0604020202020204" pitchFamily="34" charset="0"/>
            </a:endParaRPr>
          </a:p>
        </p:txBody>
      </p:sp>
      <p:sp>
        <p:nvSpPr>
          <p:cNvPr id="59396" name="Rectangle 7">
            <a:extLst>
              <a:ext uri="{FF2B5EF4-FFF2-40B4-BE49-F238E27FC236}">
                <a16:creationId xmlns:a16="http://schemas.microsoft.com/office/drawing/2014/main" id="{26727AE4-4030-E60D-5E72-44DC10EFF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67D16650-2A5C-4F7F-9560-B70947BA9243}"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summary: </a:t>
            </a:r>
            <a:r>
              <a:rPr lang="nl-NL" dirty="0" err="1"/>
              <a:t>This</a:t>
            </a:r>
            <a:r>
              <a:rPr lang="nl-NL" dirty="0"/>
              <a:t> is </a:t>
            </a:r>
            <a:r>
              <a:rPr lang="nl-NL" dirty="0" err="1"/>
              <a:t>the</a:t>
            </a:r>
            <a:r>
              <a:rPr lang="nl-NL" dirty="0"/>
              <a:t> complete </a:t>
            </a:r>
            <a:r>
              <a:rPr lang="nl-NL" dirty="0" err="1"/>
              <a:t>cardiac</a:t>
            </a:r>
            <a:r>
              <a:rPr lang="nl-NL" dirty="0"/>
              <a:t> arrest </a:t>
            </a:r>
            <a:r>
              <a:rPr lang="nl-NL" dirty="0" err="1"/>
              <a:t>algorithm</a:t>
            </a:r>
            <a:r>
              <a:rPr lang="nl-NL" dirty="0"/>
              <a:t> as </a:t>
            </a:r>
            <a:r>
              <a:rPr lang="nl-NL" dirty="0" err="1"/>
              <a:t>you</a:t>
            </a:r>
            <a:r>
              <a:rPr lang="nl-NL" dirty="0"/>
              <a:t> have </a:t>
            </a:r>
            <a:r>
              <a:rPr lang="nl-NL" dirty="0" err="1"/>
              <a:t>seen</a:t>
            </a:r>
            <a:r>
              <a:rPr lang="nl-NL" dirty="0"/>
              <a:t> in </a:t>
            </a:r>
            <a:r>
              <a:rPr lang="nl-NL" dirty="0" err="1"/>
              <a:t>your</a:t>
            </a:r>
            <a:r>
              <a:rPr lang="nl-NL" dirty="0"/>
              <a:t> </a:t>
            </a:r>
            <a:r>
              <a:rPr lang="nl-NL" dirty="0" err="1"/>
              <a:t>book</a:t>
            </a:r>
            <a:r>
              <a:rPr lang="nl-NL" dirty="0"/>
              <a:t> (p 257)</a:t>
            </a:r>
          </a:p>
          <a:p>
            <a:r>
              <a:rPr lang="nl-NL" dirty="0"/>
              <a:t>Follow </a:t>
            </a:r>
            <a:r>
              <a:rPr lang="nl-NL" dirty="0" err="1"/>
              <a:t>the</a:t>
            </a:r>
            <a:r>
              <a:rPr lang="nl-NL" dirty="0"/>
              <a:t> </a:t>
            </a:r>
            <a:r>
              <a:rPr lang="nl-NL" dirty="0" err="1"/>
              <a:t>appropriate</a:t>
            </a:r>
            <a:r>
              <a:rPr lang="nl-NL" dirty="0"/>
              <a:t> arm of </a:t>
            </a:r>
            <a:r>
              <a:rPr lang="nl-NL" dirty="0" err="1"/>
              <a:t>the</a:t>
            </a:r>
            <a:r>
              <a:rPr lang="nl-NL" dirty="0"/>
              <a:t> </a:t>
            </a:r>
            <a:r>
              <a:rPr lang="nl-NL" dirty="0" err="1"/>
              <a:t>algorithm</a:t>
            </a:r>
            <a:r>
              <a:rPr lang="nl-NL" dirty="0"/>
              <a:t> </a:t>
            </a:r>
            <a:r>
              <a:rPr lang="nl-NL" dirty="0" err="1"/>
              <a:t>depending</a:t>
            </a:r>
            <a:r>
              <a:rPr lang="nl-NL" dirty="0"/>
              <a:t> on </a:t>
            </a:r>
            <a:r>
              <a:rPr lang="nl-NL" dirty="0" err="1"/>
              <a:t>the</a:t>
            </a:r>
            <a:r>
              <a:rPr lang="nl-NL" dirty="0"/>
              <a:t> </a:t>
            </a:r>
            <a:r>
              <a:rPr lang="nl-NL" dirty="0" err="1"/>
              <a:t>rhythm</a:t>
            </a:r>
            <a:r>
              <a:rPr lang="nl-NL" dirty="0"/>
              <a:t> on </a:t>
            </a:r>
            <a:r>
              <a:rPr lang="nl-NL" dirty="0" err="1"/>
              <a:t>the</a:t>
            </a:r>
            <a:r>
              <a:rPr lang="nl-NL" dirty="0"/>
              <a:t> monitor, get </a:t>
            </a:r>
            <a:r>
              <a:rPr lang="nl-NL" dirty="0" err="1"/>
              <a:t>early</a:t>
            </a:r>
            <a:r>
              <a:rPr lang="nl-NL" dirty="0"/>
              <a:t> IV/IO access </a:t>
            </a:r>
            <a:r>
              <a:rPr lang="nl-NL" dirty="0" err="1"/>
              <a:t>and</a:t>
            </a:r>
            <a:r>
              <a:rPr lang="nl-NL" dirty="0"/>
              <a:t> </a:t>
            </a:r>
            <a:r>
              <a:rPr lang="nl-NL" dirty="0" err="1"/>
              <a:t>consider</a:t>
            </a:r>
            <a:r>
              <a:rPr lang="nl-NL" dirty="0"/>
              <a:t> </a:t>
            </a:r>
            <a:r>
              <a:rPr lang="nl-NL" dirty="0" err="1"/>
              <a:t>the</a:t>
            </a:r>
            <a:r>
              <a:rPr lang="nl-NL" dirty="0"/>
              <a:t> 4 Hs </a:t>
            </a:r>
            <a:r>
              <a:rPr lang="nl-NL" dirty="0" err="1"/>
              <a:t>and</a:t>
            </a:r>
            <a:r>
              <a:rPr lang="nl-NL" dirty="0"/>
              <a:t> 4 Ts. </a:t>
            </a:r>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19</a:t>
            </a:fld>
            <a:endParaRPr lang="en-US" altLang="en-US"/>
          </a:p>
        </p:txBody>
      </p:sp>
    </p:spTree>
    <p:extLst>
      <p:ext uri="{BB962C8B-B14F-4D97-AF65-F5344CB8AC3E}">
        <p14:creationId xmlns:p14="http://schemas.microsoft.com/office/powerpoint/2010/main" val="136811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5D1BA4F-E7DF-D0D1-F4FF-2C59335CD89F}"/>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DE2BB303-2C95-D6C7-8808-C4C7020DB7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8436" name="Rectangle 7">
            <a:extLst>
              <a:ext uri="{FF2B5EF4-FFF2-40B4-BE49-F238E27FC236}">
                <a16:creationId xmlns:a16="http://schemas.microsoft.com/office/drawing/2014/main" id="{82DC3549-9F89-2E8C-0DB6-0C5DF3C27B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F78E236A-05EF-4D0B-A644-73FDD8D17768}"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424B178-B5EF-E5C3-3180-3C533AC66C9C}"/>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BA80FB6-885D-CE38-38C1-B0FCDC13B6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Discuss the roles and what they involve – how the team may have to double up where less staff are available – see colours on diagram</a:t>
            </a:r>
          </a:p>
          <a:p>
            <a:r>
              <a:rPr lang="en-GB" altLang="en-US" dirty="0">
                <a:latin typeface="Arial" panose="020B0604020202020204" pitchFamily="34" charset="0"/>
                <a:cs typeface="Arial" panose="020B0604020202020204" pitchFamily="34" charset="0"/>
              </a:rPr>
              <a:t>Discuss communication via team leader</a:t>
            </a:r>
          </a:p>
          <a:p>
            <a:r>
              <a:rPr lang="en-GB" altLang="en-US" dirty="0">
                <a:latin typeface="Arial" panose="020B0604020202020204" pitchFamily="34" charset="0"/>
                <a:cs typeface="Arial" panose="020B0604020202020204" pitchFamily="34" charset="0"/>
              </a:rPr>
              <a:t>Pre allocation of roles where possible</a:t>
            </a:r>
          </a:p>
          <a:p>
            <a:r>
              <a:rPr lang="en-GB" altLang="en-US" dirty="0">
                <a:latin typeface="Arial" panose="020B0604020202020204" pitchFamily="34" charset="0"/>
                <a:cs typeface="Arial" panose="020B0604020202020204" pitchFamily="34" charset="0"/>
              </a:rPr>
              <a:t>Discuss when it is expedient to use advanced airway skills</a:t>
            </a:r>
          </a:p>
          <a:p>
            <a:endParaRPr lang="en-GB" altLang="en-US" dirty="0">
              <a:latin typeface="Arial" panose="020B0604020202020204" pitchFamily="34" charset="0"/>
              <a:cs typeface="Arial" panose="020B0604020202020204" pitchFamily="34" charset="0"/>
            </a:endParaRPr>
          </a:p>
        </p:txBody>
      </p:sp>
      <p:sp>
        <p:nvSpPr>
          <p:cNvPr id="63492" name="Rectangle 7">
            <a:extLst>
              <a:ext uri="{FF2B5EF4-FFF2-40B4-BE49-F238E27FC236}">
                <a16:creationId xmlns:a16="http://schemas.microsoft.com/office/drawing/2014/main" id="{A6FD874D-BB29-4C82-13C8-FBE5374D09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7E092F68-B124-48C7-AC9D-0815645B73FA}"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do this differently?</a:t>
            </a:r>
          </a:p>
          <a:p>
            <a:r>
              <a:rPr lang="en-GB" dirty="0"/>
              <a:t>Why do we do this differently?</a:t>
            </a:r>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21</a:t>
            </a:fld>
            <a:endParaRPr lang="en-US" altLang="en-US"/>
          </a:p>
        </p:txBody>
      </p:sp>
    </p:spTree>
    <p:extLst>
      <p:ext uri="{BB962C8B-B14F-4D97-AF65-F5344CB8AC3E}">
        <p14:creationId xmlns:p14="http://schemas.microsoft.com/office/powerpoint/2010/main" val="44702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HelveticaLTStd-Blk" panose="020B0904030502020204" pitchFamily="34" charset="0"/>
              </a:rPr>
              <a:t>Immediate life saving interventions if appropriate – name HOTT principles (</a:t>
            </a:r>
            <a:r>
              <a:rPr lang="nl-BE" sz="2800" b="0" i="0" u="none" strike="noStrike" dirty="0">
                <a:solidFill>
                  <a:srgbClr val="E8EAED"/>
                </a:solidFill>
                <a:effectLst/>
                <a:latin typeface="Google Sans"/>
              </a:rPr>
              <a:t>stands for </a:t>
            </a:r>
            <a:r>
              <a:rPr lang="nl-BE" sz="2800" b="0" i="0" u="none" strike="noStrike" dirty="0">
                <a:solidFill>
                  <a:srgbClr val="E2EEFF"/>
                </a:solidFill>
                <a:effectLst/>
                <a:latin typeface="Google Sans"/>
              </a:rPr>
              <a:t>hypovolaemia; oxygenation; tension pneumothorax/tamponade</a:t>
            </a:r>
            <a:r>
              <a:rPr lang="nl-BE" sz="2800" b="0" i="0" u="none" strike="noStrike" dirty="0">
                <a:solidFill>
                  <a:srgbClr val="E8EAED"/>
                </a:solidFill>
                <a:effectLst/>
                <a:latin typeface="Google Sans"/>
              </a:rPr>
              <a:t>. The recommendation is that these should be addressed prior to performing chest compressions.)</a:t>
            </a:r>
            <a:endParaRPr lang="en-GB" sz="1800" b="0" i="0" u="none" strike="noStrike" baseline="0" dirty="0">
              <a:latin typeface="HelveticaLTStd-Blk" panose="020B0904030502020204" pitchFamily="34" charset="0"/>
            </a:endParaRPr>
          </a:p>
          <a:p>
            <a:pPr algn="l"/>
            <a:r>
              <a:rPr lang="en-GB" sz="1800" b="0" i="0" u="none" strike="noStrike" baseline="0" dirty="0">
                <a:latin typeface="HelveticaLTStd-Roman" panose="020B0504020202020204" pitchFamily="34" charset="0"/>
              </a:rPr>
              <a:t>· External haemorrhage control (prioritise over chest compressions and defibrillation)</a:t>
            </a:r>
          </a:p>
          <a:p>
            <a:pPr algn="l"/>
            <a:r>
              <a:rPr lang="en-GB" sz="1800" b="0" i="0" u="none" strike="noStrike" baseline="0" dirty="0">
                <a:latin typeface="HelveticaLTStd-Roman" panose="020B0504020202020204" pitchFamily="34" charset="0"/>
              </a:rPr>
              <a:t>· Ensure adequate oxygenation and ventilation</a:t>
            </a:r>
          </a:p>
          <a:p>
            <a:pPr algn="l"/>
            <a:r>
              <a:rPr lang="en-GB" sz="1800" b="0" i="0" u="none" strike="noStrike" baseline="0" dirty="0">
                <a:latin typeface="HelveticaLTStd-Roman" panose="020B0504020202020204" pitchFamily="34" charset="0"/>
              </a:rPr>
              <a:t>· Bilateral thoracostomies</a:t>
            </a:r>
          </a:p>
          <a:p>
            <a:pPr algn="l"/>
            <a:r>
              <a:rPr lang="en-GB" sz="1800" b="0" i="0" u="none" strike="noStrike" baseline="0" dirty="0">
                <a:latin typeface="HelveticaLTStd-Roman" panose="020B0504020202020204" pitchFamily="34" charset="0"/>
              </a:rPr>
              <a:t>· Activate massive haemorrhage protocol</a:t>
            </a:r>
          </a:p>
          <a:p>
            <a:pPr algn="l"/>
            <a:r>
              <a:rPr lang="en-GB" sz="1800" b="0" i="0" u="none" strike="noStrike" baseline="0" dirty="0">
                <a:latin typeface="HelveticaLTStd-Roman" panose="020B0504020202020204" pitchFamily="34" charset="0"/>
              </a:rPr>
              <a:t>· Rapid volume replacement (IV/IO) with warmed blood and blood products (balanced crystalloid if blood not immediately available)</a:t>
            </a:r>
          </a:p>
          <a:p>
            <a:pPr algn="l"/>
            <a:r>
              <a:rPr lang="en-GB" sz="1800" b="0" i="0" u="none" strike="noStrike" baseline="0" dirty="0">
                <a:latin typeface="HelveticaLTStd-Roman" panose="020B0504020202020204" pitchFamily="34" charset="0"/>
              </a:rPr>
              <a:t>· Apply pelvic binder in blunt trauma</a:t>
            </a:r>
          </a:p>
          <a:p>
            <a:pPr algn="l"/>
            <a:r>
              <a:rPr lang="en-GB" sz="1800" b="0" i="0" u="none" strike="noStrike" baseline="0" dirty="0">
                <a:latin typeface="HelveticaLTStd-Roman" panose="020B0504020202020204" pitchFamily="34" charset="0"/>
              </a:rPr>
              <a:t>· Ensure cardiothoracic consultant and or surgical consultant called</a:t>
            </a:r>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22</a:t>
            </a:fld>
            <a:endParaRPr lang="en-US" altLang="en-US"/>
          </a:p>
        </p:txBody>
      </p:sp>
    </p:spTree>
    <p:extLst>
      <p:ext uri="{BB962C8B-B14F-4D97-AF65-F5344CB8AC3E}">
        <p14:creationId xmlns:p14="http://schemas.microsoft.com/office/powerpoint/2010/main" val="3434486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Briefly talk through the bottom half of the algorithm</a:t>
            </a:r>
          </a:p>
          <a:p>
            <a:pPr algn="l"/>
            <a:r>
              <a:rPr lang="en-GB" dirty="0"/>
              <a:t>Emergency thoracotomy – clamshell – when you would do this – who would do this</a:t>
            </a:r>
          </a:p>
          <a:p>
            <a:pPr algn="l"/>
            <a:r>
              <a:rPr lang="en-GB" dirty="0"/>
              <a:t>Then:</a:t>
            </a:r>
          </a:p>
          <a:p>
            <a:pPr marL="171450" indent="-171450" algn="l">
              <a:buFont typeface="Arial" panose="020B0604020202020204" pitchFamily="34" charset="0"/>
              <a:buChar char="•"/>
            </a:pPr>
            <a:r>
              <a:rPr lang="en-GB" dirty="0"/>
              <a:t>Post ROSC – imaging, surgery, transfer</a:t>
            </a:r>
          </a:p>
          <a:p>
            <a:pPr marL="171450" indent="-171450" algn="l">
              <a:buFont typeface="Arial" panose="020B0604020202020204" pitchFamily="34" charset="0"/>
              <a:buChar char="•"/>
            </a:pPr>
            <a:r>
              <a:rPr lang="en-GB" dirty="0"/>
              <a:t>When to stop………………..</a:t>
            </a:r>
          </a:p>
          <a:p>
            <a:pPr marL="0" indent="0" algn="l">
              <a:buFont typeface="Arial" panose="020B0604020202020204" pitchFamily="34" charset="0"/>
              <a:buNone/>
            </a:pPr>
            <a:r>
              <a:rPr lang="en-GB" dirty="0"/>
              <a:t>Questions?</a:t>
            </a:r>
          </a:p>
          <a:p>
            <a:pPr algn="l"/>
            <a:endParaRPr lang="en-GB" dirty="0"/>
          </a:p>
          <a:p>
            <a:pPr algn="l"/>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23</a:t>
            </a:fld>
            <a:endParaRPr lang="en-US" altLang="en-US"/>
          </a:p>
        </p:txBody>
      </p:sp>
    </p:spTree>
    <p:extLst>
      <p:ext uri="{BB962C8B-B14F-4D97-AF65-F5344CB8AC3E}">
        <p14:creationId xmlns:p14="http://schemas.microsoft.com/office/powerpoint/2010/main" val="371100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DC6915-91F0-4F57-8B6F-883372DCFA6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DA2E806-2E75-42FD-AAE7-04833BA3B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i="0" dirty="0" err="1">
                <a:solidFill>
                  <a:srgbClr val="000000"/>
                </a:solidFill>
                <a:effectLst/>
                <a:latin typeface="Resus"/>
              </a:rPr>
              <a:t>Newborn</a:t>
            </a:r>
            <a:r>
              <a:rPr lang="en-GB" b="0" i="0" dirty="0">
                <a:solidFill>
                  <a:srgbClr val="000000"/>
                </a:solidFill>
                <a:effectLst/>
                <a:latin typeface="Resus"/>
              </a:rPr>
              <a:t> resuscitation needs a different approach to paediatric resuscitation because in most cases they have a hypoxic event in utero and the lungs have not yet been inflated. </a:t>
            </a:r>
          </a:p>
          <a:p>
            <a:r>
              <a:rPr lang="en-GB" b="0" i="0" dirty="0">
                <a:solidFill>
                  <a:srgbClr val="000000"/>
                </a:solidFill>
                <a:effectLst/>
                <a:latin typeface="Resus"/>
              </a:rPr>
              <a:t>Most infants adapt well to extra-uterine life but some require help with stabilisation, or resuscitation. Up to 85% breathe spontaneously without intervention; a further 10% respond after drying, stimulation and airway opening manoeuvres; approximately 5% receive positive pressure ventilation. Intubation rates vary between 0.4 and 2%. Fewer than 0.3% of infants receive chest compressions and only 0.05% receive adrenaline</a:t>
            </a:r>
          </a:p>
          <a:p>
            <a:r>
              <a:rPr lang="en-GB" b="0" i="0" dirty="0">
                <a:solidFill>
                  <a:srgbClr val="000000"/>
                </a:solidFill>
                <a:effectLst/>
                <a:latin typeface="Resus"/>
              </a:rPr>
              <a:t>This algorithm clearly describes the sequence of actions needed to resuscitation a </a:t>
            </a:r>
            <a:r>
              <a:rPr lang="en-GB" b="0" i="0" dirty="0" err="1">
                <a:solidFill>
                  <a:srgbClr val="000000"/>
                </a:solidFill>
                <a:effectLst/>
                <a:latin typeface="Resus"/>
              </a:rPr>
              <a:t>newborn</a:t>
            </a:r>
            <a:r>
              <a:rPr lang="en-GB" b="0" i="0" dirty="0">
                <a:solidFill>
                  <a:srgbClr val="000000"/>
                </a:solidFill>
                <a:effectLst/>
                <a:latin typeface="Resus"/>
              </a:rPr>
              <a:t>. </a:t>
            </a:r>
          </a:p>
          <a:p>
            <a:endParaRPr lang="en-GB" altLang="en-US" dirty="0"/>
          </a:p>
        </p:txBody>
      </p:sp>
      <p:sp>
        <p:nvSpPr>
          <p:cNvPr id="57348" name="Rectangle 7">
            <a:extLst>
              <a:ext uri="{FF2B5EF4-FFF2-40B4-BE49-F238E27FC236}">
                <a16:creationId xmlns:a16="http://schemas.microsoft.com/office/drawing/2014/main" id="{3C880EE9-B129-4034-85AC-CB83740DE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522FFEE-8B2D-4C2E-AD80-50BE6F0A409E}" type="slidenum">
              <a:rPr lang="en-US" altLang="en-US" smtClean="0"/>
              <a:pPr>
                <a:spcBef>
                  <a:spcPct val="0"/>
                </a:spcBef>
              </a:pPr>
              <a:t>25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1950’s some important research was carried out on mammals. They were delivered into a bag of saline, to mimic a hypoxic event and then released from the bag at different points. </a:t>
            </a:r>
          </a:p>
          <a:p>
            <a:r>
              <a:rPr lang="en-GB" dirty="0"/>
              <a:t>This graph demonstrates the time following hypoxia and the physiological sequence of events. </a:t>
            </a:r>
          </a:p>
          <a:p>
            <a:r>
              <a:rPr lang="en-GB" dirty="0"/>
              <a:t>The arrows are the point at which the animals were ‘delivered’ out of the saline bag and resuscitated. </a:t>
            </a:r>
          </a:p>
          <a:p>
            <a:endParaRPr lang="en-GB" dirty="0"/>
          </a:p>
          <a:p>
            <a:r>
              <a:rPr lang="en-GB" dirty="0"/>
              <a:t>At the bottom is a timeline and on the vertical graph you can see the heart rate, blood pressure and acid balance. The top line shows the respiratory effort of an infant following a hypoxic event. </a:t>
            </a:r>
          </a:p>
          <a:p>
            <a:endParaRPr lang="en-GB" dirty="0"/>
          </a:p>
          <a:p>
            <a:r>
              <a:rPr lang="en-GB" dirty="0"/>
              <a:t>Delivery at the first point (note the baby has been hypoxic for approx. 8-9 minutes) would mean the baby has gone into primary apnoea, and management would be to inflate the lungs with 5 inflation breaths. This would allow the heart rate to increase, acid base to normalise. The baby would most likely self-resuscitate by gasping if nothing was done at this point.</a:t>
            </a:r>
          </a:p>
          <a:p>
            <a:r>
              <a:rPr lang="en-GB" dirty="0"/>
              <a:t>Treatment: Dry the baby: 5 inflation breaths, check for chest movement, if chest rises, then continue with ventilation breaths until the baby breathes for themselves. Wrap and hand to mother. </a:t>
            </a:r>
          </a:p>
          <a:p>
            <a:endParaRPr lang="en-GB" dirty="0"/>
          </a:p>
          <a:p>
            <a:r>
              <a:rPr lang="en-GB" dirty="0"/>
              <a:t>At approximately 12 minutes following  hypoxia a baby will start gasping, these are irregular ‘spinal’ breaths and if nothing was done, they would inflate the lungs and the baby would self-ventilate. </a:t>
            </a:r>
          </a:p>
          <a:p>
            <a:r>
              <a:rPr lang="en-GB" dirty="0"/>
              <a:t>If delivery happens at this point: dry the baby, 5 inflation breaths followed by ventilations if successful chest rise. </a:t>
            </a:r>
          </a:p>
          <a:p>
            <a:r>
              <a:rPr lang="en-GB" dirty="0"/>
              <a:t>Once the baby breathes, wrap and hand to the mother. </a:t>
            </a:r>
          </a:p>
          <a:p>
            <a:endParaRPr lang="en-GB" dirty="0"/>
          </a:p>
          <a:p>
            <a:r>
              <a:rPr lang="en-GB" dirty="0"/>
              <a:t>Delivery during the secondary apnoeic event will require 5 inflation breaths </a:t>
            </a:r>
            <a:r>
              <a:rPr lang="en-GB" dirty="0" err="1"/>
              <a:t>ánd</a:t>
            </a:r>
            <a:r>
              <a:rPr lang="en-GB" dirty="0"/>
              <a:t> ventilations. If the heart rate does not increase, this needs to be followed by 3:1 compressions until the heart rate improves. Check the baby every 30 seconds for tone, colour, breathing and heart rate. </a:t>
            </a:r>
          </a:p>
          <a:p>
            <a:r>
              <a:rPr lang="en-GB" dirty="0"/>
              <a:t>If no increase of heart rate or asystole, consideration should be given to adrenaline and intubation and further resuscitation. </a:t>
            </a:r>
          </a:p>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26</a:t>
            </a:fld>
            <a:endParaRPr lang="en-US" altLang="en-US"/>
          </a:p>
        </p:txBody>
      </p:sp>
    </p:spTree>
    <p:extLst>
      <p:ext uri="{BB962C8B-B14F-4D97-AF65-F5344CB8AC3E}">
        <p14:creationId xmlns:p14="http://schemas.microsoft.com/office/powerpoint/2010/main" val="4123297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DC6915-91F0-4F57-8B6F-883372DCFA6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DA2E806-2E75-42FD-AAE7-04833BA3B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Briefly talk through this algorithm, mention acceptable pre-ductal saturations. </a:t>
            </a:r>
          </a:p>
          <a:p>
            <a:endParaRPr lang="en-GB" altLang="en-US" dirty="0"/>
          </a:p>
        </p:txBody>
      </p:sp>
      <p:sp>
        <p:nvSpPr>
          <p:cNvPr id="57348" name="Rectangle 7">
            <a:extLst>
              <a:ext uri="{FF2B5EF4-FFF2-40B4-BE49-F238E27FC236}">
                <a16:creationId xmlns:a16="http://schemas.microsoft.com/office/drawing/2014/main" id="{3C880EE9-B129-4034-85AC-CB83740DE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522FFEE-8B2D-4C2E-AD80-50BE6F0A409E}" type="slidenum">
              <a:rPr lang="en-US" altLang="en-US" smtClean="0"/>
              <a:pPr>
                <a:spcBef>
                  <a:spcPct val="0"/>
                </a:spcBef>
              </a:pPr>
              <a:t>27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29</a:t>
            </a:fld>
            <a:endParaRPr lang="en-US" altLang="en-US"/>
          </a:p>
        </p:txBody>
      </p:sp>
    </p:spTree>
    <p:extLst>
      <p:ext uri="{BB962C8B-B14F-4D97-AF65-F5344CB8AC3E}">
        <p14:creationId xmlns:p14="http://schemas.microsoft.com/office/powerpoint/2010/main" val="2081460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DC6915-91F0-4F57-8B6F-883372DCFA6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DA2E806-2E75-42FD-AAE7-04833BA3B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57348" name="Rectangle 7">
            <a:extLst>
              <a:ext uri="{FF2B5EF4-FFF2-40B4-BE49-F238E27FC236}">
                <a16:creationId xmlns:a16="http://schemas.microsoft.com/office/drawing/2014/main" id="{3C880EE9-B129-4034-85AC-CB83740DE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522FFEE-8B2D-4C2E-AD80-50BE6F0A409E}" type="slidenum">
              <a:rPr lang="en-US" altLang="en-US" smtClean="0"/>
              <a:pPr>
                <a:spcBef>
                  <a:spcPct val="0"/>
                </a:spcBef>
              </a:pPr>
              <a:t>30</a:t>
            </a:fld>
            <a:endParaRPr lang="en-US" altLang="en-US"/>
          </a:p>
        </p:txBody>
      </p:sp>
    </p:spTree>
    <p:extLst>
      <p:ext uri="{BB962C8B-B14F-4D97-AF65-F5344CB8AC3E}">
        <p14:creationId xmlns:p14="http://schemas.microsoft.com/office/powerpoint/2010/main" val="764357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52CFC28-36E5-4193-B4B0-C68CF0F93CC4}"/>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27E9B33-B940-47CE-B0E6-CDEB83CBD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9396" name="Rectangle 7">
            <a:extLst>
              <a:ext uri="{FF2B5EF4-FFF2-40B4-BE49-F238E27FC236}">
                <a16:creationId xmlns:a16="http://schemas.microsoft.com/office/drawing/2014/main" id="{6518CE45-6800-4DF7-AF69-68DB8496BD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C4EBBD0F-4410-4CFF-99A0-3C539028BC22}" type="slidenum">
              <a:rPr lang="en-US" altLang="en-US" smtClean="0"/>
              <a:pPr>
                <a:spcBef>
                  <a:spcPct val="0"/>
                </a:spcBef>
              </a:pPr>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213E10A-9E44-47DD-D361-1328D71E76E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F7E62B5-7B23-AB80-B365-8C763EC94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20484" name="Rectangle 7">
            <a:extLst>
              <a:ext uri="{FF2B5EF4-FFF2-40B4-BE49-F238E27FC236}">
                <a16:creationId xmlns:a16="http://schemas.microsoft.com/office/drawing/2014/main" id="{B625A889-7419-8F1B-DC84-C4B3A1F95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BB7227AA-91C3-4D19-B3FE-D3C79B6FB560}" type="slidenum">
              <a:rPr lang="en-US" altLang="en-US" smtClean="0"/>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3528603-05DB-4BEE-E12A-FB55F4807F41}"/>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724A5D26-9A3C-D7C7-EC7B-1342A3D696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71684" name="Rectangle 7">
            <a:extLst>
              <a:ext uri="{FF2B5EF4-FFF2-40B4-BE49-F238E27FC236}">
                <a16:creationId xmlns:a16="http://schemas.microsoft.com/office/drawing/2014/main" id="{DA1778A0-F783-AB50-6EFE-1F0101025C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6642011-FCA2-447A-A697-175A554BBC2C}" type="slidenum">
              <a:rPr lang="en-US" altLang="en-US" smtClean="0"/>
              <a:pPr>
                <a:spcBef>
                  <a:spcPct val="0"/>
                </a:spcBef>
              </a:pPr>
              <a:t>32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summary: This is the complete cardiac arrest algorithm as you have seen in your book (p 257)</a:t>
            </a:r>
          </a:p>
          <a:p>
            <a:r>
              <a:rPr lang="nl-NL" dirty="0"/>
              <a:t>Follow the appropriate arm of the algorithm depending on the rhythm on the monitor, get early IV/IO access and consider the 4 Hs and 4 Ts. </a:t>
            </a:r>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33</a:t>
            </a:fld>
            <a:endParaRPr lang="en-US" altLang="en-US"/>
          </a:p>
        </p:txBody>
      </p:sp>
    </p:spTree>
    <p:extLst>
      <p:ext uri="{BB962C8B-B14F-4D97-AF65-F5344CB8AC3E}">
        <p14:creationId xmlns:p14="http://schemas.microsoft.com/office/powerpoint/2010/main" val="3397871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213E10A-9E44-47DD-D361-1328D71E76E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F7E62B5-7B23-AB80-B365-8C763EC94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Leg de </a:t>
            </a:r>
            <a:r>
              <a:rPr lang="en-GB" altLang="en-US" dirty="0" err="1"/>
              <a:t>drie</a:t>
            </a:r>
            <a:r>
              <a:rPr lang="en-GB" altLang="en-US" dirty="0"/>
              <a:t> </a:t>
            </a:r>
            <a:r>
              <a:rPr lang="en-GB" altLang="en-US" dirty="0" err="1"/>
              <a:t>momenten</a:t>
            </a:r>
            <a:r>
              <a:rPr lang="en-GB" altLang="en-US" dirty="0"/>
              <a:t> van </a:t>
            </a:r>
            <a:r>
              <a:rPr lang="en-GB" altLang="en-US" dirty="0" err="1"/>
              <a:t>activatie</a:t>
            </a:r>
            <a:r>
              <a:rPr lang="en-GB" altLang="en-US" dirty="0"/>
              <a:t> </a:t>
            </a:r>
            <a:r>
              <a:rPr lang="en-GB" altLang="en-US" dirty="0" err="1"/>
              <a:t>uit</a:t>
            </a:r>
            <a:endParaRPr lang="en-GB" altLang="en-US" dirty="0"/>
          </a:p>
        </p:txBody>
      </p:sp>
      <p:sp>
        <p:nvSpPr>
          <p:cNvPr id="20484" name="Rectangle 7">
            <a:extLst>
              <a:ext uri="{FF2B5EF4-FFF2-40B4-BE49-F238E27FC236}">
                <a16:creationId xmlns:a16="http://schemas.microsoft.com/office/drawing/2014/main" id="{B625A889-7419-8F1B-DC84-C4B3A1F95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BB7227AA-91C3-4D19-B3FE-D3C79B6FB560}" type="slidenum">
              <a:rPr lang="en-US" altLang="en-US" smtClean="0"/>
              <a:pPr>
                <a:spcBef>
                  <a:spcPct val="0"/>
                </a:spcBef>
              </a:pPr>
              <a:t>4</a:t>
            </a:fld>
            <a:endParaRPr lang="en-US" altLang="en-US"/>
          </a:p>
        </p:txBody>
      </p:sp>
    </p:spTree>
    <p:extLst>
      <p:ext uri="{BB962C8B-B14F-4D97-AF65-F5344CB8AC3E}">
        <p14:creationId xmlns:p14="http://schemas.microsoft.com/office/powerpoint/2010/main" val="25372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F9ABA7C-1E8D-6EEC-1B69-EC21A374EECF}"/>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38E84FEB-E73D-AE9A-AF92-ACED7A482F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INFANT - Neutral, with chin lift</a:t>
            </a:r>
          </a:p>
          <a:p>
            <a:r>
              <a:rPr lang="en-US" altLang="en-US" dirty="0">
                <a:latin typeface="Arial" panose="020B0604020202020204" pitchFamily="34" charset="0"/>
                <a:cs typeface="Arial" panose="020B0604020202020204" pitchFamily="34" charset="0"/>
              </a:rPr>
              <a:t>CHILD – Sniffing, with chin lift</a:t>
            </a:r>
          </a:p>
          <a:p>
            <a:endParaRPr lang="en-US" altLang="en-US" dirty="0">
              <a:latin typeface="Arial" panose="020B0604020202020204" pitchFamily="34" charset="0"/>
              <a:cs typeface="Arial" panose="020B0604020202020204" pitchFamily="34" charset="0"/>
            </a:endParaRPr>
          </a:p>
          <a:p>
            <a:r>
              <a:rPr lang="en-US" altLang="en-US" dirty="0" err="1">
                <a:latin typeface="Arial" panose="020B0604020202020204" pitchFamily="34" charset="0"/>
                <a:cs typeface="Arial" panose="020B0604020202020204" pitchFamily="34" charset="0"/>
              </a:rPr>
              <a:t>Bij</a:t>
            </a:r>
            <a:r>
              <a:rPr lang="en-US" altLang="en-US" dirty="0">
                <a:latin typeface="Arial" panose="020B0604020202020204" pitchFamily="34" charset="0"/>
                <a:cs typeface="Arial" panose="020B0604020202020204" pitchFamily="34" charset="0"/>
              </a:rPr>
              <a:t> trauma jaw trust</a:t>
            </a:r>
          </a:p>
          <a:p>
            <a:endParaRPr lang="en-GB" altLang="en-US" dirty="0">
              <a:latin typeface="Arial" panose="020B0604020202020204" pitchFamily="34" charset="0"/>
              <a:cs typeface="Arial" panose="020B0604020202020204" pitchFamily="34" charset="0"/>
            </a:endParaRPr>
          </a:p>
        </p:txBody>
      </p:sp>
      <p:sp>
        <p:nvSpPr>
          <p:cNvPr id="25604" name="Rectangle 7">
            <a:extLst>
              <a:ext uri="{FF2B5EF4-FFF2-40B4-BE49-F238E27FC236}">
                <a16:creationId xmlns:a16="http://schemas.microsoft.com/office/drawing/2014/main" id="{C5370C30-436F-6EAF-6615-BD1A9BD4D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9555A5BF-2285-4D6F-8C8A-B81B0C7AC8E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6</a:t>
            </a:fld>
            <a:endParaRPr lang="en-US" altLang="en-US"/>
          </a:p>
        </p:txBody>
      </p:sp>
    </p:spTree>
    <p:extLst>
      <p:ext uri="{BB962C8B-B14F-4D97-AF65-F5344CB8AC3E}">
        <p14:creationId xmlns:p14="http://schemas.microsoft.com/office/powerpoint/2010/main" val="412610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58A9D68-F6FF-4D5A-C03F-04186681A1AF}"/>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042035DC-B1B1-758D-1E9C-295AF01DB5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dirty="0"/>
              <a:t>Give 5 rescue breaths</a:t>
            </a:r>
          </a:p>
          <a:p>
            <a:pPr>
              <a:spcBef>
                <a:spcPts val="0"/>
              </a:spcBef>
            </a:pPr>
            <a:r>
              <a:rPr lang="en-US" altLang="en-US" dirty="0"/>
              <a:t>Mouth to mouth with nose pinched for over ones</a:t>
            </a:r>
          </a:p>
          <a:p>
            <a:pPr>
              <a:spcBef>
                <a:spcPts val="0"/>
              </a:spcBef>
            </a:pPr>
            <a:r>
              <a:rPr lang="en-US" altLang="en-US" dirty="0"/>
              <a:t>Mouth to mouth and nose for under ones</a:t>
            </a:r>
          </a:p>
          <a:p>
            <a:pPr>
              <a:spcBef>
                <a:spcPts val="0"/>
              </a:spcBef>
            </a:pPr>
            <a:r>
              <a:rPr lang="en-US" altLang="en-US" dirty="0"/>
              <a:t>If the nose and mouth cannot be covered in the older infant, the rescuer may attempt to seal only the infants’ nose with his mouth (and close the lips to prevent </a:t>
            </a:r>
            <a:r>
              <a:rPr lang="en-US" altLang="en-US" dirty="0">
                <a:latin typeface="Arial" panose="020B0604020202020204" pitchFamily="34" charset="0"/>
                <a:cs typeface="Arial" panose="020B0604020202020204" pitchFamily="34" charset="0"/>
              </a:rPr>
              <a:t>air</a:t>
            </a:r>
            <a:r>
              <a:rPr lang="en-US" altLang="en-US" dirty="0"/>
              <a:t> escape)</a:t>
            </a:r>
          </a:p>
          <a:p>
            <a:pPr>
              <a:spcBef>
                <a:spcPts val="0"/>
              </a:spcBef>
            </a:pPr>
            <a:endParaRPr lang="en-US" altLang="en-US" dirty="0"/>
          </a:p>
          <a:p>
            <a:pPr indent="177800" eaLnBrk="1" hangingPunct="1">
              <a:spcBef>
                <a:spcPts val="0"/>
              </a:spcBef>
              <a:buFontTx/>
              <a:buChar char="•"/>
            </a:pPr>
            <a:r>
              <a:rPr lang="en-US" altLang="en-US" dirty="0"/>
              <a:t> Slow breaths –about one second</a:t>
            </a:r>
          </a:p>
          <a:p>
            <a:pPr indent="177800" eaLnBrk="1" hangingPunct="1">
              <a:spcBef>
                <a:spcPts val="0"/>
              </a:spcBef>
              <a:buFontTx/>
              <a:buChar char="•"/>
            </a:pPr>
            <a:r>
              <a:rPr lang="en-US" altLang="en-US" dirty="0"/>
              <a:t> Lowest pressure, so as not to inflate stomach</a:t>
            </a:r>
          </a:p>
          <a:p>
            <a:pPr indent="177800" eaLnBrk="1" hangingPunct="1">
              <a:spcBef>
                <a:spcPts val="0"/>
              </a:spcBef>
              <a:buFontTx/>
              <a:buChar char="•"/>
            </a:pPr>
            <a:r>
              <a:rPr lang="en-US" altLang="en-US" dirty="0"/>
              <a:t> Assess by seeing chest movement</a:t>
            </a:r>
          </a:p>
          <a:p>
            <a:pPr eaLnBrk="1" hangingPunct="1">
              <a:spcBef>
                <a:spcPts val="0"/>
              </a:spcBef>
              <a:buClr>
                <a:schemeClr val="hlink"/>
              </a:buClr>
            </a:pPr>
            <a:endParaRPr lang="en-US" altLang="en-US" dirty="0"/>
          </a:p>
          <a:p>
            <a:pPr eaLnBrk="1" hangingPunct="1">
              <a:spcBef>
                <a:spcPts val="0"/>
              </a:spcBef>
              <a:buClr>
                <a:schemeClr val="hlink"/>
              </a:buClr>
            </a:pPr>
            <a:r>
              <a:rPr lang="en-US" altLang="en-US" dirty="0"/>
              <a:t>While doing the rescue breaths, note whether there is any gag/cough as part of the “signs of life” assessment </a:t>
            </a:r>
          </a:p>
          <a:p>
            <a:pPr>
              <a:spcBef>
                <a:spcPts val="0"/>
              </a:spcBef>
              <a:buFontTx/>
              <a:buChar char="•"/>
            </a:pPr>
            <a:endParaRPr lang="en-US" altLang="en-US" dirty="0"/>
          </a:p>
          <a:p>
            <a:pPr>
              <a:spcBef>
                <a:spcPts val="0"/>
              </a:spcBef>
              <a:buFontTx/>
              <a:buChar char="•"/>
            </a:pPr>
            <a:r>
              <a:rPr lang="en-US" altLang="en-US" dirty="0"/>
              <a:t> Note that delaying mouth to mouth in </a:t>
            </a:r>
            <a:r>
              <a:rPr lang="en-US" altLang="en-US" dirty="0" err="1"/>
              <a:t>favour</a:t>
            </a:r>
            <a:r>
              <a:rPr lang="en-US" altLang="en-US" dirty="0"/>
              <a:t> of waiting for a bag valve mask may allow the child to fully arrest</a:t>
            </a:r>
          </a:p>
        </p:txBody>
      </p:sp>
      <p:sp>
        <p:nvSpPr>
          <p:cNvPr id="30724" name="Rectangle 7">
            <a:extLst>
              <a:ext uri="{FF2B5EF4-FFF2-40B4-BE49-F238E27FC236}">
                <a16:creationId xmlns:a16="http://schemas.microsoft.com/office/drawing/2014/main" id="{BFE3676D-0F65-4221-C0EB-AC15184474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20457C68-E215-4E37-B66C-F8AA5AEA71B5}"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2D8309C-B16D-8BD2-0A80-4471488A7672}"/>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EFCAD42E-DA87-BC96-220A-44CDB9D00A6F}"/>
              </a:ext>
            </a:extLst>
          </p:cNvPr>
          <p:cNvSpPr>
            <a:spLocks noGrp="1" noChangeArrowheads="1"/>
          </p:cNvSpPr>
          <p:nvPr>
            <p:ph type="body" idx="1"/>
          </p:nvPr>
        </p:nvSpPr>
        <p:spPr>
          <a:xfrm>
            <a:off x="404664" y="4343400"/>
            <a:ext cx="5976664" cy="4621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GB" altLang="en-US" sz="1100" dirty="0">
                <a:latin typeface="Arial" panose="020B0604020202020204" pitchFamily="34" charset="0"/>
                <a:cs typeface="Arial" panose="020B0604020202020204" pitchFamily="34" charset="0"/>
              </a:rPr>
              <a:t>If still no signs of life observed during the previous steps, then start chest compressions.</a:t>
            </a:r>
          </a:p>
          <a:p>
            <a:pPr>
              <a:spcBef>
                <a:spcPts val="0"/>
              </a:spcBef>
            </a:pPr>
            <a:endParaRPr lang="en-GB" altLang="en-US" sz="1100" dirty="0">
              <a:latin typeface="Arial" panose="020B0604020202020204" pitchFamily="34" charset="0"/>
              <a:cs typeface="Arial" panose="020B0604020202020204" pitchFamily="34" charset="0"/>
            </a:endParaRPr>
          </a:p>
          <a:p>
            <a:pPr>
              <a:spcBef>
                <a:spcPts val="0"/>
              </a:spcBef>
            </a:pPr>
            <a:r>
              <a:rPr lang="en-GB" altLang="en-US" sz="1100" dirty="0">
                <a:latin typeface="Arial" panose="020B0604020202020204" pitchFamily="34" charset="0"/>
                <a:cs typeface="Arial" panose="020B0604020202020204" pitchFamily="34" charset="0"/>
              </a:rPr>
              <a:t>Signs of life</a:t>
            </a:r>
          </a:p>
          <a:p>
            <a:pPr>
              <a:spcBef>
                <a:spcPts val="0"/>
              </a:spcBef>
            </a:pPr>
            <a:r>
              <a:rPr lang="en-GB" altLang="en-US" sz="1100" dirty="0">
                <a:latin typeface="Arial" panose="020B0604020202020204" pitchFamily="34" charset="0"/>
                <a:cs typeface="Arial" panose="020B0604020202020204" pitchFamily="34" charset="0"/>
              </a:rPr>
              <a:t>• breathing or abnormal breathing (agonal breathing)</a:t>
            </a:r>
          </a:p>
          <a:p>
            <a:pPr>
              <a:spcBef>
                <a:spcPts val="0"/>
              </a:spcBef>
            </a:pPr>
            <a:r>
              <a:rPr lang="en-GB" altLang="en-US" sz="1100" dirty="0">
                <a:latin typeface="Arial" panose="020B0604020202020204" pitchFamily="34" charset="0"/>
                <a:cs typeface="Arial" panose="020B0604020202020204" pitchFamily="34" charset="0"/>
              </a:rPr>
              <a:t>• movement </a:t>
            </a:r>
          </a:p>
          <a:p>
            <a:pPr>
              <a:spcBef>
                <a:spcPts val="0"/>
              </a:spcBef>
            </a:pPr>
            <a:r>
              <a:rPr lang="en-GB" altLang="en-US" sz="1100" dirty="0">
                <a:latin typeface="Arial" panose="020B0604020202020204" pitchFamily="34" charset="0"/>
                <a:cs typeface="Arial" panose="020B0604020202020204" pitchFamily="34" charset="0"/>
              </a:rPr>
              <a:t>• cough/gag in response to breaths</a:t>
            </a:r>
          </a:p>
          <a:p>
            <a:pPr>
              <a:spcBef>
                <a:spcPts val="0"/>
              </a:spcBef>
            </a:pPr>
            <a:endParaRPr lang="en-GB" altLang="en-US" sz="1100" dirty="0">
              <a:latin typeface="Arial" panose="020B0604020202020204" pitchFamily="34" charset="0"/>
              <a:cs typeface="Arial" panose="020B0604020202020204" pitchFamily="34" charset="0"/>
            </a:endParaRPr>
          </a:p>
          <a:p>
            <a:pPr>
              <a:spcBef>
                <a:spcPts val="0"/>
              </a:spcBef>
            </a:pPr>
            <a:r>
              <a:rPr lang="en-GB" altLang="en-US" sz="1100" dirty="0">
                <a:latin typeface="Arial" panose="020B0604020202020204" pitchFamily="34" charset="0"/>
                <a:cs typeface="Arial" panose="020B0604020202020204" pitchFamily="34" charset="0"/>
              </a:rPr>
              <a:t>Compress the lower half of the sternum at least one third of the depth of the child’s/infant’s chest. </a:t>
            </a:r>
            <a:endParaRPr lang="en-US" altLang="en-US" sz="1100" dirty="0">
              <a:latin typeface="Arial" panose="020B0604020202020204" pitchFamily="34" charset="0"/>
              <a:cs typeface="Arial" panose="020B0604020202020204" pitchFamily="34" charset="0"/>
            </a:endParaRPr>
          </a:p>
          <a:p>
            <a:pPr>
              <a:spcBef>
                <a:spcPts val="0"/>
              </a:spcBef>
            </a:pPr>
            <a:endParaRPr lang="en-US" altLang="en-US" sz="1100" dirty="0">
              <a:latin typeface="Arial" panose="020B0604020202020204" pitchFamily="34" charset="0"/>
              <a:cs typeface="Arial" panose="020B0604020202020204" pitchFamily="34" charset="0"/>
            </a:endParaRPr>
          </a:p>
          <a:p>
            <a:pPr>
              <a:spcBef>
                <a:spcPts val="0"/>
              </a:spcBef>
            </a:pPr>
            <a:r>
              <a:rPr lang="en-GB" altLang="en-US" sz="1100" dirty="0">
                <a:latin typeface="Arial" panose="020B0604020202020204" pitchFamily="34" charset="0"/>
                <a:cs typeface="Arial" panose="020B0604020202020204" pitchFamily="34" charset="0"/>
              </a:rPr>
              <a:t>Infant - Using two-thumb encircling technique over the lower half of the sternum – at least 4cm</a:t>
            </a:r>
          </a:p>
          <a:p>
            <a:pPr>
              <a:spcBef>
                <a:spcPts val="0"/>
              </a:spcBef>
            </a:pPr>
            <a:r>
              <a:rPr lang="en-GB" altLang="en-US" sz="1100" dirty="0">
                <a:latin typeface="Arial" panose="020B0604020202020204" pitchFamily="34" charset="0"/>
                <a:cs typeface="Arial" panose="020B0604020202020204" pitchFamily="34" charset="0"/>
              </a:rPr>
              <a:t>Child - Using the heel of one hand (or two) over the lower half of the sternum – at least 5 cm</a:t>
            </a:r>
          </a:p>
          <a:p>
            <a:pPr>
              <a:spcBef>
                <a:spcPts val="0"/>
              </a:spcBef>
            </a:pPr>
            <a:endParaRPr lang="en-GB" alt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GB" altLang="en-US" sz="1100" dirty="0">
                <a:latin typeface="Arial" panose="020B0604020202020204" pitchFamily="34" charset="0"/>
                <a:cs typeface="Arial" panose="020B0604020202020204" pitchFamily="34" charset="0"/>
              </a:rPr>
              <a:t>Thanks to Children’s Health Queensland for images</a:t>
            </a:r>
          </a:p>
        </p:txBody>
      </p:sp>
      <p:sp>
        <p:nvSpPr>
          <p:cNvPr id="32772" name="Rectangle 7">
            <a:extLst>
              <a:ext uri="{FF2B5EF4-FFF2-40B4-BE49-F238E27FC236}">
                <a16:creationId xmlns:a16="http://schemas.microsoft.com/office/drawing/2014/main" id="{4F14A42E-7EC4-D7FB-B921-7621FEF175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18749DA7-2F49-4BAE-95DD-4889FCA49515}" type="slidenum">
              <a:rPr lang="en-US" altLang="en-US" smtClean="0"/>
              <a:pPr>
                <a:spcBef>
                  <a:spcPct val="0"/>
                </a:spcBef>
              </a:pPr>
              <a:t>8</a:t>
            </a:fld>
            <a:endParaRPr lang="en-US" altLang="en-US"/>
          </a:p>
        </p:txBody>
      </p:sp>
    </p:spTree>
    <p:extLst>
      <p:ext uri="{BB962C8B-B14F-4D97-AF65-F5344CB8AC3E}">
        <p14:creationId xmlns:p14="http://schemas.microsoft.com/office/powerpoint/2010/main" val="170786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9</a:t>
            </a:fld>
            <a:endParaRPr lang="en-US" altLang="en-US"/>
          </a:p>
        </p:txBody>
      </p:sp>
    </p:spTree>
    <p:extLst>
      <p:ext uri="{BB962C8B-B14F-4D97-AF65-F5344CB8AC3E}">
        <p14:creationId xmlns:p14="http://schemas.microsoft.com/office/powerpoint/2010/main" val="3396102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AFEB82-38B1-9D23-E4BA-BF3067D4776E}"/>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itchFamily="34" charset="0"/>
              </a:rPr>
              <a:t>© ALSG, 2023</a:t>
            </a:r>
          </a:p>
        </p:txBody>
      </p:sp>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itchFamily="34" charset="0"/>
                <a:cs typeface="Arial"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5439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cxnSp>
        <p:nvCxnSpPr>
          <p:cNvPr id="6" name="Straight Connector 2">
            <a:extLst>
              <a:ext uri="{FF2B5EF4-FFF2-40B4-BE49-F238E27FC236}">
                <a16:creationId xmlns:a16="http://schemas.microsoft.com/office/drawing/2014/main" id="{2A9E9C54-0827-E837-3009-34F12E7BD8F4}"/>
              </a:ext>
            </a:extLst>
          </p:cNvPr>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8448E67E-F5A9-79F9-DCD1-E50494C25679}"/>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itchFamily="34" charset="0"/>
              </a:rPr>
              <a:t>© ALSG, 2023</a:t>
            </a:r>
          </a:p>
        </p:txBody>
      </p: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itchFamily="34" charset="0"/>
                <a:cs typeface="Arial" pitchFamily="34" charset="0"/>
              </a:defRPr>
            </a:lvl1pPr>
            <a:lvl2pPr marL="742950" indent="-285750">
              <a:buClr>
                <a:schemeClr val="bg1"/>
              </a:buClr>
              <a:buFont typeface="Arial"/>
              <a:buChar char="•"/>
              <a:defRPr sz="2000" b="0" i="0">
                <a:solidFill>
                  <a:srgbClr val="FFFFFF"/>
                </a:solidFill>
                <a:latin typeface="Arial" pitchFamily="34" charset="0"/>
                <a:cs typeface="Arial" pitchFamily="34" charset="0"/>
              </a:defRPr>
            </a:lvl2pPr>
            <a:lvl3pPr marL="1143000" indent="-228600">
              <a:buClr>
                <a:schemeClr val="bg1"/>
              </a:buClr>
              <a:buFont typeface="Arial"/>
              <a:buChar char="•"/>
              <a:defRPr sz="1800" b="0" i="0">
                <a:solidFill>
                  <a:srgbClr val="FFFFFF"/>
                </a:solidFill>
                <a:latin typeface="Arial" pitchFamily="34" charset="0"/>
                <a:cs typeface="Arial" pitchFamily="34" charset="0"/>
              </a:defRPr>
            </a:lvl3pPr>
            <a:lvl4pPr marL="1600200" indent="-228600">
              <a:buClr>
                <a:schemeClr val="bg1"/>
              </a:buClr>
              <a:buFont typeface="Arial"/>
              <a:buChar char="•"/>
              <a:defRPr sz="1600" b="0" i="0">
                <a:solidFill>
                  <a:srgbClr val="FFFFFF"/>
                </a:solidFill>
                <a:latin typeface="Arial" pitchFamily="34" charset="0"/>
                <a:cs typeface="Arial" pitchFamily="34" charset="0"/>
              </a:defRPr>
            </a:lvl4pPr>
            <a:lvl5pPr marL="2057400" indent="-228600">
              <a:buClr>
                <a:schemeClr val="bg1"/>
              </a:buClr>
              <a:buFont typeface="Arial"/>
              <a:buChar char="•"/>
              <a:defRPr sz="1600" b="0" i="0">
                <a:solidFill>
                  <a:srgbClr val="FFFFFF"/>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27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533400"/>
            <a:ext cx="7781925" cy="5562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6BAA8E8A-D7EE-D25F-CE62-96C3912F7115}"/>
              </a:ext>
            </a:extLst>
          </p:cNvPr>
          <p:cNvSpPr>
            <a:spLocks noGrp="1"/>
          </p:cNvSpPr>
          <p:nvPr>
            <p:ph type="dt" sz="half" idx="10"/>
          </p:nvPr>
        </p:nvSpPr>
        <p:spPr>
          <a:xfrm>
            <a:off x="1143000" y="6248400"/>
            <a:ext cx="1905000" cy="457200"/>
          </a:xfrm>
          <a:prstGeom prst="rect">
            <a:avLst/>
          </a:prstGeom>
        </p:spPr>
        <p:txBody>
          <a:bodyPr/>
          <a:lstStyle>
            <a:lvl1pPr algn="ctr" eaLnBrk="1" hangingPunct="1">
              <a:defRPr>
                <a:latin typeface="Tahoma" pitchFamily="34" charset="0"/>
                <a:ea typeface="+mn-ea"/>
                <a:cs typeface="+mn-cs"/>
              </a:defRPr>
            </a:lvl1pPr>
          </a:lstStyle>
          <a:p>
            <a:pPr>
              <a:defRPr/>
            </a:pPr>
            <a:endParaRPr lang="en-GB"/>
          </a:p>
        </p:txBody>
      </p:sp>
      <p:sp>
        <p:nvSpPr>
          <p:cNvPr id="4" name="Footer Placeholder 3">
            <a:extLst>
              <a:ext uri="{FF2B5EF4-FFF2-40B4-BE49-F238E27FC236}">
                <a16:creationId xmlns:a16="http://schemas.microsoft.com/office/drawing/2014/main" id="{0815F74F-E68C-3326-C291-E85155511490}"/>
              </a:ext>
            </a:extLst>
          </p:cNvPr>
          <p:cNvSpPr>
            <a:spLocks noGrp="1"/>
          </p:cNvSpPr>
          <p:nvPr>
            <p:ph type="ftr" sz="quarter" idx="11"/>
          </p:nvPr>
        </p:nvSpPr>
        <p:spPr>
          <a:xfrm>
            <a:off x="3581400" y="6248400"/>
            <a:ext cx="2895600" cy="457200"/>
          </a:xfrm>
          <a:prstGeom prst="rect">
            <a:avLst/>
          </a:prstGeom>
        </p:spPr>
        <p:txBody>
          <a:bodyPr/>
          <a:lstStyle>
            <a:lvl1pPr algn="ctr" eaLnBrk="1" hangingPunct="1">
              <a:defRPr>
                <a:latin typeface="Tahoma" pitchFamily="34" charset="0"/>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7B824F36-C0F1-9B33-6BFB-E6CAC20001E8}"/>
              </a:ext>
            </a:extLst>
          </p:cNvPr>
          <p:cNvSpPr>
            <a:spLocks noGrp="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8757B021-4921-49F8-B09A-8B1D36CD39D6}" type="slidenum">
              <a:rPr lang="en-GB" altLang="en-US"/>
              <a:pPr>
                <a:defRPr/>
              </a:pPr>
              <a:t>‹nr.›</a:t>
            </a:fld>
            <a:endParaRPr lang="en-GB" altLang="en-US"/>
          </a:p>
        </p:txBody>
      </p:sp>
    </p:spTree>
    <p:extLst>
      <p:ext uri="{BB962C8B-B14F-4D97-AF65-F5344CB8AC3E}">
        <p14:creationId xmlns:p14="http://schemas.microsoft.com/office/powerpoint/2010/main" val="395689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rgbClr val="F7F7F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261F8E-553D-393E-2922-8EAE76476637}"/>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itchFamily="34" charset="0"/>
              </a:rPr>
              <a:t>© ALSG, 2023</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itchFamily="34" charset="0"/>
                <a:cs typeface="Arial" pitchFamily="34" charset="0"/>
              </a:defRPr>
            </a:lvl1pPr>
          </a:lstStyle>
          <a:p>
            <a:r>
              <a:rPr lang="en-US"/>
              <a:t>Click to edit Master title style</a:t>
            </a:r>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Graphical user interface&#10;&#10;Description automatically generated with low confidence">
            <a:extLst>
              <a:ext uri="{FF2B5EF4-FFF2-40B4-BE49-F238E27FC236}">
                <a16:creationId xmlns:a16="http://schemas.microsoft.com/office/drawing/2014/main" id="{7A8CD42A-0596-F829-606C-FB53130E37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01732052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7F7F7"/>
        </a:solidFill>
        <a:effectLst/>
      </p:bgPr>
    </p:bg>
    <p:spTree>
      <p:nvGrpSpPr>
        <p:cNvPr id="1" name=""/>
        <p:cNvGrpSpPr/>
        <p:nvPr/>
      </p:nvGrpSpPr>
      <p:grpSpPr>
        <a:xfrm>
          <a:off x="0" y="0"/>
          <a:ext cx="0" cy="0"/>
          <a:chOff x="0" y="0"/>
          <a:chExt cx="0" cy="0"/>
        </a:xfrm>
      </p:grpSpPr>
      <p:cxnSp>
        <p:nvCxnSpPr>
          <p:cNvPr id="5" name="Straight Connector 2">
            <a:extLst>
              <a:ext uri="{FF2B5EF4-FFF2-40B4-BE49-F238E27FC236}">
                <a16:creationId xmlns:a16="http://schemas.microsoft.com/office/drawing/2014/main" id="{7EC1496A-9CFC-7B24-681A-6D0409445EB9}"/>
              </a:ext>
            </a:extLst>
          </p:cNvPr>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AA0D54D2-9310-F0CC-1CAB-112AEB95B490}"/>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itchFamily="34" charset="0"/>
              </a:rPr>
              <a:t>© ALSG, 2023</a:t>
            </a:r>
          </a:p>
        </p:txBody>
      </p: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buNone/>
              <a:defRPr sz="2000" b="0" i="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6C3AE951-3505-9F58-5DEA-A9CD26AC2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7830235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C6DE8-8207-4D9C-E6FD-BB41C1B2D762}"/>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itchFamily="34" charset="0"/>
              </a:rPr>
              <a:t>© ALSG, 2023</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519113" y="1038747"/>
            <a:ext cx="8229600" cy="4032448"/>
          </a:xfrm>
          <a:prstGeom prst="rect">
            <a:avLst/>
          </a:prstGeom>
        </p:spPr>
        <p:txBody>
          <a:bodyPr vert="horz"/>
          <a:lstStyle>
            <a:lvl1pPr marL="457200" indent="-457200">
              <a:buClr>
                <a:srgbClr val="3657A7"/>
              </a:buClr>
              <a:buFont typeface="Arial"/>
              <a:buChar char="•"/>
              <a:defRPr sz="2800" b="0" i="0">
                <a:latin typeface="Arial" pitchFamily="34" charset="0"/>
                <a:cs typeface="Arial" pitchFamily="34" charset="0"/>
              </a:defRPr>
            </a:lvl1pPr>
            <a:lvl2pPr marL="914400" indent="-457200">
              <a:buClr>
                <a:srgbClr val="3657A7"/>
              </a:buClr>
              <a:buFont typeface="Arial"/>
              <a:buChar char="•"/>
              <a:defRPr sz="2400" b="0" i="0">
                <a:latin typeface="Arial"/>
                <a:cs typeface="Arial"/>
              </a:defRPr>
            </a:lvl2pPr>
            <a:lvl3pPr marL="1257300" indent="-342900">
              <a:buClr>
                <a:srgbClr val="3657A7"/>
              </a:buClr>
              <a:buFont typeface="Arial"/>
              <a:buChar char="•"/>
              <a:defRPr sz="2200" b="0" i="0">
                <a:latin typeface="Arial"/>
                <a:cs typeface="Arial"/>
              </a:defRPr>
            </a:lvl3pPr>
            <a:lvl4pPr marL="1714500" indent="-342900">
              <a:buClr>
                <a:srgbClr val="3657A7"/>
              </a:buClr>
              <a:buFont typeface="Arial"/>
              <a:buChar char="•"/>
              <a:defRPr sz="2000" b="0" i="0">
                <a:latin typeface="Arial"/>
                <a:cs typeface="Arial"/>
              </a:defRPr>
            </a:lvl4pPr>
            <a:lvl5pPr marL="2171700" indent="-342900">
              <a:buClr>
                <a:srgbClr val="3657A7"/>
              </a:buClr>
              <a:buFont typeface="Arial"/>
              <a:buChar char="•"/>
              <a:defRPr sz="18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Graphical user interface&#10;&#10;Description automatically generated with low confidence">
            <a:extLst>
              <a:ext uri="{FF2B5EF4-FFF2-40B4-BE49-F238E27FC236}">
                <a16:creationId xmlns:a16="http://schemas.microsoft.com/office/drawing/2014/main" id="{658F017C-A846-8F20-718E-7A40C57A4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58913669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rgbClr val="F7F7F7"/>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FC542B-7BB5-CCA9-ACCA-81D9BF20F578}"/>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itchFamily="34" charset="0"/>
              </a:rPr>
              <a:t>© ALSG, 2023</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itchFamily="34" charset="0"/>
                <a:cs typeface="Arial" pitchFamily="34" charset="0"/>
              </a:defRPr>
            </a:lvl1pPr>
            <a:lvl2pPr marL="742950" indent="-285750">
              <a:buClr>
                <a:srgbClr val="3657A7"/>
              </a:buClr>
              <a:buFont typeface="Arial"/>
              <a:buChar char="•"/>
              <a:defRPr sz="2400" b="0" i="0">
                <a:latin typeface="Arial" pitchFamily="34" charset="0"/>
                <a:cs typeface="Arial" pitchFamily="34" charset="0"/>
              </a:defRPr>
            </a:lvl2pPr>
            <a:lvl3pPr marL="1143000" indent="-228600">
              <a:buClr>
                <a:srgbClr val="3657A7"/>
              </a:buClr>
              <a:buFont typeface="Arial"/>
              <a:buChar char="•"/>
              <a:defRPr sz="2000" b="0" i="0">
                <a:latin typeface="Arial" pitchFamily="34" charset="0"/>
                <a:cs typeface="Arial" pitchFamily="34" charset="0"/>
              </a:defRPr>
            </a:lvl3pPr>
            <a:lvl4pPr marL="1600200" indent="-228600">
              <a:buClr>
                <a:srgbClr val="3657A7"/>
              </a:buClr>
              <a:buFont typeface="Arial"/>
              <a:buChar char="•"/>
              <a:defRPr sz="1800" b="0" i="0">
                <a:latin typeface="Arial" pitchFamily="34" charset="0"/>
                <a:cs typeface="Arial" pitchFamily="34" charset="0"/>
              </a:defRPr>
            </a:lvl4pPr>
            <a:lvl5pPr marL="2057400" indent="-228600">
              <a:buClr>
                <a:srgbClr val="3657A7"/>
              </a:buClr>
              <a:buFont typeface="Arial"/>
              <a:buChar char="•"/>
              <a:defRPr sz="1800" b="0" i="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itchFamily="34" charset="0"/>
                <a:cs typeface="Arial" pitchFamily="34" charset="0"/>
              </a:defRPr>
            </a:lvl1pPr>
            <a:lvl2pPr marL="742950" indent="-285750">
              <a:buClr>
                <a:srgbClr val="3657A7"/>
              </a:buClr>
              <a:buFont typeface="Arial"/>
              <a:buChar char="•"/>
              <a:defRPr sz="2400" b="0" i="0">
                <a:latin typeface="Arial" pitchFamily="34" charset="0"/>
                <a:cs typeface="Arial" pitchFamily="34" charset="0"/>
              </a:defRPr>
            </a:lvl2pPr>
            <a:lvl3pPr marL="1143000" indent="-228600">
              <a:buClr>
                <a:srgbClr val="3657A7"/>
              </a:buClr>
              <a:buFont typeface="Arial"/>
              <a:buChar char="•"/>
              <a:defRPr sz="2000" b="0" i="0">
                <a:latin typeface="Arial" pitchFamily="34" charset="0"/>
                <a:cs typeface="Arial" pitchFamily="34" charset="0"/>
              </a:defRPr>
            </a:lvl3pPr>
            <a:lvl4pPr marL="1600200" indent="-228600">
              <a:buClr>
                <a:srgbClr val="3657A7"/>
              </a:buClr>
              <a:buFont typeface="Arial"/>
              <a:buChar char="•"/>
              <a:defRPr sz="1800" b="0" i="0">
                <a:latin typeface="Arial" pitchFamily="34" charset="0"/>
                <a:cs typeface="Arial" pitchFamily="34" charset="0"/>
              </a:defRPr>
            </a:lvl4pPr>
            <a:lvl5pPr marL="2057400" indent="-228600">
              <a:buClr>
                <a:srgbClr val="3657A7"/>
              </a:buClr>
              <a:buFont typeface="Arial"/>
              <a:buChar char="•"/>
              <a:defRPr sz="1800" b="0" i="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phical user interface&#10;&#10;Description automatically generated with low confidence">
            <a:extLst>
              <a:ext uri="{FF2B5EF4-FFF2-40B4-BE49-F238E27FC236}">
                <a16:creationId xmlns:a16="http://schemas.microsoft.com/office/drawing/2014/main" id="{18E25C0F-7C0C-D263-8E4E-5E5D58FEEB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7701736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F7F7F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9EC88F-D82A-DFF1-9819-8F8DA6DAF4C9}"/>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itchFamily="34" charset="0"/>
              </a:rPr>
              <a:t>© ALSG, 2023</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itchFamily="34" charset="0"/>
                <a:cs typeface="Arial" pitchFamily="34" charset="0"/>
              </a:defRPr>
            </a:lvl1pPr>
          </a:lstStyle>
          <a:p>
            <a:r>
              <a:rPr lang="en-US"/>
              <a:t>Click to edit Master title style</a:t>
            </a:r>
          </a:p>
        </p:txBody>
      </p:sp>
      <p:pic>
        <p:nvPicPr>
          <p:cNvPr id="5" name="Picture 4" descr="Graphical user interface&#10;&#10;Description automatically generated with low confidence">
            <a:extLst>
              <a:ext uri="{FF2B5EF4-FFF2-40B4-BE49-F238E27FC236}">
                <a16:creationId xmlns:a16="http://schemas.microsoft.com/office/drawing/2014/main" id="{EC8E7846-8424-F89B-14B4-F43BD8589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21695951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7F7F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501BAD-019F-2F09-7218-F940204AF565}"/>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itchFamily="34" charset="0"/>
              </a:rPr>
              <a:t>© ALSG, 2023</a:t>
            </a:r>
          </a:p>
        </p:txBody>
      </p:sp>
      <p:pic>
        <p:nvPicPr>
          <p:cNvPr id="4" name="Picture 3" descr="Graphical user interface&#10;&#10;Description automatically generated with low confidence">
            <a:extLst>
              <a:ext uri="{FF2B5EF4-FFF2-40B4-BE49-F238E27FC236}">
                <a16:creationId xmlns:a16="http://schemas.microsoft.com/office/drawing/2014/main" id="{A070E6E8-4592-EF9E-1514-CD9C6A70C2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92075195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F7F7F7"/>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84DD6B-AE3B-65D0-EF13-428757F781DA}"/>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itchFamily="34" charset="0"/>
              </a:rPr>
              <a:t>© ALSG, 2023</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1D1A9203-735C-7A95-DB88-60F179067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39559257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F7F7F7"/>
        </a:solidFill>
        <a:effectLst/>
      </p:bgPr>
    </p:bg>
    <p:spTree>
      <p:nvGrpSpPr>
        <p:cNvPr id="1" name=""/>
        <p:cNvGrpSpPr/>
        <p:nvPr/>
      </p:nvGrpSpPr>
      <p:grpSpPr>
        <a:xfrm>
          <a:off x="0" y="0"/>
          <a:ext cx="0" cy="0"/>
          <a:chOff x="0" y="0"/>
          <a:chExt cx="0" cy="0"/>
        </a:xfrm>
      </p:grpSpPr>
      <p:cxnSp>
        <p:nvCxnSpPr>
          <p:cNvPr id="6" name="Straight Connector 2">
            <a:extLst>
              <a:ext uri="{FF2B5EF4-FFF2-40B4-BE49-F238E27FC236}">
                <a16:creationId xmlns:a16="http://schemas.microsoft.com/office/drawing/2014/main" id="{41EFBDA2-D7BC-C669-EB57-CBC8872B2AB4}"/>
              </a:ext>
            </a:extLst>
          </p:cNvPr>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2E99283E-37DE-ABA5-ACA0-BD237CBDE2C9}"/>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itchFamily="34" charset="0"/>
              </a:rPr>
              <a:t>© ALSG, 2023</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813E3840-C850-0C44-D273-12F02CCC5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43932720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470B8"/>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1FB670F9-CEBA-557C-D0BE-71D64EB5E85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20272" y="332656"/>
            <a:ext cx="1851246" cy="900000"/>
          </a:xfrm>
          <a:prstGeom prst="rect">
            <a:avLst/>
          </a:prstGeom>
          <a:ln>
            <a:solidFill>
              <a:schemeClr val="bg1"/>
            </a:solidFill>
          </a:ln>
        </p:spPr>
      </p:pic>
    </p:spTree>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95_941840A1.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94_3AE37B8D.xm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Hanne/Dropbox/Els%20en%20Hanne/Lectures:demos%202020-2021/videos/Inflaties%20-%20Ballon%20-%20Rechts.mov" TargetMode="External"/><Relationship Id="rId1" Type="http://schemas.microsoft.com/office/2007/relationships/media" Target="file:////Users/Hanne/Dropbox/Els%20en%20Hanne/Lectures:demos%202020-2021/videos/Inflaties%20-%20Ballon%20-%20Rechts.mov"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D79C7A17-97DE-4D17-8D47-7F6FB9ED4F8F}"/>
              </a:ext>
            </a:extLst>
          </p:cNvPr>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15363" name="Rectangle 2">
            <a:extLst>
              <a:ext uri="{FF2B5EF4-FFF2-40B4-BE49-F238E27FC236}">
                <a16:creationId xmlns:a16="http://schemas.microsoft.com/office/drawing/2014/main" id="{CDD7151B-0F41-4015-AC77-6214ABCCBD14}"/>
              </a:ext>
            </a:extLst>
          </p:cNvPr>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r>
              <a:rPr lang="en-US" altLang="en-US" sz="3200"/>
              <a:t>Advanced Paediatric Life Support</a:t>
            </a:r>
          </a:p>
        </p:txBody>
      </p:sp>
      <p:sp>
        <p:nvSpPr>
          <p:cNvPr id="15364" name="Rectangle 3">
            <a:extLst>
              <a:ext uri="{FF2B5EF4-FFF2-40B4-BE49-F238E27FC236}">
                <a16:creationId xmlns:a16="http://schemas.microsoft.com/office/drawing/2014/main" id="{8BCA6B79-6F76-4DED-9F11-A6E85D4B9DD0}"/>
              </a:ext>
            </a:extLst>
          </p:cNvPr>
          <p:cNvSpPr>
            <a:spLocks noGrp="1" noChangeArrowheads="1"/>
          </p:cNvSpPr>
          <p:nvPr>
            <p:ph type="subTitle" idx="1"/>
          </p:nvPr>
        </p:nvSpPr>
        <p:spPr bwMode="auto">
          <a:xfrm>
            <a:off x="477838" y="2276475"/>
            <a:ext cx="6400800" cy="66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spcBef>
                <a:spcPct val="0"/>
              </a:spcBef>
            </a:pPr>
            <a:r>
              <a:rPr lang="en-US" altLang="en-US" sz="4000" dirty="0" err="1"/>
              <a:t>Aanpak</a:t>
            </a:r>
            <a:r>
              <a:rPr lang="en-US" altLang="en-US" sz="4000" dirty="0"/>
              <a:t> van </a:t>
            </a:r>
            <a:r>
              <a:rPr lang="en-US" altLang="en-US" sz="4000" dirty="0" err="1"/>
              <a:t>hartstilstand</a:t>
            </a:r>
            <a:endParaRPr lang="en-US" altLang="en-US" sz="4000" dirty="0"/>
          </a:p>
        </p:txBody>
      </p:sp>
      <p:pic>
        <p:nvPicPr>
          <p:cNvPr id="15365" name="Picture 5">
            <a:extLst>
              <a:ext uri="{FF2B5EF4-FFF2-40B4-BE49-F238E27FC236}">
                <a16:creationId xmlns:a16="http://schemas.microsoft.com/office/drawing/2014/main" id="{629F7720-0EE3-49F0-892E-D40EF2F803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576888"/>
            <a:ext cx="15621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13BDA9BB-0465-35D4-E04A-48F00DD9F0BC}"/>
              </a:ext>
            </a:extLst>
          </p:cNvPr>
          <p:cNvPicPr>
            <a:picLocks noChangeAspect="1"/>
          </p:cNvPicPr>
          <p:nvPr/>
        </p:nvPicPr>
        <p:blipFill rotWithShape="1">
          <a:blip r:embed="rId4"/>
          <a:srcRect l="1532" t="28588" r="1532" b="-16601"/>
          <a:stretch/>
        </p:blipFill>
        <p:spPr>
          <a:xfrm>
            <a:off x="0" y="3371924"/>
            <a:ext cx="9144000" cy="4881612"/>
          </a:xfrm>
          <a:prstGeom prst="rect">
            <a:avLst/>
          </a:prstGeom>
        </p:spPr>
      </p:pic>
    </p:spTree>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3">
            <a:extLst>
              <a:ext uri="{FF2B5EF4-FFF2-40B4-BE49-F238E27FC236}">
                <a16:creationId xmlns:a16="http://schemas.microsoft.com/office/drawing/2014/main" id="{5296602D-ED03-9BBB-B8BA-72443A592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69476"/>
            <a:ext cx="3002213" cy="2176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2">
            <a:extLst>
              <a:ext uri="{FF2B5EF4-FFF2-40B4-BE49-F238E27FC236}">
                <a16:creationId xmlns:a16="http://schemas.microsoft.com/office/drawing/2014/main" id="{A450C380-83C0-C3E8-4C35-3F5CAB9C4D36}"/>
              </a:ext>
            </a:extLst>
          </p:cNvPr>
          <p:cNvSpPr txBox="1">
            <a:spLocks noChangeArrowheads="1"/>
          </p:cNvSpPr>
          <p:nvPr/>
        </p:nvSpPr>
        <p:spPr bwMode="auto">
          <a:xfrm>
            <a:off x="468000" y="360000"/>
            <a:ext cx="430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GB" altLang="en-US" sz="3200" b="1" dirty="0">
                <a:solidFill>
                  <a:srgbClr val="00589A"/>
                </a:solidFill>
                <a:latin typeface="Arial" panose="020B0604020202020204" pitchFamily="34" charset="0"/>
                <a:cs typeface="Arial" panose="020B0604020202020204" pitchFamily="34" charset="0"/>
              </a:rPr>
              <a:t>Airway </a:t>
            </a:r>
            <a:r>
              <a:rPr lang="en-GB" altLang="en-US" sz="3200" b="1" dirty="0" err="1">
                <a:solidFill>
                  <a:srgbClr val="00589A"/>
                </a:solidFill>
                <a:latin typeface="Arial" panose="020B0604020202020204" pitchFamily="34" charset="0"/>
                <a:cs typeface="Arial" panose="020B0604020202020204" pitchFamily="34" charset="0"/>
              </a:rPr>
              <a:t>hulpmiddelen</a:t>
            </a:r>
            <a:endParaRPr lang="en-GB" altLang="en-US" sz="3200" b="1" dirty="0">
              <a:solidFill>
                <a:srgbClr val="00589A"/>
              </a:solidFill>
              <a:latin typeface="Arial" panose="020B0604020202020204" pitchFamily="34" charset="0"/>
              <a:cs typeface="Arial" panose="020B0604020202020204" pitchFamily="34" charset="0"/>
            </a:endParaRPr>
          </a:p>
        </p:txBody>
      </p:sp>
      <p:pic>
        <p:nvPicPr>
          <p:cNvPr id="10" name="Picture 9" descr="A picture containing person, indoor, human face, skin&#10;&#10;Description automatically generated">
            <a:extLst>
              <a:ext uri="{FF2B5EF4-FFF2-40B4-BE49-F238E27FC236}">
                <a16:creationId xmlns:a16="http://schemas.microsoft.com/office/drawing/2014/main" id="{60C6CB8E-903E-03B5-080D-73155BECE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241477"/>
            <a:ext cx="2972531" cy="2259531"/>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person, indoor, skin, medical equipment&#10;&#10;Description automatically generated">
            <a:extLst>
              <a:ext uri="{FF2B5EF4-FFF2-40B4-BE49-F238E27FC236}">
                <a16:creationId xmlns:a16="http://schemas.microsoft.com/office/drawing/2014/main" id="{DA5E5D79-7817-8CB2-A23D-EB19E44CC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1250653"/>
            <a:ext cx="2924692" cy="2250355"/>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person, indoor, medical equipment, bathroom&#10;&#10;Description automatically generated">
            <a:extLst>
              <a:ext uri="{FF2B5EF4-FFF2-40B4-BE49-F238E27FC236}">
                <a16:creationId xmlns:a16="http://schemas.microsoft.com/office/drawing/2014/main" id="{8641B329-5436-9E22-5B87-4C95D0FA4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257" y="3645023"/>
            <a:ext cx="2901637" cy="217622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0D3E4-6D71-3566-7251-84C36E878155}"/>
              </a:ext>
            </a:extLst>
          </p:cNvPr>
          <p:cNvSpPr>
            <a:spLocks noGrp="1"/>
          </p:cNvSpPr>
          <p:nvPr>
            <p:ph type="title"/>
          </p:nvPr>
        </p:nvSpPr>
        <p:spPr>
          <a:xfrm>
            <a:off x="467544" y="360000"/>
            <a:ext cx="8229600" cy="634082"/>
          </a:xfrm>
        </p:spPr>
        <p:txBody>
          <a:bodyPr/>
          <a:lstStyle/>
          <a:p>
            <a:r>
              <a:rPr lang="nl-NL" dirty="0"/>
              <a:t>Advanced life support C</a:t>
            </a:r>
          </a:p>
        </p:txBody>
      </p:sp>
      <p:grpSp>
        <p:nvGrpSpPr>
          <p:cNvPr id="10" name="Group 9">
            <a:extLst>
              <a:ext uri="{FF2B5EF4-FFF2-40B4-BE49-F238E27FC236}">
                <a16:creationId xmlns:a16="http://schemas.microsoft.com/office/drawing/2014/main" id="{82A07A1D-C466-3224-DABB-79EA16DB7F97}"/>
              </a:ext>
            </a:extLst>
          </p:cNvPr>
          <p:cNvGrpSpPr/>
          <p:nvPr/>
        </p:nvGrpSpPr>
        <p:grpSpPr>
          <a:xfrm>
            <a:off x="232918" y="951925"/>
            <a:ext cx="2180362" cy="2702216"/>
            <a:chOff x="467544" y="994082"/>
            <a:chExt cx="2180362" cy="2702216"/>
          </a:xfrm>
        </p:grpSpPr>
        <p:pic>
          <p:nvPicPr>
            <p:cNvPr id="6" name="Picture 5">
              <a:extLst>
                <a:ext uri="{FF2B5EF4-FFF2-40B4-BE49-F238E27FC236}">
                  <a16:creationId xmlns:a16="http://schemas.microsoft.com/office/drawing/2014/main" id="{229BFFAE-DD9F-EBB8-193A-E936F69B3258}"/>
                </a:ext>
              </a:extLst>
            </p:cNvPr>
            <p:cNvPicPr>
              <a:picLocks noChangeAspect="1"/>
            </p:cNvPicPr>
            <p:nvPr/>
          </p:nvPicPr>
          <p:blipFill rotWithShape="1">
            <a:blip r:embed="rId3"/>
            <a:srcRect l="33462" t="15000" r="34250" b="15000"/>
            <a:stretch/>
          </p:blipFill>
          <p:spPr>
            <a:xfrm>
              <a:off x="467544" y="1019391"/>
              <a:ext cx="2180362" cy="2658978"/>
            </a:xfrm>
            <a:prstGeom prst="rect">
              <a:avLst/>
            </a:prstGeom>
          </p:spPr>
        </p:pic>
        <p:sp>
          <p:nvSpPr>
            <p:cNvPr id="3" name="Rectangle 2">
              <a:extLst>
                <a:ext uri="{FF2B5EF4-FFF2-40B4-BE49-F238E27FC236}">
                  <a16:creationId xmlns:a16="http://schemas.microsoft.com/office/drawing/2014/main" id="{69E161FB-CF40-2DDB-02A0-7729D182F613}"/>
                </a:ext>
              </a:extLst>
            </p:cNvPr>
            <p:cNvSpPr/>
            <p:nvPr/>
          </p:nvSpPr>
          <p:spPr bwMode="auto">
            <a:xfrm>
              <a:off x="503400" y="2468282"/>
              <a:ext cx="2144506" cy="430306"/>
            </a:xfrm>
            <a:prstGeom prst="rect">
              <a:avLst/>
            </a:prstGeom>
            <a:noFill/>
            <a:ln w="1905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B8F67B48-04A2-F343-0A7A-7B197AC532C9}"/>
                </a:ext>
              </a:extLst>
            </p:cNvPr>
            <p:cNvSpPr/>
            <p:nvPr/>
          </p:nvSpPr>
          <p:spPr bwMode="auto">
            <a:xfrm>
              <a:off x="503400" y="2916516"/>
              <a:ext cx="2144506" cy="779782"/>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69D9219E-1C0D-9808-C8D5-D6789590F7E6}"/>
                </a:ext>
              </a:extLst>
            </p:cNvPr>
            <p:cNvSpPr/>
            <p:nvPr/>
          </p:nvSpPr>
          <p:spPr bwMode="auto">
            <a:xfrm>
              <a:off x="503400" y="994082"/>
              <a:ext cx="2144506" cy="1403656"/>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grpSp>
        <p:nvGrpSpPr>
          <p:cNvPr id="25" name="Group 24">
            <a:extLst>
              <a:ext uri="{FF2B5EF4-FFF2-40B4-BE49-F238E27FC236}">
                <a16:creationId xmlns:a16="http://schemas.microsoft.com/office/drawing/2014/main" id="{D6D62880-5AE4-F64C-2293-DDFD823C7AF8}"/>
              </a:ext>
            </a:extLst>
          </p:cNvPr>
          <p:cNvGrpSpPr/>
          <p:nvPr/>
        </p:nvGrpSpPr>
        <p:grpSpPr>
          <a:xfrm>
            <a:off x="208782" y="3247197"/>
            <a:ext cx="8726436" cy="2895979"/>
            <a:chOff x="208782" y="2904728"/>
            <a:chExt cx="8726436" cy="2895979"/>
          </a:xfrm>
        </p:grpSpPr>
        <p:sp>
          <p:nvSpPr>
            <p:cNvPr id="9" name="Rectangle: Rounded Corners 8">
              <a:extLst>
                <a:ext uri="{FF2B5EF4-FFF2-40B4-BE49-F238E27FC236}">
                  <a16:creationId xmlns:a16="http://schemas.microsoft.com/office/drawing/2014/main" id="{275C25FD-1538-290B-326D-DD53DDC9152C}"/>
                </a:ext>
              </a:extLst>
            </p:cNvPr>
            <p:cNvSpPr/>
            <p:nvPr/>
          </p:nvSpPr>
          <p:spPr bwMode="auto">
            <a:xfrm>
              <a:off x="2276282" y="2904728"/>
              <a:ext cx="4454434" cy="749413"/>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monitor / defibrillator / AED</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als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beschikbaar</a:t>
              </a:r>
              <a:r>
                <a:rPr lang="en-GB" sz="2000" dirty="0">
                  <a:latin typeface="Arial" panose="020B0604020202020204" pitchFamily="34" charset="0"/>
                  <a:cs typeface="Arial" panose="020B0604020202020204" pitchFamily="34" charset="0"/>
                </a:rPr>
                <a:t>)</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2C9CDB6-06C5-87B1-0BFC-B10F222AF0FD}"/>
                </a:ext>
              </a:extLst>
            </p:cNvPr>
            <p:cNvSpPr/>
            <p:nvPr/>
          </p:nvSpPr>
          <p:spPr bwMode="auto">
            <a:xfrm>
              <a:off x="208782" y="4864923"/>
              <a:ext cx="2615389" cy="430307"/>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SHOCK NODIG</a:t>
              </a:r>
            </a:p>
          </p:txBody>
        </p:sp>
        <p:sp>
          <p:nvSpPr>
            <p:cNvPr id="12" name="Rectangle: Rounded Corners 11">
              <a:extLst>
                <a:ext uri="{FF2B5EF4-FFF2-40B4-BE49-F238E27FC236}">
                  <a16:creationId xmlns:a16="http://schemas.microsoft.com/office/drawing/2014/main" id="{5ED2BE1D-EF38-C4D3-3532-9D07EA5B5B9B}"/>
                </a:ext>
              </a:extLst>
            </p:cNvPr>
            <p:cNvSpPr/>
            <p:nvPr/>
          </p:nvSpPr>
          <p:spPr bwMode="auto">
            <a:xfrm>
              <a:off x="6319829" y="4864922"/>
              <a:ext cx="2615389" cy="749413"/>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GEEN SHOCK NODIG</a:t>
              </a:r>
            </a:p>
          </p:txBody>
        </p:sp>
        <p:sp>
          <p:nvSpPr>
            <p:cNvPr id="13" name="Rectangle: Rounded Corners 12">
              <a:extLst>
                <a:ext uri="{FF2B5EF4-FFF2-40B4-BE49-F238E27FC236}">
                  <a16:creationId xmlns:a16="http://schemas.microsoft.com/office/drawing/2014/main" id="{7466CC2A-433A-6937-27B9-BC5026C28C2B}"/>
                </a:ext>
              </a:extLst>
            </p:cNvPr>
            <p:cNvSpPr/>
            <p:nvPr/>
          </p:nvSpPr>
          <p:spPr bwMode="auto">
            <a:xfrm>
              <a:off x="1043486" y="3971631"/>
              <a:ext cx="2273579" cy="749413"/>
            </a:xfrm>
            <a:prstGeom prst="roundRect">
              <a:avLst/>
            </a:prstGeom>
            <a:solidFill>
              <a:srgbClr val="CEC6E1"/>
            </a:solidFill>
            <a:ln w="28575" cap="flat" cmpd="sng" algn="ctr">
              <a:solidFill>
                <a:srgbClr val="542C8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VF /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pulsloze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VT</a:t>
              </a:r>
            </a:p>
          </p:txBody>
        </p:sp>
        <p:sp>
          <p:nvSpPr>
            <p:cNvPr id="14" name="Rectangle: Rounded Corners 13">
              <a:extLst>
                <a:ext uri="{FF2B5EF4-FFF2-40B4-BE49-F238E27FC236}">
                  <a16:creationId xmlns:a16="http://schemas.microsoft.com/office/drawing/2014/main" id="{4BD76F66-8E0B-657E-3A8A-30E9EC8FE2F5}"/>
                </a:ext>
              </a:extLst>
            </p:cNvPr>
            <p:cNvSpPr/>
            <p:nvPr/>
          </p:nvSpPr>
          <p:spPr bwMode="auto">
            <a:xfrm>
              <a:off x="5826936" y="3944269"/>
              <a:ext cx="2273579" cy="749413"/>
            </a:xfrm>
            <a:prstGeom prst="roundRect">
              <a:avLst/>
            </a:prstGeom>
            <a:solidFill>
              <a:srgbClr val="CEC6E1"/>
            </a:solidFill>
            <a:ln w="28575" cap="flat" cmpd="sng" algn="ctr">
              <a:solidFill>
                <a:srgbClr val="542C8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Asystolie</a:t>
              </a:r>
              <a:r>
                <a:rPr lang="en-GB" sz="2000" dirty="0">
                  <a:latin typeface="Arial" panose="020B0604020202020204" pitchFamily="34" charset="0"/>
                  <a:cs typeface="Arial" panose="020B0604020202020204" pitchFamily="34" charset="0"/>
                </a:rPr>
                <a:t> / PEA</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Diamond 14">
              <a:extLst>
                <a:ext uri="{FF2B5EF4-FFF2-40B4-BE49-F238E27FC236}">
                  <a16:creationId xmlns:a16="http://schemas.microsoft.com/office/drawing/2014/main" id="{4D8CD4A5-6381-924C-222B-4CD8786FD014}"/>
                </a:ext>
              </a:extLst>
            </p:cNvPr>
            <p:cNvSpPr/>
            <p:nvPr/>
          </p:nvSpPr>
          <p:spPr bwMode="auto">
            <a:xfrm>
              <a:off x="3211539" y="4343750"/>
              <a:ext cx="2717804" cy="1456957"/>
            </a:xfrm>
            <a:prstGeom prst="diamond">
              <a:avLst/>
            </a:prstGeom>
            <a:solidFill>
              <a:srgbClr val="FFF1D0"/>
            </a:solidFill>
            <a:ln w="28575" cap="flat" cmpd="sng" algn="ctr">
              <a:solidFill>
                <a:srgbClr val="FFDC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Beoordeel</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ritme</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8D69718-9342-104A-164E-243EFDBAB7DF}"/>
                </a:ext>
              </a:extLst>
            </p:cNvPr>
            <p:cNvCxnSpPr>
              <a:cxnSpLocks/>
              <a:endCxn id="12" idx="1"/>
            </p:cNvCxnSpPr>
            <p:nvPr/>
          </p:nvCxnSpPr>
          <p:spPr bwMode="auto">
            <a:xfrm>
              <a:off x="5582264" y="5072228"/>
              <a:ext cx="737565" cy="16740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007D59CC-5419-322D-DAF2-746FD7A85186}"/>
                </a:ext>
              </a:extLst>
            </p:cNvPr>
            <p:cNvCxnSpPr>
              <a:cxnSpLocks/>
            </p:cNvCxnSpPr>
            <p:nvPr/>
          </p:nvCxnSpPr>
          <p:spPr bwMode="auto">
            <a:xfrm flipH="1">
              <a:off x="2821061" y="5068976"/>
              <a:ext cx="751871"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7271C267-EF43-4FB1-95A1-A7F6C1F01AC9}"/>
                </a:ext>
              </a:extLst>
            </p:cNvPr>
            <p:cNvCxnSpPr>
              <a:cxnSpLocks/>
            </p:cNvCxnSpPr>
            <p:nvPr/>
          </p:nvCxnSpPr>
          <p:spPr bwMode="auto">
            <a:xfrm>
              <a:off x="4568696" y="3654141"/>
              <a:ext cx="1" cy="684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981A83F-2017-A48F-EF44-8C4AA41A6C7E}"/>
              </a:ext>
            </a:extLst>
          </p:cNvPr>
          <p:cNvSpPr>
            <a:spLocks noGrp="1" noChangeArrowheads="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err="1"/>
              <a:t>Asystolie</a:t>
            </a:r>
            <a:endParaRPr lang="en-US" altLang="en-US" dirty="0"/>
          </a:p>
        </p:txBody>
      </p:sp>
      <p:pic>
        <p:nvPicPr>
          <p:cNvPr id="2051" name="Picture 3">
            <a:extLst>
              <a:ext uri="{FF2B5EF4-FFF2-40B4-BE49-F238E27FC236}">
                <a16:creationId xmlns:a16="http://schemas.microsoft.com/office/drawing/2014/main" id="{C42B7D46-A9C4-BA3A-8157-D02122E62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46" r="15382" b="76589"/>
          <a:stretch/>
        </p:blipFill>
        <p:spPr bwMode="auto">
          <a:xfrm>
            <a:off x="791344" y="2241755"/>
            <a:ext cx="7649312" cy="12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F48B2393-E267-08A4-7415-58969C48ED70}"/>
              </a:ext>
            </a:extLst>
          </p:cNvPr>
          <p:cNvSpPr/>
          <p:nvPr/>
        </p:nvSpPr>
        <p:spPr bwMode="auto">
          <a:xfrm>
            <a:off x="8252343" y="2678340"/>
            <a:ext cx="178481" cy="74082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95692481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BABE846-56F4-C464-B7AF-6BE716ABB416}"/>
              </a:ext>
            </a:extLst>
          </p:cNvPr>
          <p:cNvSpPr>
            <a:spLocks noGrp="1" noChangeArrowheads="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t>Pulsloze</a:t>
            </a:r>
            <a:r>
              <a:rPr lang="en-GB" altLang="en-US" dirty="0"/>
              <a:t> </a:t>
            </a:r>
            <a:r>
              <a:rPr lang="en-GB" altLang="en-US" dirty="0" err="1"/>
              <a:t>Electrische</a:t>
            </a:r>
            <a:r>
              <a:rPr lang="en-GB" altLang="en-US" dirty="0"/>
              <a:t> </a:t>
            </a:r>
            <a:r>
              <a:rPr lang="en-GB" altLang="en-US" dirty="0" err="1"/>
              <a:t>Activiteit</a:t>
            </a:r>
            <a:endParaRPr lang="en-US" altLang="en-US" dirty="0"/>
          </a:p>
        </p:txBody>
      </p:sp>
      <p:pic>
        <p:nvPicPr>
          <p:cNvPr id="3074" name="Picture 2">
            <a:extLst>
              <a:ext uri="{FF2B5EF4-FFF2-40B4-BE49-F238E27FC236}">
                <a16:creationId xmlns:a16="http://schemas.microsoft.com/office/drawing/2014/main" id="{EA193D88-422C-3733-F943-36A754E5EE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92" r="8418" b="76444"/>
          <a:stretch/>
        </p:blipFill>
        <p:spPr bwMode="auto">
          <a:xfrm>
            <a:off x="530186" y="2251586"/>
            <a:ext cx="8229864" cy="125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49036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DBBEEF-5FBE-892E-D962-47C86C9A1D80}"/>
              </a:ext>
            </a:extLst>
          </p:cNvPr>
          <p:cNvGrpSpPr/>
          <p:nvPr/>
        </p:nvGrpSpPr>
        <p:grpSpPr>
          <a:xfrm>
            <a:off x="1610436" y="1669312"/>
            <a:ext cx="7312322" cy="4977148"/>
            <a:chOff x="1335923" y="1669312"/>
            <a:chExt cx="7586835" cy="4977148"/>
          </a:xfrm>
        </p:grpSpPr>
        <p:pic>
          <p:nvPicPr>
            <p:cNvPr id="5" name="Picture 4">
              <a:extLst>
                <a:ext uri="{FF2B5EF4-FFF2-40B4-BE49-F238E27FC236}">
                  <a16:creationId xmlns:a16="http://schemas.microsoft.com/office/drawing/2014/main" id="{81B96AF1-E79B-A617-AD13-C43ED1DE0108}"/>
                </a:ext>
              </a:extLst>
            </p:cNvPr>
            <p:cNvPicPr>
              <a:picLocks noChangeAspect="1"/>
            </p:cNvPicPr>
            <p:nvPr/>
          </p:nvPicPr>
          <p:blipFill rotWithShape="1">
            <a:blip r:embed="rId3"/>
            <a:srcRect l="35825" t="14942" r="16138" b="27600"/>
            <a:stretch/>
          </p:blipFill>
          <p:spPr>
            <a:xfrm>
              <a:off x="1535695" y="1669312"/>
              <a:ext cx="7387063" cy="4977148"/>
            </a:xfrm>
            <a:prstGeom prst="rect">
              <a:avLst/>
            </a:prstGeom>
          </p:spPr>
        </p:pic>
        <p:sp>
          <p:nvSpPr>
            <p:cNvPr id="6" name="TextBox 5">
              <a:extLst>
                <a:ext uri="{FF2B5EF4-FFF2-40B4-BE49-F238E27FC236}">
                  <a16:creationId xmlns:a16="http://schemas.microsoft.com/office/drawing/2014/main" id="{0A5D1977-6A01-8D0C-6E3E-E4CCD8136C08}"/>
                </a:ext>
              </a:extLst>
            </p:cNvPr>
            <p:cNvSpPr txBox="1"/>
            <p:nvPr/>
          </p:nvSpPr>
          <p:spPr>
            <a:xfrm>
              <a:off x="1335923" y="2413337"/>
              <a:ext cx="1151672" cy="1015663"/>
            </a:xfrm>
            <a:prstGeom prst="rect">
              <a:avLst/>
            </a:prstGeom>
            <a:solidFill>
              <a:schemeClr val="bg1"/>
            </a:solidFill>
          </p:spPr>
          <p:txBody>
            <a:bodyPr wrap="square" rtlCol="0">
              <a:spAutoFit/>
            </a:bodyPr>
            <a:lstStyle/>
            <a:p>
              <a:endParaRPr lang="en-GB" sz="1200"/>
            </a:p>
            <a:p>
              <a:endParaRPr lang="en-GB" sz="1200"/>
            </a:p>
            <a:p>
              <a:endParaRPr lang="en-GB" sz="1200"/>
            </a:p>
            <a:p>
              <a:endParaRPr lang="en-GB" sz="1200"/>
            </a:p>
            <a:p>
              <a:endParaRPr lang="en-GB" sz="1200"/>
            </a:p>
          </p:txBody>
        </p:sp>
        <p:sp>
          <p:nvSpPr>
            <p:cNvPr id="7" name="TextBox 6">
              <a:extLst>
                <a:ext uri="{FF2B5EF4-FFF2-40B4-BE49-F238E27FC236}">
                  <a16:creationId xmlns:a16="http://schemas.microsoft.com/office/drawing/2014/main" id="{022055C3-E954-28B9-8535-A9A3DB419DD2}"/>
                </a:ext>
              </a:extLst>
            </p:cNvPr>
            <p:cNvSpPr txBox="1"/>
            <p:nvPr/>
          </p:nvSpPr>
          <p:spPr>
            <a:xfrm>
              <a:off x="1489663" y="3523917"/>
              <a:ext cx="1452129" cy="276999"/>
            </a:xfrm>
            <a:prstGeom prst="rect">
              <a:avLst/>
            </a:prstGeom>
            <a:solidFill>
              <a:schemeClr val="bg1"/>
            </a:solidFill>
          </p:spPr>
          <p:txBody>
            <a:bodyPr wrap="square" rtlCol="0">
              <a:spAutoFit/>
            </a:bodyPr>
            <a:lstStyle/>
            <a:p>
              <a:endParaRPr lang="en-GB" sz="1200"/>
            </a:p>
          </p:txBody>
        </p:sp>
      </p:grpSp>
      <p:sp>
        <p:nvSpPr>
          <p:cNvPr id="2" name="Rectangle 2">
            <a:extLst>
              <a:ext uri="{FF2B5EF4-FFF2-40B4-BE49-F238E27FC236}">
                <a16:creationId xmlns:a16="http://schemas.microsoft.com/office/drawing/2014/main" id="{DA407E2F-332E-00DD-2D2B-070367D5ED0C}"/>
              </a:ext>
            </a:extLst>
          </p:cNvPr>
          <p:cNvSpPr txBox="1">
            <a:spLocks noChangeArrowheads="1"/>
          </p:cNvSpPr>
          <p:nvPr/>
        </p:nvSpPr>
        <p:spPr bwMode="auto">
          <a:xfrm>
            <a:off x="468000" y="360000"/>
            <a:ext cx="6768296" cy="634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r>
              <a:rPr lang="en-GB" altLang="en-US" sz="3200" b="1" dirty="0" err="1">
                <a:solidFill>
                  <a:srgbClr val="2E5796"/>
                </a:solidFill>
                <a:latin typeface="Arial" pitchFamily="34" charset="0"/>
                <a:cs typeface="Arial" pitchFamily="34" charset="0"/>
              </a:rPr>
              <a:t>Algoritme</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geen</a:t>
            </a:r>
            <a:r>
              <a:rPr lang="en-GB" altLang="en-US" sz="3200" b="1" dirty="0">
                <a:solidFill>
                  <a:srgbClr val="2E5796"/>
                </a:solidFill>
                <a:latin typeface="Arial" pitchFamily="34" charset="0"/>
                <a:cs typeface="Arial" pitchFamily="34" charset="0"/>
              </a:rPr>
              <a:t> shock </a:t>
            </a:r>
            <a:r>
              <a:rPr lang="en-GB" altLang="en-US" sz="3200" b="1" dirty="0" err="1">
                <a:solidFill>
                  <a:srgbClr val="2E5796"/>
                </a:solidFill>
                <a:latin typeface="Arial" pitchFamily="34" charset="0"/>
                <a:cs typeface="Arial" pitchFamily="34" charset="0"/>
              </a:rPr>
              <a:t>nodig</a:t>
            </a:r>
            <a:endParaRPr lang="en-GB" altLang="en-US" sz="3200" b="1" dirty="0">
              <a:solidFill>
                <a:srgbClr val="2E5796"/>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3DC0210C-F424-40A6-4CC5-A038701A3DA5}"/>
              </a:ext>
            </a:extLst>
          </p:cNvPr>
          <p:cNvPicPr>
            <a:picLocks noChangeAspect="1"/>
          </p:cNvPicPr>
          <p:nvPr/>
        </p:nvPicPr>
        <p:blipFill rotWithShape="1">
          <a:blip r:embed="rId4"/>
          <a:srcRect l="12988" t="38800" r="61025" b="43548"/>
          <a:stretch/>
        </p:blipFill>
        <p:spPr>
          <a:xfrm>
            <a:off x="5591041" y="952832"/>
            <a:ext cx="3371281" cy="1288127"/>
          </a:xfrm>
          <a:prstGeom prst="rect">
            <a:avLst/>
          </a:prstGeom>
        </p:spPr>
      </p:pic>
      <p:sp>
        <p:nvSpPr>
          <p:cNvPr id="16" name="Rectangle 15">
            <a:extLst>
              <a:ext uri="{FF2B5EF4-FFF2-40B4-BE49-F238E27FC236}">
                <a16:creationId xmlns:a16="http://schemas.microsoft.com/office/drawing/2014/main" id="{F483BE0A-6A52-35DF-40E9-746CDBF29CE0}"/>
              </a:ext>
            </a:extLst>
          </p:cNvPr>
          <p:cNvSpPr/>
          <p:nvPr/>
        </p:nvSpPr>
        <p:spPr bwMode="auto">
          <a:xfrm>
            <a:off x="-4377132" y="153888"/>
            <a:ext cx="1606188" cy="329588"/>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nvGrpSpPr>
          <p:cNvPr id="29" name="Group 28">
            <a:extLst>
              <a:ext uri="{FF2B5EF4-FFF2-40B4-BE49-F238E27FC236}">
                <a16:creationId xmlns:a16="http://schemas.microsoft.com/office/drawing/2014/main" id="{7272E0BF-6AEF-CADB-CBEE-F514F90505E2}"/>
              </a:ext>
            </a:extLst>
          </p:cNvPr>
          <p:cNvGrpSpPr/>
          <p:nvPr/>
        </p:nvGrpSpPr>
        <p:grpSpPr>
          <a:xfrm>
            <a:off x="181678" y="1204106"/>
            <a:ext cx="1830940" cy="2111548"/>
            <a:chOff x="221242" y="1204106"/>
            <a:chExt cx="1830940" cy="2111548"/>
          </a:xfrm>
        </p:grpSpPr>
        <p:pic>
          <p:nvPicPr>
            <p:cNvPr id="20" name="Picture 19">
              <a:extLst>
                <a:ext uri="{FF2B5EF4-FFF2-40B4-BE49-F238E27FC236}">
                  <a16:creationId xmlns:a16="http://schemas.microsoft.com/office/drawing/2014/main" id="{73FC5A43-770D-A95C-7D9C-4D25ED2F58A8}"/>
                </a:ext>
              </a:extLst>
            </p:cNvPr>
            <p:cNvPicPr>
              <a:picLocks noChangeAspect="1"/>
            </p:cNvPicPr>
            <p:nvPr/>
          </p:nvPicPr>
          <p:blipFill rotWithShape="1">
            <a:blip r:embed="rId5"/>
            <a:srcRect l="33462" t="19510" r="34250" b="15000"/>
            <a:stretch/>
          </p:blipFill>
          <p:spPr>
            <a:xfrm>
              <a:off x="221242" y="1215466"/>
              <a:ext cx="1830940" cy="2088991"/>
            </a:xfrm>
            <a:prstGeom prst="rect">
              <a:avLst/>
            </a:prstGeom>
          </p:spPr>
        </p:pic>
        <p:sp>
          <p:nvSpPr>
            <p:cNvPr id="22" name="Rectangle 21">
              <a:extLst>
                <a:ext uri="{FF2B5EF4-FFF2-40B4-BE49-F238E27FC236}">
                  <a16:creationId xmlns:a16="http://schemas.microsoft.com/office/drawing/2014/main" id="{466B40FB-D317-8297-CAF5-062B58FE2536}"/>
                </a:ext>
              </a:extLst>
            </p:cNvPr>
            <p:cNvSpPr/>
            <p:nvPr/>
          </p:nvSpPr>
          <p:spPr bwMode="auto">
            <a:xfrm>
              <a:off x="876993" y="1215467"/>
              <a:ext cx="1175189" cy="106637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3" name="Rectangle 22">
              <a:extLst>
                <a:ext uri="{FF2B5EF4-FFF2-40B4-BE49-F238E27FC236}">
                  <a16:creationId xmlns:a16="http://schemas.microsoft.com/office/drawing/2014/main" id="{6062F312-7907-7CFA-621D-5A55179948F9}"/>
                </a:ext>
              </a:extLst>
            </p:cNvPr>
            <p:cNvSpPr/>
            <p:nvPr/>
          </p:nvSpPr>
          <p:spPr bwMode="auto">
            <a:xfrm>
              <a:off x="241025" y="2413337"/>
              <a:ext cx="540372" cy="90231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4" name="Rectangle 23">
              <a:extLst>
                <a:ext uri="{FF2B5EF4-FFF2-40B4-BE49-F238E27FC236}">
                  <a16:creationId xmlns:a16="http://schemas.microsoft.com/office/drawing/2014/main" id="{E45CF63B-12DE-165E-EE77-5998456AF62D}"/>
                </a:ext>
              </a:extLst>
            </p:cNvPr>
            <p:cNvSpPr/>
            <p:nvPr/>
          </p:nvSpPr>
          <p:spPr bwMode="auto">
            <a:xfrm>
              <a:off x="781397" y="2450495"/>
              <a:ext cx="160785" cy="78768"/>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5" name="Rectangle 24">
              <a:extLst>
                <a:ext uri="{FF2B5EF4-FFF2-40B4-BE49-F238E27FC236}">
                  <a16:creationId xmlns:a16="http://schemas.microsoft.com/office/drawing/2014/main" id="{EE90D6A7-3AFB-7727-D8A0-53582386B5A4}"/>
                </a:ext>
              </a:extLst>
            </p:cNvPr>
            <p:cNvSpPr/>
            <p:nvPr/>
          </p:nvSpPr>
          <p:spPr bwMode="auto">
            <a:xfrm>
              <a:off x="781396" y="2545889"/>
              <a:ext cx="160785" cy="78768"/>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6" name="Rectangle 25">
              <a:extLst>
                <a:ext uri="{FF2B5EF4-FFF2-40B4-BE49-F238E27FC236}">
                  <a16:creationId xmlns:a16="http://schemas.microsoft.com/office/drawing/2014/main" id="{DE4AFB21-9ED5-8EA3-97BF-13BEA638E807}"/>
                </a:ext>
              </a:extLst>
            </p:cNvPr>
            <p:cNvSpPr/>
            <p:nvPr/>
          </p:nvSpPr>
          <p:spPr bwMode="auto">
            <a:xfrm>
              <a:off x="942180" y="2599480"/>
              <a:ext cx="79857" cy="45719"/>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8" name="Rectangle 27">
              <a:extLst>
                <a:ext uri="{FF2B5EF4-FFF2-40B4-BE49-F238E27FC236}">
                  <a16:creationId xmlns:a16="http://schemas.microsoft.com/office/drawing/2014/main" id="{EDD2AC25-F01B-ADF6-CE7C-0DBA62ADE86C}"/>
                </a:ext>
              </a:extLst>
            </p:cNvPr>
            <p:cNvSpPr/>
            <p:nvPr/>
          </p:nvSpPr>
          <p:spPr bwMode="auto">
            <a:xfrm>
              <a:off x="221766" y="1204106"/>
              <a:ext cx="655227" cy="272082"/>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21" name="Rectangle 20">
              <a:extLst>
                <a:ext uri="{FF2B5EF4-FFF2-40B4-BE49-F238E27FC236}">
                  <a16:creationId xmlns:a16="http://schemas.microsoft.com/office/drawing/2014/main" id="{3E031229-87B5-70F4-3D03-A85FC6392B1C}"/>
                </a:ext>
              </a:extLst>
            </p:cNvPr>
            <p:cNvSpPr/>
            <p:nvPr/>
          </p:nvSpPr>
          <p:spPr bwMode="auto">
            <a:xfrm>
              <a:off x="795867" y="2298470"/>
              <a:ext cx="1221619" cy="812426"/>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Tree>
    <p:extLst>
      <p:ext uri="{BB962C8B-B14F-4D97-AF65-F5344CB8AC3E}">
        <p14:creationId xmlns:p14="http://schemas.microsoft.com/office/powerpoint/2010/main" val="2113516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AAA07CD-4945-FC3A-D3AA-C710CBF3D969}"/>
              </a:ext>
            </a:extLst>
          </p:cNvPr>
          <p:cNvSpPr>
            <a:spLocks noGrp="1" noChangeArrowheads="1"/>
          </p:cNvSpPr>
          <p:nvPr>
            <p:ph type="title"/>
          </p:nvPr>
        </p:nvSpPr>
        <p:spPr bwMode="auto">
          <a:xfrm>
            <a:off x="468000" y="360000"/>
            <a:ext cx="8229600" cy="12223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err="1"/>
              <a:t>Ventrikelfibrillatie</a:t>
            </a:r>
            <a:br>
              <a:rPr lang="en-US" altLang="en-US" dirty="0"/>
            </a:br>
            <a:r>
              <a:rPr lang="en-US" altLang="en-US" dirty="0" err="1"/>
              <a:t>Ventrikeltachycardie</a:t>
            </a:r>
            <a:endParaRPr lang="en-US" altLang="en-US" dirty="0"/>
          </a:p>
        </p:txBody>
      </p:sp>
      <p:pic>
        <p:nvPicPr>
          <p:cNvPr id="1026" name="Picture 2">
            <a:extLst>
              <a:ext uri="{FF2B5EF4-FFF2-40B4-BE49-F238E27FC236}">
                <a16:creationId xmlns:a16="http://schemas.microsoft.com/office/drawing/2014/main" id="{71D98DBF-F7C4-28F3-3B2B-7D8EF8FC27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 t="4946" r="15395" b="78047"/>
          <a:stretch/>
        </p:blipFill>
        <p:spPr bwMode="auto">
          <a:xfrm>
            <a:off x="468000" y="1918611"/>
            <a:ext cx="7973713" cy="121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D6A5CC18-8E8E-FAA2-B455-526F18D3DA65}"/>
              </a:ext>
            </a:extLst>
          </p:cNvPr>
          <p:cNvSpPr/>
          <p:nvPr/>
        </p:nvSpPr>
        <p:spPr bwMode="auto">
          <a:xfrm>
            <a:off x="8253401" y="2289967"/>
            <a:ext cx="178481" cy="74082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pic>
        <p:nvPicPr>
          <p:cNvPr id="1027" name="Picture 3">
            <a:extLst>
              <a:ext uri="{FF2B5EF4-FFF2-40B4-BE49-F238E27FC236}">
                <a16:creationId xmlns:a16="http://schemas.microsoft.com/office/drawing/2014/main" id="{94E0602F-7B9A-FA82-CDB6-42A2126CD2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44" r="7938" b="77932"/>
          <a:stretch/>
        </p:blipFill>
        <p:spPr bwMode="auto">
          <a:xfrm>
            <a:off x="468000" y="3428999"/>
            <a:ext cx="7980054" cy="110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27166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a16="http://schemas.microsoft.com/office/drawing/2014/main" id="{99219EE4-7EF1-F536-2299-BC15AD16C172}"/>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err="1">
                <a:solidFill>
                  <a:srgbClr val="2E5796"/>
                </a:solidFill>
                <a:latin typeface="Arial" pitchFamily="34" charset="0"/>
                <a:cs typeface="Arial" pitchFamily="34" charset="0"/>
              </a:rPr>
              <a:t>Algoritme</a:t>
            </a:r>
            <a:r>
              <a:rPr lang="en-GB" altLang="en-US" sz="3200" b="1" dirty="0">
                <a:solidFill>
                  <a:srgbClr val="2E5796"/>
                </a:solidFill>
                <a:latin typeface="Arial" pitchFamily="34" charset="0"/>
                <a:cs typeface="Arial" pitchFamily="34" charset="0"/>
              </a:rPr>
              <a:t> shock </a:t>
            </a:r>
            <a:r>
              <a:rPr lang="en-GB" altLang="en-US" sz="3200" b="1" dirty="0" err="1">
                <a:solidFill>
                  <a:srgbClr val="2E5796"/>
                </a:solidFill>
                <a:latin typeface="Arial" pitchFamily="34" charset="0"/>
                <a:cs typeface="Arial" pitchFamily="34" charset="0"/>
              </a:rPr>
              <a:t>nodig</a:t>
            </a:r>
            <a:br>
              <a:rPr lang="en-GB" altLang="en-US" sz="3200" kern="0" dirty="0">
                <a:solidFill>
                  <a:srgbClr val="2470B8"/>
                </a:solidFill>
                <a:latin typeface="Arial" panose="020B0604020202020204" pitchFamily="34" charset="0"/>
                <a:cs typeface="Arial" panose="020B0604020202020204" pitchFamily="34" charset="0"/>
              </a:rPr>
            </a:br>
            <a:endParaRPr lang="nl-NL" sz="3200" kern="0" dirty="0">
              <a:solidFill>
                <a:srgbClr val="2470B8"/>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D2DCB2-01E6-E8E7-8A4D-B2AAE3528730}"/>
              </a:ext>
            </a:extLst>
          </p:cNvPr>
          <p:cNvPicPr>
            <a:picLocks noChangeAspect="1"/>
          </p:cNvPicPr>
          <p:nvPr/>
        </p:nvPicPr>
        <p:blipFill rotWithShape="1">
          <a:blip r:embed="rId3"/>
          <a:srcRect l="14563" t="24801" r="38975" b="13601"/>
          <a:stretch/>
        </p:blipFill>
        <p:spPr>
          <a:xfrm>
            <a:off x="1907704" y="1340767"/>
            <a:ext cx="6599698" cy="4921809"/>
          </a:xfrm>
          <a:prstGeom prst="rect">
            <a:avLst/>
          </a:prstGeom>
        </p:spPr>
      </p:pic>
      <p:sp>
        <p:nvSpPr>
          <p:cNvPr id="6" name="TextBox 5">
            <a:extLst>
              <a:ext uri="{FF2B5EF4-FFF2-40B4-BE49-F238E27FC236}">
                <a16:creationId xmlns:a16="http://schemas.microsoft.com/office/drawing/2014/main" id="{838F5553-ED07-C7E9-2965-51B7BE92ABD1}"/>
              </a:ext>
            </a:extLst>
          </p:cNvPr>
          <p:cNvSpPr txBox="1"/>
          <p:nvPr/>
        </p:nvSpPr>
        <p:spPr>
          <a:xfrm>
            <a:off x="7926291" y="1384164"/>
            <a:ext cx="1162221" cy="1080120"/>
          </a:xfrm>
          <a:prstGeom prst="rect">
            <a:avLst/>
          </a:prstGeom>
          <a:solidFill>
            <a:schemeClr val="bg1"/>
          </a:solidFill>
        </p:spPr>
        <p:txBody>
          <a:bodyPr wrap="square" rtlCol="0">
            <a:spAutoFit/>
          </a:bodyPr>
          <a:lstStyle/>
          <a:p>
            <a:endParaRPr lang="en-GB"/>
          </a:p>
        </p:txBody>
      </p:sp>
      <p:sp>
        <p:nvSpPr>
          <p:cNvPr id="7" name="TextBox 6">
            <a:extLst>
              <a:ext uri="{FF2B5EF4-FFF2-40B4-BE49-F238E27FC236}">
                <a16:creationId xmlns:a16="http://schemas.microsoft.com/office/drawing/2014/main" id="{692BEBF7-68AE-2534-1C85-9499E4F1FA3A}"/>
              </a:ext>
            </a:extLst>
          </p:cNvPr>
          <p:cNvSpPr txBox="1"/>
          <p:nvPr/>
        </p:nvSpPr>
        <p:spPr>
          <a:xfrm rot="20118800">
            <a:off x="7299164" y="2210336"/>
            <a:ext cx="620889" cy="369584"/>
          </a:xfrm>
          <a:prstGeom prst="rect">
            <a:avLst/>
          </a:prstGeom>
          <a:solidFill>
            <a:schemeClr val="bg1"/>
          </a:solidFill>
        </p:spPr>
        <p:txBody>
          <a:bodyPr wrap="square" rtlCol="0">
            <a:spAutoFit/>
          </a:bodyPr>
          <a:lstStyle/>
          <a:p>
            <a:endParaRPr lang="en-GB" sz="600"/>
          </a:p>
        </p:txBody>
      </p:sp>
      <p:pic>
        <p:nvPicPr>
          <p:cNvPr id="8" name="Picture 7">
            <a:extLst>
              <a:ext uri="{FF2B5EF4-FFF2-40B4-BE49-F238E27FC236}">
                <a16:creationId xmlns:a16="http://schemas.microsoft.com/office/drawing/2014/main" id="{BDFEA3A2-124B-DE24-6D94-AF7B12799B0D}"/>
              </a:ext>
            </a:extLst>
          </p:cNvPr>
          <p:cNvPicPr>
            <a:picLocks noChangeAspect="1"/>
          </p:cNvPicPr>
          <p:nvPr/>
        </p:nvPicPr>
        <p:blipFill rotWithShape="1">
          <a:blip r:embed="rId4"/>
          <a:srcRect l="12988" t="38800" r="61025" b="43548"/>
          <a:stretch/>
        </p:blipFill>
        <p:spPr>
          <a:xfrm>
            <a:off x="5811608" y="5106690"/>
            <a:ext cx="3096344" cy="1183077"/>
          </a:xfrm>
          <a:prstGeom prst="rect">
            <a:avLst/>
          </a:prstGeom>
        </p:spPr>
      </p:pic>
      <p:pic>
        <p:nvPicPr>
          <p:cNvPr id="3" name="Picture 2">
            <a:extLst>
              <a:ext uri="{FF2B5EF4-FFF2-40B4-BE49-F238E27FC236}">
                <a16:creationId xmlns:a16="http://schemas.microsoft.com/office/drawing/2014/main" id="{EDABFCBA-3A5C-2B85-7219-988D0EC5A749}"/>
              </a:ext>
            </a:extLst>
          </p:cNvPr>
          <p:cNvPicPr>
            <a:picLocks noChangeAspect="1"/>
          </p:cNvPicPr>
          <p:nvPr/>
        </p:nvPicPr>
        <p:blipFill rotWithShape="1">
          <a:blip r:embed="rId5"/>
          <a:srcRect l="33462" t="19573" r="34250" b="15000"/>
          <a:stretch/>
        </p:blipFill>
        <p:spPr>
          <a:xfrm>
            <a:off x="157066" y="1314450"/>
            <a:ext cx="1477336" cy="1683930"/>
          </a:xfrm>
          <a:prstGeom prst="rect">
            <a:avLst/>
          </a:prstGeom>
        </p:spPr>
      </p:pic>
      <p:sp>
        <p:nvSpPr>
          <p:cNvPr id="4" name="Rectangle 3">
            <a:extLst>
              <a:ext uri="{FF2B5EF4-FFF2-40B4-BE49-F238E27FC236}">
                <a16:creationId xmlns:a16="http://schemas.microsoft.com/office/drawing/2014/main" id="{8EEA022C-9F59-513F-A01B-3739ED381372}"/>
              </a:ext>
            </a:extLst>
          </p:cNvPr>
          <p:cNvSpPr/>
          <p:nvPr/>
        </p:nvSpPr>
        <p:spPr bwMode="auto">
          <a:xfrm>
            <a:off x="1150144" y="2274050"/>
            <a:ext cx="426244" cy="519533"/>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9">
            <a:extLst>
              <a:ext uri="{FF2B5EF4-FFF2-40B4-BE49-F238E27FC236}">
                <a16:creationId xmlns:a16="http://schemas.microsoft.com/office/drawing/2014/main" id="{C7C401E8-E5B1-FF34-F09E-20AFA0BE2CFF}"/>
              </a:ext>
            </a:extLst>
          </p:cNvPr>
          <p:cNvSpPr/>
          <p:nvPr/>
        </p:nvSpPr>
        <p:spPr bwMode="auto">
          <a:xfrm>
            <a:off x="1021557" y="2314283"/>
            <a:ext cx="128587" cy="136023"/>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1" name="Rectangle 10">
            <a:extLst>
              <a:ext uri="{FF2B5EF4-FFF2-40B4-BE49-F238E27FC236}">
                <a16:creationId xmlns:a16="http://schemas.microsoft.com/office/drawing/2014/main" id="{98597E3D-3823-562E-FBC1-0FE5CCCB1034}"/>
              </a:ext>
            </a:extLst>
          </p:cNvPr>
          <p:cNvSpPr/>
          <p:nvPr/>
        </p:nvSpPr>
        <p:spPr bwMode="auto">
          <a:xfrm>
            <a:off x="957264" y="2417911"/>
            <a:ext cx="64294" cy="45719"/>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9" name="Rectangle 8">
            <a:extLst>
              <a:ext uri="{FF2B5EF4-FFF2-40B4-BE49-F238E27FC236}">
                <a16:creationId xmlns:a16="http://schemas.microsoft.com/office/drawing/2014/main" id="{E320D4F0-27C3-2C48-C798-79D242CC4556}"/>
              </a:ext>
            </a:extLst>
          </p:cNvPr>
          <p:cNvSpPr/>
          <p:nvPr/>
        </p:nvSpPr>
        <p:spPr bwMode="auto">
          <a:xfrm>
            <a:off x="157066" y="2300288"/>
            <a:ext cx="969986" cy="698092"/>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2" name="Rectangle 11">
            <a:extLst>
              <a:ext uri="{FF2B5EF4-FFF2-40B4-BE49-F238E27FC236}">
                <a16:creationId xmlns:a16="http://schemas.microsoft.com/office/drawing/2014/main" id="{8DE0C79F-12B2-2F48-8AE8-1C82EC8F504C}"/>
              </a:ext>
            </a:extLst>
          </p:cNvPr>
          <p:cNvSpPr/>
          <p:nvPr/>
        </p:nvSpPr>
        <p:spPr bwMode="auto">
          <a:xfrm>
            <a:off x="682611" y="1314450"/>
            <a:ext cx="517539" cy="959601"/>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4" name="Rectangle 13">
            <a:extLst>
              <a:ext uri="{FF2B5EF4-FFF2-40B4-BE49-F238E27FC236}">
                <a16:creationId xmlns:a16="http://schemas.microsoft.com/office/drawing/2014/main" id="{E3EF1584-C3B2-17DE-3BE3-9C350810746C}"/>
              </a:ext>
            </a:extLst>
          </p:cNvPr>
          <p:cNvSpPr/>
          <p:nvPr/>
        </p:nvSpPr>
        <p:spPr bwMode="auto">
          <a:xfrm>
            <a:off x="161097" y="1314450"/>
            <a:ext cx="517539" cy="207092"/>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5" name="Rectangle 14">
            <a:extLst>
              <a:ext uri="{FF2B5EF4-FFF2-40B4-BE49-F238E27FC236}">
                <a16:creationId xmlns:a16="http://schemas.microsoft.com/office/drawing/2014/main" id="{772629D8-D462-AD1D-F1D9-1810EB68C70A}"/>
              </a:ext>
            </a:extLst>
          </p:cNvPr>
          <p:cNvSpPr/>
          <p:nvPr/>
        </p:nvSpPr>
        <p:spPr bwMode="auto">
          <a:xfrm>
            <a:off x="1200151" y="1314449"/>
            <a:ext cx="434252" cy="366868"/>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3240285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4B1AE4F-D704-C403-C58F-AAFE160FE292}"/>
              </a:ext>
            </a:extLst>
          </p:cNvPr>
          <p:cNvSpPr>
            <a:spLocks noGrp="1" noChangeArrowheads="1"/>
          </p:cNvSpPr>
          <p:nvPr>
            <p:ph type="title"/>
          </p:nvPr>
        </p:nvSpPr>
        <p:spPr bwMode="auto">
          <a:xfrm>
            <a:off x="468313"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t>Defibrillatie</a:t>
            </a:r>
            <a:br>
              <a:rPr lang="en-GB" altLang="en-US" dirty="0"/>
            </a:br>
            <a:endParaRPr lang="en-US" altLang="en-US" dirty="0"/>
          </a:p>
        </p:txBody>
      </p:sp>
      <p:sp>
        <p:nvSpPr>
          <p:cNvPr id="3" name="Rectangle 3">
            <a:extLst>
              <a:ext uri="{FF2B5EF4-FFF2-40B4-BE49-F238E27FC236}">
                <a16:creationId xmlns:a16="http://schemas.microsoft.com/office/drawing/2014/main" id="{3E67549B-5F7C-AC74-C8FD-A51DC81E0F1C}"/>
              </a:ext>
            </a:extLst>
          </p:cNvPr>
          <p:cNvSpPr txBox="1">
            <a:spLocks noChangeArrowheads="1"/>
          </p:cNvSpPr>
          <p:nvPr/>
        </p:nvSpPr>
        <p:spPr bwMode="auto">
          <a:xfrm>
            <a:off x="660514" y="1223097"/>
            <a:ext cx="8229600" cy="4032250"/>
          </a:xfrm>
          <a:prstGeom prst="rect">
            <a:avLst/>
          </a:prstGeom>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3657A7"/>
              </a:buClr>
              <a:buFont typeface="Arial"/>
              <a:buChar char="•"/>
              <a:defRPr sz="2800" b="0" i="0">
                <a:solidFill>
                  <a:schemeClr val="tx1"/>
                </a:solidFill>
                <a:latin typeface="Arial" pitchFamily="34" charset="0"/>
                <a:ea typeface="MS PGothic" pitchFamily="34" charset="-128"/>
                <a:cs typeface="Arial" pitchFamily="34" charset="0"/>
              </a:defRPr>
            </a:lvl1pPr>
            <a:lvl2pPr marL="914400" indent="-457200" algn="l" rtl="0" eaLnBrk="0" fontAlgn="base" hangingPunct="0">
              <a:spcBef>
                <a:spcPct val="20000"/>
              </a:spcBef>
              <a:spcAft>
                <a:spcPct val="0"/>
              </a:spcAft>
              <a:buClr>
                <a:srgbClr val="3657A7"/>
              </a:buClr>
              <a:buFont typeface="Arial"/>
              <a:buChar char="•"/>
              <a:defRPr sz="2400" b="0" i="0">
                <a:solidFill>
                  <a:schemeClr val="tx1"/>
                </a:solidFill>
                <a:latin typeface="Arial"/>
                <a:ea typeface="MS PGothic" pitchFamily="34" charset="-128"/>
                <a:cs typeface="Arial"/>
              </a:defRPr>
            </a:lvl2pPr>
            <a:lvl3pPr marL="1257300" indent="-342900" algn="l" rtl="0" eaLnBrk="0" fontAlgn="base" hangingPunct="0">
              <a:spcBef>
                <a:spcPct val="20000"/>
              </a:spcBef>
              <a:spcAft>
                <a:spcPct val="0"/>
              </a:spcAft>
              <a:buClr>
                <a:srgbClr val="3657A7"/>
              </a:buClr>
              <a:buFont typeface="Arial"/>
              <a:buChar char="•"/>
              <a:defRPr sz="2200" b="0" i="0">
                <a:solidFill>
                  <a:schemeClr val="tx1"/>
                </a:solidFill>
                <a:latin typeface="Arial"/>
                <a:ea typeface="MS PGothic" pitchFamily="34" charset="-128"/>
                <a:cs typeface="Arial"/>
              </a:defRPr>
            </a:lvl3pPr>
            <a:lvl4pPr marL="1714500" indent="-342900" algn="l" rtl="0" eaLnBrk="0" fontAlgn="base" hangingPunct="0">
              <a:spcBef>
                <a:spcPct val="20000"/>
              </a:spcBef>
              <a:spcAft>
                <a:spcPct val="0"/>
              </a:spcAft>
              <a:buClr>
                <a:srgbClr val="3657A7"/>
              </a:buClr>
              <a:buFont typeface="Arial"/>
              <a:buChar char="•"/>
              <a:defRPr sz="2000" b="0" i="0">
                <a:solidFill>
                  <a:schemeClr val="tx1"/>
                </a:solidFill>
                <a:latin typeface="Arial"/>
                <a:ea typeface="MS PGothic" pitchFamily="34" charset="-128"/>
                <a:cs typeface="Arial"/>
              </a:defRPr>
            </a:lvl4pPr>
            <a:lvl5pPr marL="2171700" indent="-342900" algn="l" rtl="0" eaLnBrk="0" fontAlgn="base" hangingPunct="0">
              <a:spcBef>
                <a:spcPct val="20000"/>
              </a:spcBef>
              <a:spcAft>
                <a:spcPct val="0"/>
              </a:spcAft>
              <a:buClr>
                <a:srgbClr val="3657A7"/>
              </a:buClr>
              <a:buFont typeface="Arial"/>
              <a:buChar char="•"/>
              <a:defRPr sz="1800" b="0" i="0">
                <a:solidFill>
                  <a:schemeClr val="tx1"/>
                </a:solidFill>
                <a:latin typeface="Arial"/>
                <a:ea typeface="MS PGothic" pitchFamily="34"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eaLnBrk="1" hangingPunct="1">
              <a:buFontTx/>
              <a:buNone/>
              <a:defRPr/>
            </a:pPr>
            <a:r>
              <a:rPr lang="nl-BE" kern="0" dirty="0">
                <a:ea typeface="ＭＳ Ｐゴシック" pitchFamily="34" charset="-128"/>
              </a:rPr>
              <a:t>Eén shock:</a:t>
            </a:r>
          </a:p>
          <a:p>
            <a:pPr eaLnBrk="1" hangingPunct="1">
              <a:buFontTx/>
              <a:buNone/>
              <a:defRPr/>
            </a:pPr>
            <a:endParaRPr lang="nl-BE" sz="2400" kern="0" dirty="0">
              <a:ea typeface="ＭＳ Ｐゴシック" pitchFamily="34" charset="-128"/>
            </a:endParaRPr>
          </a:p>
          <a:p>
            <a:pPr eaLnBrk="1" hangingPunct="1">
              <a:buFontTx/>
              <a:buChar char="•"/>
              <a:defRPr/>
            </a:pPr>
            <a:r>
              <a:rPr lang="nl-BE" sz="2400" kern="0" dirty="0">
                <a:ea typeface="ＭＳ Ｐゴシック" pitchFamily="34" charset="-128"/>
              </a:rPr>
              <a:t>4J/kg - manuele defibrillator 	-&gt; 	alle lft </a:t>
            </a:r>
          </a:p>
          <a:p>
            <a:pPr eaLnBrk="1" hangingPunct="1">
              <a:buFontTx/>
              <a:buChar char="•"/>
              <a:defRPr/>
            </a:pPr>
            <a:r>
              <a:rPr lang="nl-BE" sz="2400" kern="0" dirty="0">
                <a:ea typeface="ＭＳ Ｐゴシック" pitchFamily="34" charset="-128"/>
              </a:rPr>
              <a:t>AED aangepast aan kinderen 	-&gt; 	1-8 jaar</a:t>
            </a:r>
          </a:p>
          <a:p>
            <a:pPr eaLnBrk="1" hangingPunct="1">
              <a:buFontTx/>
              <a:buChar char="•"/>
              <a:defRPr/>
            </a:pPr>
            <a:r>
              <a:rPr lang="nl-BE" sz="2400" kern="0" dirty="0">
                <a:ea typeface="ＭＳ Ｐゴシック" pitchFamily="34" charset="-128"/>
              </a:rPr>
              <a:t>AED volwassenen		-&gt; 	&gt;8 jaar</a:t>
            </a:r>
          </a:p>
          <a:p>
            <a:pPr eaLnBrk="1" hangingPunct="1">
              <a:buFontTx/>
              <a:buChar char="•"/>
              <a:defRPr/>
            </a:pPr>
            <a:endParaRPr lang="nl-BE" sz="2400" kern="0" dirty="0">
              <a:ea typeface="ＭＳ Ｐゴシック" pitchFamily="34" charset="-128"/>
            </a:endParaRPr>
          </a:p>
          <a:p>
            <a:pPr marL="0" indent="0" eaLnBrk="1" hangingPunct="1">
              <a:buNone/>
              <a:defRPr/>
            </a:pPr>
            <a:r>
              <a:rPr lang="nl-BE" sz="2400" kern="0" dirty="0">
                <a:ea typeface="ＭＳ Ｐゴシック" pitchFamily="34" charset="-128"/>
              </a:rPr>
              <a:t>Geen resultaat na 5 x shock: </a:t>
            </a:r>
          </a:p>
          <a:p>
            <a:pPr marL="457200" lvl="1" indent="0" eaLnBrk="1" hangingPunct="1">
              <a:buNone/>
              <a:defRPr/>
            </a:pPr>
            <a:r>
              <a:rPr lang="nl-BE" sz="2000" kern="0" dirty="0">
                <a:ea typeface="ＭＳ Ｐゴシック" pitchFamily="34" charset="-128"/>
              </a:rPr>
              <a:t>Verdubbel dosis tot 8 J/kg</a:t>
            </a:r>
            <a:r>
              <a:rPr lang="en-GB" altLang="en-US" sz="2400" dirty="0">
                <a:solidFill>
                  <a:srgbClr val="333333"/>
                </a:solidFill>
                <a:ea typeface="MS PGothic"/>
              </a:rPr>
              <a:t> *</a:t>
            </a:r>
            <a:endParaRPr lang="nl-BE" sz="2000" kern="0" dirty="0">
              <a:ea typeface="ＭＳ Ｐゴシック" pitchFamily="34" charset="-128"/>
            </a:endParaRPr>
          </a:p>
          <a:p>
            <a:pPr marL="457200" lvl="1" indent="0" eaLnBrk="1" hangingPunct="1">
              <a:buNone/>
              <a:defRPr/>
            </a:pPr>
            <a:r>
              <a:rPr lang="nl-BE" sz="2000" kern="0" dirty="0">
                <a:ea typeface="ＭＳ Ｐゴシック" pitchFamily="34" charset="-128"/>
              </a:rPr>
              <a:t>Als paddles, ga over naar pads</a:t>
            </a:r>
            <a:endParaRPr lang="nl-BE" sz="2400" kern="0" dirty="0">
              <a:ea typeface="ＭＳ Ｐゴシック" pitchFamily="34" charset="-128"/>
            </a:endParaRPr>
          </a:p>
        </p:txBody>
      </p:sp>
      <p:pic>
        <p:nvPicPr>
          <p:cNvPr id="6" name="Picture 20">
            <a:extLst>
              <a:ext uri="{FF2B5EF4-FFF2-40B4-BE49-F238E27FC236}">
                <a16:creationId xmlns:a16="http://schemas.microsoft.com/office/drawing/2014/main" id="{E15BE350-54F4-B1D4-5C5E-869E049B19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639" t="46828" b="11703"/>
          <a:stretch/>
        </p:blipFill>
        <p:spPr bwMode="auto">
          <a:xfrm>
            <a:off x="5447085" y="4139235"/>
            <a:ext cx="3250828" cy="2232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2">
            <a:extLst>
              <a:ext uri="{FF2B5EF4-FFF2-40B4-BE49-F238E27FC236}">
                <a16:creationId xmlns:a16="http://schemas.microsoft.com/office/drawing/2014/main" id="{DDC2897F-94A5-8801-AC7F-1E3C2FBB3D8C}"/>
              </a:ext>
            </a:extLst>
          </p:cNvPr>
          <p:cNvSpPr txBox="1"/>
          <p:nvPr/>
        </p:nvSpPr>
        <p:spPr>
          <a:xfrm>
            <a:off x="1739015" y="6308844"/>
            <a:ext cx="6902245" cy="230832"/>
          </a:xfrm>
          <a:prstGeom prst="rect">
            <a:avLst/>
          </a:prstGeom>
          <a:noFill/>
        </p:spPr>
        <p:txBody>
          <a:bodyPr wrap="square" lIns="91440" tIns="45720" rIns="91440" bIns="45720" anchor="t">
            <a:spAutoFit/>
          </a:bodyPr>
          <a:lstStyle/>
          <a:p>
            <a:r>
              <a:rPr lang="en-GB" sz="900" i="1" dirty="0">
                <a:latin typeface="Arial"/>
                <a:ea typeface="MS PGothic"/>
                <a:cs typeface="Arial"/>
              </a:rPr>
              <a:t>*  Resuscitation 161 (2021) page 338 -  European Resuscitation Council Guidelines 2021: Paediatric Life Support </a:t>
            </a:r>
            <a:endParaRPr lang="en-GB" sz="900" i="1"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8AFBD428-A123-6D57-167C-ADC0B5A1B251}"/>
              </a:ext>
            </a:extLst>
          </p:cNvPr>
          <p:cNvSpPr>
            <a:spLocks noGrp="1" noChangeArrowheads="1"/>
          </p:cNvSpPr>
          <p:nvPr>
            <p:ph type="title"/>
          </p:nvPr>
        </p:nvSpPr>
        <p:spPr bwMode="auto">
          <a:xfrm>
            <a:off x="468000" y="360000"/>
            <a:ext cx="3754437"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4 H’s </a:t>
            </a:r>
            <a:r>
              <a:rPr lang="en-GB" altLang="en-US" dirty="0" err="1"/>
              <a:t>en</a:t>
            </a:r>
            <a:r>
              <a:rPr lang="en-GB" altLang="en-US" dirty="0"/>
              <a:t> 4 T’s</a:t>
            </a:r>
            <a:endParaRPr lang="en-US" altLang="en-US" dirty="0"/>
          </a:p>
        </p:txBody>
      </p:sp>
      <p:sp>
        <p:nvSpPr>
          <p:cNvPr id="108549" name="Rectangle 5">
            <a:extLst>
              <a:ext uri="{FF2B5EF4-FFF2-40B4-BE49-F238E27FC236}">
                <a16:creationId xmlns:a16="http://schemas.microsoft.com/office/drawing/2014/main" id="{EB548B39-676B-AB45-79AA-3345B42C17EF}"/>
              </a:ext>
            </a:extLst>
          </p:cNvPr>
          <p:cNvSpPr>
            <a:spLocks noGrp="1" noChangeArrowheads="1"/>
          </p:cNvSpPr>
          <p:nvPr>
            <p:ph sz="half" idx="1"/>
          </p:nvPr>
        </p:nvSpPr>
        <p:spPr bwMode="auto">
          <a:xfrm>
            <a:off x="468000" y="1440000"/>
            <a:ext cx="3910012" cy="4114800"/>
          </a:xfrm>
        </p:spPr>
        <p:txBody>
          <a:bodyPr wrap="square" lIns="91440" tIns="45720" rIns="91440" bIns="45720" numCol="1" anchor="t" anchorCtr="0" compatLnSpc="1">
            <a:prstTxWarp prst="textNoShape">
              <a:avLst/>
            </a:prstTxWarp>
          </a:bodyPr>
          <a:lstStyle/>
          <a:p>
            <a:pPr eaLnBrk="1" hangingPunct="1">
              <a:buFontTx/>
              <a:buChar char="•"/>
              <a:defRPr/>
            </a:pPr>
            <a:r>
              <a:rPr lang="en-GB" altLang="en-US" b="1" dirty="0" err="1">
                <a:solidFill>
                  <a:srgbClr val="1B70C8"/>
                </a:solidFill>
              </a:rPr>
              <a:t>H</a:t>
            </a:r>
            <a:r>
              <a:rPr lang="en-GB" altLang="en-US" dirty="0" err="1">
                <a:solidFill>
                  <a:srgbClr val="333333"/>
                </a:solidFill>
              </a:rPr>
              <a:t>ypoxie</a:t>
            </a:r>
            <a:endParaRPr lang="en-GB" altLang="en-US" dirty="0">
              <a:solidFill>
                <a:srgbClr val="333333"/>
              </a:solidFill>
            </a:endParaRPr>
          </a:p>
          <a:p>
            <a:pPr eaLnBrk="1" hangingPunct="1">
              <a:buFontTx/>
              <a:buChar char="•"/>
              <a:defRPr/>
            </a:pPr>
            <a:r>
              <a:rPr lang="en-GB" altLang="en-US" b="1" dirty="0" err="1">
                <a:solidFill>
                  <a:srgbClr val="1B70C8"/>
                </a:solidFill>
              </a:rPr>
              <a:t>H</a:t>
            </a:r>
            <a:r>
              <a:rPr lang="en-GB" altLang="en-US" dirty="0" err="1">
                <a:solidFill>
                  <a:srgbClr val="333333"/>
                </a:solidFill>
              </a:rPr>
              <a:t>ypovolemie</a:t>
            </a:r>
            <a:endParaRPr lang="en-GB" altLang="en-US" dirty="0">
              <a:solidFill>
                <a:srgbClr val="333333"/>
              </a:solidFill>
            </a:endParaRPr>
          </a:p>
          <a:p>
            <a:pPr eaLnBrk="1" hangingPunct="1">
              <a:buFontTx/>
              <a:buChar char="•"/>
              <a:defRPr/>
            </a:pPr>
            <a:r>
              <a:rPr lang="en-GB" altLang="en-US" b="1" dirty="0">
                <a:solidFill>
                  <a:srgbClr val="1B70C8"/>
                </a:solidFill>
              </a:rPr>
              <a:t>H</a:t>
            </a:r>
            <a:r>
              <a:rPr lang="en-GB" altLang="en-US" dirty="0">
                <a:solidFill>
                  <a:srgbClr val="333333"/>
                </a:solidFill>
              </a:rPr>
              <a:t>yper-, </a:t>
            </a:r>
            <a:r>
              <a:rPr lang="en-GB" altLang="en-US" dirty="0" err="1">
                <a:solidFill>
                  <a:srgbClr val="333333"/>
                </a:solidFill>
              </a:rPr>
              <a:t>hypokaliemie</a:t>
            </a:r>
            <a:r>
              <a:rPr lang="en-GB" altLang="en-US" dirty="0">
                <a:solidFill>
                  <a:srgbClr val="333333"/>
                </a:solidFill>
              </a:rPr>
              <a:t> (</a:t>
            </a:r>
            <a:r>
              <a:rPr lang="en-GB" altLang="en-US" dirty="0" err="1">
                <a:solidFill>
                  <a:srgbClr val="333333"/>
                </a:solidFill>
              </a:rPr>
              <a:t>en</a:t>
            </a:r>
            <a:r>
              <a:rPr lang="en-GB" altLang="en-US" dirty="0">
                <a:solidFill>
                  <a:srgbClr val="333333"/>
                </a:solidFill>
              </a:rPr>
              <a:t> </a:t>
            </a:r>
            <a:r>
              <a:rPr lang="en-GB" altLang="en-US" dirty="0" err="1">
                <a:solidFill>
                  <a:srgbClr val="333333"/>
                </a:solidFill>
              </a:rPr>
              <a:t>andere</a:t>
            </a:r>
            <a:r>
              <a:rPr lang="en-GB" altLang="en-US" dirty="0">
                <a:solidFill>
                  <a:srgbClr val="333333"/>
                </a:solidFill>
              </a:rPr>
              <a:t> </a:t>
            </a:r>
            <a:r>
              <a:rPr lang="en-GB" altLang="en-US" dirty="0" err="1">
                <a:solidFill>
                  <a:srgbClr val="333333"/>
                </a:solidFill>
              </a:rPr>
              <a:t>metabole</a:t>
            </a:r>
            <a:r>
              <a:rPr lang="en-GB" altLang="en-US" dirty="0">
                <a:solidFill>
                  <a:srgbClr val="333333"/>
                </a:solidFill>
              </a:rPr>
              <a:t> </a:t>
            </a:r>
            <a:r>
              <a:rPr lang="en-GB" altLang="en-US" dirty="0" err="1">
                <a:solidFill>
                  <a:srgbClr val="333333"/>
                </a:solidFill>
              </a:rPr>
              <a:t>oorzaken</a:t>
            </a:r>
            <a:r>
              <a:rPr lang="en-GB" altLang="en-US" dirty="0">
                <a:solidFill>
                  <a:srgbClr val="333333"/>
                </a:solidFill>
              </a:rPr>
              <a:t>)</a:t>
            </a:r>
          </a:p>
          <a:p>
            <a:pPr eaLnBrk="1" hangingPunct="1">
              <a:buFontTx/>
              <a:buChar char="•"/>
              <a:defRPr/>
            </a:pPr>
            <a:r>
              <a:rPr lang="en-GB" altLang="en-US" b="1" dirty="0" err="1">
                <a:solidFill>
                  <a:srgbClr val="1B70C8"/>
                </a:solidFill>
              </a:rPr>
              <a:t>H</a:t>
            </a:r>
            <a:r>
              <a:rPr lang="en-GB" altLang="en-US" dirty="0" err="1">
                <a:solidFill>
                  <a:srgbClr val="333333"/>
                </a:solidFill>
              </a:rPr>
              <a:t>ypothermie</a:t>
            </a:r>
            <a:endParaRPr lang="en-US" altLang="en-US" dirty="0">
              <a:solidFill>
                <a:srgbClr val="333333"/>
              </a:solidFill>
            </a:endParaRPr>
          </a:p>
        </p:txBody>
      </p:sp>
      <p:sp>
        <p:nvSpPr>
          <p:cNvPr id="108550" name="Rectangle 6">
            <a:extLst>
              <a:ext uri="{FF2B5EF4-FFF2-40B4-BE49-F238E27FC236}">
                <a16:creationId xmlns:a16="http://schemas.microsoft.com/office/drawing/2014/main" id="{A3110E6F-9A00-FAA0-18E9-AC524F690836}"/>
              </a:ext>
            </a:extLst>
          </p:cNvPr>
          <p:cNvSpPr>
            <a:spLocks noGrp="1" noChangeArrowheads="1"/>
          </p:cNvSpPr>
          <p:nvPr>
            <p:ph sz="half" idx="2"/>
          </p:nvPr>
        </p:nvSpPr>
        <p:spPr>
          <a:xfrm>
            <a:off x="4932363" y="1440000"/>
            <a:ext cx="3810000" cy="4114800"/>
          </a:xfrm>
        </p:spPr>
        <p:txBody>
          <a:bodyPr/>
          <a:lstStyle/>
          <a:p>
            <a:pPr eaLnBrk="1" hangingPunct="1">
              <a:defRPr/>
            </a:pPr>
            <a:r>
              <a:rPr lang="en-GB" b="1" dirty="0" err="1">
                <a:solidFill>
                  <a:srgbClr val="1B70C8"/>
                </a:solidFill>
                <a:ea typeface="ＭＳ Ｐゴシック" charset="0"/>
              </a:rPr>
              <a:t>T</a:t>
            </a:r>
            <a:r>
              <a:rPr lang="en-GB" dirty="0" err="1">
                <a:solidFill>
                  <a:srgbClr val="333333"/>
                </a:solidFill>
                <a:ea typeface="ＭＳ Ｐゴシック" charset="0"/>
              </a:rPr>
              <a:t>ensie</a:t>
            </a:r>
            <a:r>
              <a:rPr lang="en-GB" dirty="0">
                <a:solidFill>
                  <a:srgbClr val="333333"/>
                </a:solidFill>
                <a:ea typeface="ＭＳ Ｐゴシック" charset="0"/>
              </a:rPr>
              <a:t> pneumothorax</a:t>
            </a:r>
          </a:p>
          <a:p>
            <a:pPr eaLnBrk="1" hangingPunct="1">
              <a:defRPr/>
            </a:pPr>
            <a:r>
              <a:rPr lang="en-GB" dirty="0" err="1">
                <a:solidFill>
                  <a:srgbClr val="333333"/>
                </a:solidFill>
                <a:ea typeface="ＭＳ Ｐゴシック" charset="0"/>
              </a:rPr>
              <a:t>Hart</a:t>
            </a:r>
            <a:r>
              <a:rPr lang="en-GB" b="1" dirty="0" err="1">
                <a:solidFill>
                  <a:srgbClr val="1B70C8"/>
                </a:solidFill>
                <a:ea typeface="ＭＳ Ｐゴシック" charset="0"/>
              </a:rPr>
              <a:t>T</a:t>
            </a:r>
            <a:r>
              <a:rPr lang="en-GB" dirty="0" err="1">
                <a:solidFill>
                  <a:srgbClr val="333333"/>
                </a:solidFill>
                <a:ea typeface="ＭＳ Ｐゴシック" charset="0"/>
              </a:rPr>
              <a:t>amponade</a:t>
            </a:r>
            <a:endParaRPr lang="en-GB" dirty="0">
              <a:solidFill>
                <a:srgbClr val="333333"/>
              </a:solidFill>
              <a:ea typeface="ＭＳ Ｐゴシック" charset="0"/>
            </a:endParaRPr>
          </a:p>
          <a:p>
            <a:pPr eaLnBrk="1" hangingPunct="1">
              <a:defRPr/>
            </a:pPr>
            <a:r>
              <a:rPr lang="en-GB" dirty="0" err="1">
                <a:ea typeface="ＭＳ Ｐゴシック" charset="0"/>
              </a:rPr>
              <a:t>In</a:t>
            </a:r>
            <a:r>
              <a:rPr lang="en-GB" b="1" dirty="0" err="1">
                <a:solidFill>
                  <a:srgbClr val="1B70C8"/>
                </a:solidFill>
                <a:ea typeface="ＭＳ Ｐゴシック" charset="0"/>
              </a:rPr>
              <a:t>T</a:t>
            </a:r>
            <a:r>
              <a:rPr lang="en-GB" dirty="0" err="1">
                <a:solidFill>
                  <a:srgbClr val="333333"/>
                </a:solidFill>
                <a:ea typeface="ＭＳ Ｐゴシック" charset="0"/>
              </a:rPr>
              <a:t>oxicatie</a:t>
            </a:r>
            <a:endParaRPr lang="en-GB" dirty="0">
              <a:solidFill>
                <a:srgbClr val="333333"/>
              </a:solidFill>
              <a:ea typeface="ＭＳ Ｐゴシック" charset="0"/>
            </a:endParaRPr>
          </a:p>
          <a:p>
            <a:pPr eaLnBrk="1" hangingPunct="1">
              <a:defRPr/>
            </a:pPr>
            <a:r>
              <a:rPr lang="en-GB" b="1" dirty="0">
                <a:solidFill>
                  <a:srgbClr val="1B70C8"/>
                </a:solidFill>
                <a:ea typeface="ＭＳ Ｐゴシック" charset="0"/>
              </a:rPr>
              <a:t>T</a:t>
            </a:r>
            <a:r>
              <a:rPr lang="en-GB" dirty="0">
                <a:solidFill>
                  <a:srgbClr val="333333"/>
                </a:solidFill>
                <a:ea typeface="ＭＳ Ｐゴシック" charset="0"/>
              </a:rPr>
              <a:t>hrombo-</a:t>
            </a:r>
            <a:r>
              <a:rPr lang="en-GB" dirty="0" err="1">
                <a:solidFill>
                  <a:srgbClr val="333333"/>
                </a:solidFill>
                <a:ea typeface="ＭＳ Ｐゴシック" charset="0"/>
              </a:rPr>
              <a:t>embolisme</a:t>
            </a:r>
            <a:endParaRPr lang="en-US" dirty="0">
              <a:solidFill>
                <a:srgbClr val="333333"/>
              </a:solidFill>
              <a:ea typeface="ＭＳ Ｐゴシック" charset="0"/>
            </a:endParaRPr>
          </a:p>
        </p:txBody>
      </p:sp>
      <p:pic>
        <p:nvPicPr>
          <p:cNvPr id="2" name="Afbeelding 1">
            <a:extLst>
              <a:ext uri="{FF2B5EF4-FFF2-40B4-BE49-F238E27FC236}">
                <a16:creationId xmlns:a16="http://schemas.microsoft.com/office/drawing/2014/main" id="{B9116130-F82C-731A-B971-6E6B1EDD6A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2003" y="3989635"/>
            <a:ext cx="4980719" cy="285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54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54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855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8550">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855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855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87C3E-2D05-CB8F-1949-03BCB848A605}"/>
              </a:ext>
            </a:extLst>
          </p:cNvPr>
          <p:cNvPicPr>
            <a:picLocks noChangeAspect="1"/>
          </p:cNvPicPr>
          <p:nvPr/>
        </p:nvPicPr>
        <p:blipFill rotWithShape="1">
          <a:blip r:embed="rId3"/>
          <a:srcRect l="33462" t="17056" r="34250" b="15000"/>
          <a:stretch/>
        </p:blipFill>
        <p:spPr>
          <a:xfrm>
            <a:off x="1876567" y="47035"/>
            <a:ext cx="5689441" cy="6734591"/>
          </a:xfrm>
          <a:prstGeom prst="rect">
            <a:avLst/>
          </a:prstGeom>
        </p:spPr>
      </p:pic>
      <p:pic>
        <p:nvPicPr>
          <p:cNvPr id="4" name="Afbeelding 3" descr="Afbeelding met tekst, schermopname, Lettertype, lijn&#10;&#10;Automatisch gegenereerde beschrijving">
            <a:extLst>
              <a:ext uri="{FF2B5EF4-FFF2-40B4-BE49-F238E27FC236}">
                <a16:creationId xmlns:a16="http://schemas.microsoft.com/office/drawing/2014/main" id="{F5E3BDBD-2FFC-5D5F-1C9A-3D65C63E0CFC}"/>
              </a:ext>
            </a:extLst>
          </p:cNvPr>
          <p:cNvPicPr>
            <a:picLocks noChangeAspect="1"/>
          </p:cNvPicPr>
          <p:nvPr/>
        </p:nvPicPr>
        <p:blipFill rotWithShape="1">
          <a:blip r:embed="rId4">
            <a:extLst>
              <a:ext uri="{28A0092B-C50C-407E-A947-70E740481C1C}">
                <a14:useLocalDpi xmlns:a14="http://schemas.microsoft.com/office/drawing/2010/main" val="0"/>
              </a:ext>
            </a:extLst>
          </a:blip>
          <a:srcRect l="11875" t="20197" r="14375"/>
          <a:stretch/>
        </p:blipFill>
        <p:spPr>
          <a:xfrm>
            <a:off x="6600825" y="3200400"/>
            <a:ext cx="2543175" cy="980631"/>
          </a:xfrm>
          <a:prstGeom prst="rect">
            <a:avLst/>
          </a:prstGeom>
        </p:spPr>
      </p:pic>
      <p:pic>
        <p:nvPicPr>
          <p:cNvPr id="6" name="Afbeelding 5" descr="Afbeelding met tekst, schermopname, Lettertype, lijn&#10;&#10;Automatisch gegenereerde beschrijving">
            <a:extLst>
              <a:ext uri="{FF2B5EF4-FFF2-40B4-BE49-F238E27FC236}">
                <a16:creationId xmlns:a16="http://schemas.microsoft.com/office/drawing/2014/main" id="{326393FB-DD66-B35D-9694-130A2FE3117D}"/>
              </a:ext>
            </a:extLst>
          </p:cNvPr>
          <p:cNvPicPr>
            <a:picLocks noChangeAspect="1"/>
          </p:cNvPicPr>
          <p:nvPr/>
        </p:nvPicPr>
        <p:blipFill rotWithShape="1">
          <a:blip r:embed="rId5">
            <a:extLst>
              <a:ext uri="{28A0092B-C50C-407E-A947-70E740481C1C}">
                <a14:useLocalDpi xmlns:a14="http://schemas.microsoft.com/office/drawing/2010/main" val="0"/>
              </a:ext>
            </a:extLst>
          </a:blip>
          <a:srcRect l="8639" r="10845"/>
          <a:stretch/>
        </p:blipFill>
        <p:spPr>
          <a:xfrm>
            <a:off x="157163" y="2883476"/>
            <a:ext cx="2386013" cy="1297555"/>
          </a:xfrm>
          <a:prstGeom prst="rect">
            <a:avLst/>
          </a:prstGeom>
        </p:spPr>
      </p:pic>
    </p:spTree>
    <p:extLst>
      <p:ext uri="{BB962C8B-B14F-4D97-AF65-F5344CB8AC3E}">
        <p14:creationId xmlns:p14="http://schemas.microsoft.com/office/powerpoint/2010/main" val="43267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074">
            <a:extLst>
              <a:ext uri="{FF2B5EF4-FFF2-40B4-BE49-F238E27FC236}">
                <a16:creationId xmlns:a16="http://schemas.microsoft.com/office/drawing/2014/main" id="{D5297641-4EA3-0040-2EEF-8B7EFC0FA0E8}"/>
              </a:ext>
            </a:extLst>
          </p:cNvPr>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3" name="Tijdelijke aanduiding voor inhoud 2">
            <a:extLst>
              <a:ext uri="{FF2B5EF4-FFF2-40B4-BE49-F238E27FC236}">
                <a16:creationId xmlns:a16="http://schemas.microsoft.com/office/drawing/2014/main" id="{B792BFB2-9153-4F27-3342-2B5C64A57708}"/>
              </a:ext>
            </a:extLst>
          </p:cNvPr>
          <p:cNvSpPr>
            <a:spLocks noGrp="1"/>
          </p:cNvSpPr>
          <p:nvPr>
            <p:ph idx="1"/>
          </p:nvPr>
        </p:nvSpPr>
        <p:spPr>
          <a:xfrm>
            <a:off x="342900" y="1364332"/>
            <a:ext cx="8540750" cy="3207668"/>
          </a:xfrm>
        </p:spPr>
        <p:txBody>
          <a:bodyPr/>
          <a:lstStyle/>
          <a:p>
            <a:pPr lvl="0" indent="0" eaLnBrk="1" hangingPunct="1">
              <a:lnSpc>
                <a:spcPct val="200000"/>
              </a:lnSpc>
              <a:buNone/>
              <a:defRPr/>
            </a:pPr>
            <a:r>
              <a:rPr lang="nl-BE" sz="2000" dirty="0">
                <a:solidFill>
                  <a:srgbClr val="000000"/>
                </a:solidFill>
                <a:latin typeface="Tahoma" charset="0"/>
                <a:ea typeface="ＭＳ Ｐゴシック" charset="0"/>
              </a:rPr>
              <a:t>Inzicht verwerven in de gestructureerde aanpak van hartstilstand</a:t>
            </a:r>
          </a:p>
          <a:p>
            <a:pPr lvl="0" indent="0" eaLnBrk="1" hangingPunct="1">
              <a:lnSpc>
                <a:spcPct val="150000"/>
              </a:lnSpc>
              <a:buNone/>
              <a:defRPr/>
            </a:pPr>
            <a:r>
              <a:rPr lang="nl-BE" sz="2000" dirty="0">
                <a:solidFill>
                  <a:srgbClr val="000000"/>
                </a:solidFill>
                <a:latin typeface="Tahoma" charset="0"/>
                <a:ea typeface="ＭＳ Ｐゴシック" charset="0"/>
              </a:rPr>
              <a:t>Opfrissing van de verschillende protocollen gebruikt bij hartstilstand</a:t>
            </a:r>
            <a:endParaRPr lang="nl-BE" sz="2000" u="sng" dirty="0">
              <a:latin typeface="Tahoma" charset="0"/>
              <a:ea typeface="ＭＳ Ｐゴシック" charset="0"/>
            </a:endParaRPr>
          </a:p>
          <a:p>
            <a:pPr lvl="0" indent="0" eaLnBrk="1" hangingPunct="1">
              <a:lnSpc>
                <a:spcPct val="150000"/>
              </a:lnSpc>
              <a:buNone/>
              <a:defRPr/>
            </a:pPr>
            <a:r>
              <a:rPr lang="nl-BE" sz="2000" dirty="0">
                <a:solidFill>
                  <a:srgbClr val="000000"/>
                </a:solidFill>
                <a:latin typeface="Tahoma" charset="0"/>
                <a:ea typeface="ＭＳ Ｐゴシック" charset="0"/>
              </a:rPr>
              <a:t>Overgang BLS naar ALS</a:t>
            </a:r>
            <a:endParaRPr lang="nl-BE" sz="2000" u="sng" dirty="0">
              <a:latin typeface="Tahoma" charset="0"/>
              <a:ea typeface="ＭＳ Ｐゴシック" charset="0"/>
            </a:endParaRPr>
          </a:p>
          <a:p>
            <a:pPr lvl="0" indent="0" eaLnBrk="1" hangingPunct="1">
              <a:lnSpc>
                <a:spcPct val="200000"/>
              </a:lnSpc>
              <a:buNone/>
              <a:defRPr/>
            </a:pPr>
            <a:r>
              <a:rPr lang="nl-BE" sz="2000" dirty="0">
                <a:solidFill>
                  <a:srgbClr val="000000"/>
                </a:solidFill>
                <a:latin typeface="Tahoma" charset="0"/>
                <a:ea typeface="ＭＳ Ｐゴシック" charset="0"/>
              </a:rPr>
              <a:t>Belang van team approach</a:t>
            </a:r>
          </a:p>
          <a:p>
            <a:pPr lvl="0" indent="0" eaLnBrk="1" hangingPunct="1">
              <a:lnSpc>
                <a:spcPct val="200000"/>
              </a:lnSpc>
              <a:buNone/>
              <a:defRPr/>
            </a:pPr>
            <a:r>
              <a:rPr lang="nl-BE" sz="2000" dirty="0">
                <a:solidFill>
                  <a:srgbClr val="000000"/>
                </a:solidFill>
                <a:latin typeface="Tahoma" charset="0"/>
                <a:ea typeface="ＭＳ Ｐゴシック" charset="0"/>
              </a:rPr>
              <a:t>Verschillen met NLS aangeven</a:t>
            </a:r>
            <a:endParaRPr lang="nl-NL" sz="2000" dirty="0"/>
          </a:p>
        </p:txBody>
      </p:sp>
      <p:sp>
        <p:nvSpPr>
          <p:cNvPr id="4" name="Titel 3">
            <a:extLst>
              <a:ext uri="{FF2B5EF4-FFF2-40B4-BE49-F238E27FC236}">
                <a16:creationId xmlns:a16="http://schemas.microsoft.com/office/drawing/2014/main" id="{8F157A4F-46E2-E231-5A37-817E548C84D6}"/>
              </a:ext>
            </a:extLst>
          </p:cNvPr>
          <p:cNvSpPr>
            <a:spLocks noGrp="1"/>
          </p:cNvSpPr>
          <p:nvPr>
            <p:ph type="title"/>
          </p:nvPr>
        </p:nvSpPr>
        <p:spPr/>
        <p:txBody>
          <a:bodyPr/>
          <a:lstStyle/>
          <a:p>
            <a:r>
              <a:rPr lang="en-US" altLang="en-US" dirty="0" err="1">
                <a:latin typeface="Arial"/>
              </a:rPr>
              <a:t>Hartstilstand</a:t>
            </a:r>
            <a:r>
              <a:rPr lang="en-US" altLang="en-US" dirty="0">
                <a:latin typeface="Arial"/>
              </a:rPr>
              <a:t>: </a:t>
            </a:r>
            <a:r>
              <a:rPr lang="en-US" altLang="en-US" dirty="0" err="1">
                <a:latin typeface="Arial"/>
              </a:rPr>
              <a:t>leerdoelen</a:t>
            </a:r>
            <a:endParaRPr lang="nl-NL" dirty="0"/>
          </a:p>
        </p:txBody>
      </p:sp>
    </p:spTree>
  </p:cSld>
  <p:clrMapOvr>
    <a:masterClrMapping/>
  </p:clrMapOvr>
  <p:transition spd="med">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DAAD74D-7480-34DF-9041-E85E6F70B128}"/>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62467" name="Title 2">
            <a:extLst>
              <a:ext uri="{FF2B5EF4-FFF2-40B4-BE49-F238E27FC236}">
                <a16:creationId xmlns:a16="http://schemas.microsoft.com/office/drawing/2014/main" id="{0A2E5BB3-7780-4E17-8D77-B2F649BCCCB3}"/>
              </a:ext>
            </a:extLst>
          </p:cNvPr>
          <p:cNvSpPr>
            <a:spLocks noGrp="1"/>
          </p:cNvSpPr>
          <p:nvPr>
            <p:ph type="title"/>
          </p:nvPr>
        </p:nvSpPr>
        <p:spPr bwMode="auto">
          <a:xfrm>
            <a:off x="468313" y="360000"/>
            <a:ext cx="7920111" cy="11514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dirty="0"/>
              <a:t>Team</a:t>
            </a:r>
            <a:br>
              <a:rPr lang="en-GB" altLang="en-US" dirty="0"/>
            </a:br>
            <a:r>
              <a:rPr lang="en-GB" altLang="en-US" dirty="0" err="1"/>
              <a:t>aanpak</a:t>
            </a:r>
            <a:endParaRPr lang="en-GB" altLang="en-US" dirty="0"/>
          </a:p>
        </p:txBody>
      </p:sp>
      <p:pic>
        <p:nvPicPr>
          <p:cNvPr id="62468" name="Picture 5">
            <a:extLst>
              <a:ext uri="{FF2B5EF4-FFF2-40B4-BE49-F238E27FC236}">
                <a16:creationId xmlns:a16="http://schemas.microsoft.com/office/drawing/2014/main" id="{6236D920-8D03-4C4F-D99E-165CFE6CC1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656431"/>
            <a:ext cx="437991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a16="http://schemas.microsoft.com/office/drawing/2014/main" id="{DDB49868-1C42-2F2C-3E7D-7C737BBFA276}"/>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err="1">
                <a:solidFill>
                  <a:srgbClr val="2E5796"/>
                </a:solidFill>
                <a:latin typeface="Arial" pitchFamily="34" charset="0"/>
                <a:cs typeface="Arial" pitchFamily="34" charset="0"/>
              </a:rPr>
              <a:t>Pediatrisch</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traumatisch</a:t>
            </a:r>
            <a:r>
              <a:rPr lang="en-GB" altLang="en-US" sz="3200" b="1" dirty="0">
                <a:solidFill>
                  <a:srgbClr val="2E5796"/>
                </a:solidFill>
                <a:latin typeface="Arial" pitchFamily="34" charset="0"/>
                <a:cs typeface="Arial" pitchFamily="34" charset="0"/>
              </a:rPr>
              <a:t> arrest</a:t>
            </a:r>
            <a:br>
              <a:rPr lang="en-GB" altLang="en-US" sz="3200" kern="0" dirty="0">
                <a:solidFill>
                  <a:srgbClr val="2470B8"/>
                </a:solidFill>
                <a:latin typeface="Arial" panose="020B0604020202020204" pitchFamily="34" charset="0"/>
                <a:cs typeface="Arial" panose="020B0604020202020204" pitchFamily="34" charset="0"/>
              </a:rPr>
            </a:br>
            <a:endParaRPr lang="nl-NL" sz="3200" kern="0" dirty="0">
              <a:solidFill>
                <a:srgbClr val="2470B8"/>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063860-3B58-B0B7-BA1C-8096F35BC889}"/>
              </a:ext>
            </a:extLst>
          </p:cNvPr>
          <p:cNvPicPr>
            <a:picLocks noChangeAspect="1"/>
          </p:cNvPicPr>
          <p:nvPr/>
        </p:nvPicPr>
        <p:blipFill rotWithShape="1">
          <a:blip r:embed="rId3"/>
          <a:srcRect l="33478" t="16312" r="34348" b="19533"/>
          <a:stretch/>
        </p:blipFill>
        <p:spPr>
          <a:xfrm>
            <a:off x="1979108" y="994082"/>
            <a:ext cx="5185783" cy="5816487"/>
          </a:xfrm>
          <a:prstGeom prst="rect">
            <a:avLst/>
          </a:prstGeom>
        </p:spPr>
      </p:pic>
    </p:spTree>
    <p:extLst>
      <p:ext uri="{BB962C8B-B14F-4D97-AF65-F5344CB8AC3E}">
        <p14:creationId xmlns:p14="http://schemas.microsoft.com/office/powerpoint/2010/main" val="3015666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2ACC022B-756C-82B3-D95B-6D7035E502BC}"/>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a:solidFill>
                  <a:srgbClr val="2E5796"/>
                </a:solidFill>
                <a:latin typeface="Arial" pitchFamily="34" charset="0"/>
                <a:cs typeface="Arial" pitchFamily="34" charset="0"/>
              </a:rPr>
              <a:t>HOTT-</a:t>
            </a:r>
            <a:r>
              <a:rPr lang="en-GB" altLang="en-US" sz="3200" b="1" dirty="0" err="1">
                <a:solidFill>
                  <a:srgbClr val="2E5796"/>
                </a:solidFill>
                <a:latin typeface="Arial" pitchFamily="34" charset="0"/>
                <a:cs typeface="Arial" pitchFamily="34" charset="0"/>
              </a:rPr>
              <a:t>principes</a:t>
            </a:r>
            <a:endParaRPr lang="nl-NL" sz="3200" kern="0" dirty="0">
              <a:solidFill>
                <a:srgbClr val="2470B8"/>
              </a:solidFill>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6448A5B8-4CD7-CEAE-35DF-01648AA045ED}"/>
              </a:ext>
            </a:extLst>
          </p:cNvPr>
          <p:cNvSpPr txBox="1">
            <a:spLocks noChangeArrowheads="1"/>
          </p:cNvSpPr>
          <p:nvPr/>
        </p:nvSpPr>
        <p:spPr bwMode="auto">
          <a:xfrm>
            <a:off x="2457450" y="1833138"/>
            <a:ext cx="6515945" cy="4185960"/>
          </a:xfrm>
          <a:prstGeom prst="rect">
            <a:avLst/>
          </a:prstGeom>
        </p:spPr>
        <p:txBody>
          <a:bodyPr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algn="l"/>
            <a:r>
              <a:rPr lang="en-GB" sz="2400" b="1" i="0" u="none" strike="noStrike" baseline="0" dirty="0" err="1">
                <a:solidFill>
                  <a:srgbClr val="FF0000"/>
                </a:solidFill>
                <a:latin typeface="Arial" panose="020B0604020202020204" pitchFamily="34" charset="0"/>
                <a:cs typeface="Arial" panose="020B0604020202020204" pitchFamily="34" charset="0"/>
              </a:rPr>
              <a:t>H</a:t>
            </a:r>
            <a:r>
              <a:rPr lang="en-GB" sz="2400" i="0" u="none" strike="noStrike" baseline="0" dirty="0" err="1">
                <a:latin typeface="Arial" panose="020B0604020202020204" pitchFamily="34" charset="0"/>
                <a:cs typeface="Arial" panose="020B0604020202020204" pitchFamily="34" charset="0"/>
              </a:rPr>
              <a:t>ypovolemie</a:t>
            </a:r>
            <a:r>
              <a:rPr lang="en-GB" sz="2400" i="0" u="none" strike="noStrike" baseline="0" dirty="0">
                <a:latin typeface="Arial" panose="020B0604020202020204" pitchFamily="34" charset="0"/>
                <a:cs typeface="Arial" panose="020B0604020202020204" pitchFamily="34" charset="0"/>
              </a:rPr>
              <a:t>: stop </a:t>
            </a:r>
            <a:r>
              <a:rPr lang="en-GB" sz="2400" i="0" u="none" strike="noStrike" baseline="0" dirty="0" err="1">
                <a:latin typeface="Arial" panose="020B0604020202020204" pitchFamily="34" charset="0"/>
                <a:cs typeface="Arial" panose="020B0604020202020204" pitchFamily="34" charset="0"/>
              </a:rPr>
              <a:t>externe</a:t>
            </a:r>
            <a:r>
              <a:rPr lang="en-GB" sz="2400" i="0" u="none" strike="noStrike" baseline="0" dirty="0">
                <a:latin typeface="Arial" panose="020B0604020202020204" pitchFamily="34" charset="0"/>
                <a:cs typeface="Arial" panose="020B0604020202020204" pitchFamily="34" charset="0"/>
              </a:rPr>
              <a:t> </a:t>
            </a:r>
            <a:r>
              <a:rPr lang="en-GB" sz="2400" i="0" u="none" strike="noStrike" baseline="0" dirty="0" err="1">
                <a:latin typeface="Arial" panose="020B0604020202020204" pitchFamily="34" charset="0"/>
                <a:cs typeface="Arial" panose="020B0604020202020204" pitchFamily="34" charset="0"/>
              </a:rPr>
              <a:t>bloedingen</a:t>
            </a:r>
            <a:r>
              <a:rPr lang="en-GB" sz="2400" i="0" u="none" strike="noStrike" baseline="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vóór</a:t>
            </a:r>
            <a:r>
              <a:rPr lang="en-GB" sz="2400" dirty="0">
                <a:latin typeface="Arial" panose="020B0604020202020204" pitchFamily="34" charset="0"/>
                <a:cs typeface="Arial" panose="020B0604020202020204" pitchFamily="34" charset="0"/>
              </a:rPr>
              <a:t> start </a:t>
            </a:r>
            <a:r>
              <a:rPr lang="en-GB" sz="2400" dirty="0" err="1">
                <a:latin typeface="Arial" panose="020B0604020202020204" pitchFamily="34" charset="0"/>
                <a:cs typeface="Arial" panose="020B0604020202020204" pitchFamily="34" charset="0"/>
              </a:rPr>
              <a:t>compressies</a:t>
            </a:r>
            <a:r>
              <a:rPr lang="en-GB" sz="2400" dirty="0">
                <a:latin typeface="Arial" panose="020B0604020202020204" pitchFamily="34" charset="0"/>
                <a:cs typeface="Arial" panose="020B0604020202020204" pitchFamily="34" charset="0"/>
              </a:rPr>
              <a:t>)</a:t>
            </a:r>
            <a:endParaRPr lang="en-GB" sz="2400" i="0" u="none" strike="noStrike" baseline="0" dirty="0">
              <a:latin typeface="Arial" panose="020B0604020202020204" pitchFamily="34" charset="0"/>
              <a:cs typeface="Arial" panose="020B0604020202020204" pitchFamily="34" charset="0"/>
            </a:endParaRPr>
          </a:p>
          <a:p>
            <a:pPr algn="l"/>
            <a:r>
              <a:rPr lang="en-GB" sz="2400" b="1" dirty="0" err="1">
                <a:solidFill>
                  <a:srgbClr val="FF0000"/>
                </a:solidFill>
                <a:latin typeface="Arial" panose="020B0604020202020204" pitchFamily="34" charset="0"/>
                <a:cs typeface="Arial" panose="020B0604020202020204" pitchFamily="34" charset="0"/>
              </a:rPr>
              <a:t>O</a:t>
            </a:r>
            <a:r>
              <a:rPr lang="en-GB" sz="2400" i="0" u="none" strike="noStrike" baseline="0" dirty="0" err="1">
                <a:latin typeface="Arial" panose="020B0604020202020204" pitchFamily="34" charset="0"/>
                <a:cs typeface="Arial" panose="020B0604020202020204" pitchFamily="34" charset="0"/>
              </a:rPr>
              <a:t>xygenatie</a:t>
            </a:r>
            <a:r>
              <a:rPr lang="en-GB" sz="2400" i="0" u="none" strike="noStrike" baseline="0" dirty="0">
                <a:latin typeface="Arial" panose="020B0604020202020204" pitchFamily="34" charset="0"/>
                <a:cs typeface="Arial" panose="020B0604020202020204" pitchFamily="34" charset="0"/>
              </a:rPr>
              <a:t> </a:t>
            </a:r>
            <a:r>
              <a:rPr lang="en-GB" sz="2400" i="0" u="none" strike="noStrike" baseline="0" dirty="0" err="1">
                <a:latin typeface="Arial" panose="020B0604020202020204" pitchFamily="34" charset="0"/>
                <a:cs typeface="Arial" panose="020B0604020202020204" pitchFamily="34" charset="0"/>
              </a:rPr>
              <a:t>en</a:t>
            </a:r>
            <a:r>
              <a:rPr lang="en-GB" sz="2400" i="0" u="none" strike="noStrike" baseline="0" dirty="0">
                <a:latin typeface="Arial" panose="020B0604020202020204" pitchFamily="34" charset="0"/>
                <a:cs typeface="Arial" panose="020B0604020202020204" pitchFamily="34" charset="0"/>
              </a:rPr>
              <a:t> </a:t>
            </a:r>
            <a:r>
              <a:rPr lang="en-GB" sz="2400" i="0" u="none" strike="noStrike" baseline="0" dirty="0" err="1">
                <a:latin typeface="Arial" panose="020B0604020202020204" pitchFamily="34" charset="0"/>
                <a:cs typeface="Arial" panose="020B0604020202020204" pitchFamily="34" charset="0"/>
              </a:rPr>
              <a:t>ventilatie</a:t>
            </a:r>
            <a:endParaRPr lang="en-GB" sz="2400" i="0" u="none" strike="noStrike" baseline="0" dirty="0">
              <a:latin typeface="Arial" panose="020B0604020202020204" pitchFamily="34" charset="0"/>
              <a:cs typeface="Arial" panose="020B0604020202020204" pitchFamily="34" charset="0"/>
            </a:endParaRPr>
          </a:p>
          <a:p>
            <a:pPr algn="l"/>
            <a:r>
              <a:rPr lang="en-GB" sz="2400" b="1" i="0" u="none" strike="noStrike" baseline="0" dirty="0" err="1">
                <a:solidFill>
                  <a:srgbClr val="FF0000"/>
                </a:solidFill>
                <a:latin typeface="Arial" panose="020B0604020202020204" pitchFamily="34" charset="0"/>
                <a:cs typeface="Arial" panose="020B0604020202020204" pitchFamily="34" charset="0"/>
              </a:rPr>
              <a:t>T</a:t>
            </a:r>
            <a:r>
              <a:rPr lang="en-GB" sz="2400" i="0" u="none" strike="noStrike" baseline="0" dirty="0" err="1">
                <a:latin typeface="Arial" panose="020B0604020202020204" pitchFamily="34" charset="0"/>
                <a:cs typeface="Arial" panose="020B0604020202020204" pitchFamily="34" charset="0"/>
              </a:rPr>
              <a:t>ensie</a:t>
            </a:r>
            <a:r>
              <a:rPr lang="en-GB" sz="2400" dirty="0" err="1">
                <a:latin typeface="Arial" panose="020B0604020202020204" pitchFamily="34" charset="0"/>
                <a:cs typeface="Arial" panose="020B0604020202020204" pitchFamily="34" charset="0"/>
              </a:rPr>
              <a:t>pneumothorax</a:t>
            </a:r>
            <a:r>
              <a:rPr lang="en-GB" sz="2400" dirty="0">
                <a:latin typeface="Arial" panose="020B0604020202020204" pitchFamily="34" charset="0"/>
                <a:cs typeface="Arial" panose="020B0604020202020204" pitchFamily="34" charset="0"/>
              </a:rPr>
              <a:t>: </a:t>
            </a:r>
            <a:r>
              <a:rPr lang="en-GB" sz="2400" i="0" u="none" strike="noStrike" baseline="0" dirty="0" err="1">
                <a:latin typeface="Arial" panose="020B0604020202020204" pitchFamily="34" charset="0"/>
                <a:cs typeface="Arial" panose="020B0604020202020204" pitchFamily="34" charset="0"/>
              </a:rPr>
              <a:t>Bilaterale</a:t>
            </a:r>
            <a:r>
              <a:rPr lang="en-GB" sz="2400" i="0" u="none" strike="noStrike" baseline="0" dirty="0">
                <a:latin typeface="Arial" panose="020B0604020202020204" pitchFamily="34" charset="0"/>
                <a:cs typeface="Arial" panose="020B0604020202020204" pitchFamily="34" charset="0"/>
              </a:rPr>
              <a:t> </a:t>
            </a:r>
            <a:r>
              <a:rPr lang="en-GB" sz="2400" i="0" u="none" strike="noStrike" baseline="0" dirty="0" err="1">
                <a:latin typeface="Arial" panose="020B0604020202020204" pitchFamily="34" charset="0"/>
                <a:cs typeface="Arial" panose="020B0604020202020204" pitchFamily="34" charset="0"/>
              </a:rPr>
              <a:t>thoracostomie</a:t>
            </a:r>
            <a:endParaRPr lang="en-GB" sz="2400" i="0" u="none" strike="noStrike" baseline="0" dirty="0">
              <a:latin typeface="Arial" panose="020B0604020202020204" pitchFamily="34" charset="0"/>
              <a:cs typeface="Arial" panose="020B0604020202020204" pitchFamily="34" charset="0"/>
            </a:endParaRPr>
          </a:p>
          <a:p>
            <a:pPr algn="l"/>
            <a:r>
              <a:rPr lang="en-GB" sz="2400" b="1" dirty="0">
                <a:solidFill>
                  <a:srgbClr val="FF0000"/>
                </a:solidFill>
                <a:latin typeface="Arial" panose="020B0604020202020204" pitchFamily="34" charset="0"/>
                <a:cs typeface="Arial" panose="020B0604020202020204" pitchFamily="34" charset="0"/>
              </a:rPr>
              <a:t>T</a:t>
            </a:r>
            <a:r>
              <a:rPr lang="en-GB" sz="2400" dirty="0">
                <a:latin typeface="Arial" panose="020B0604020202020204" pitchFamily="34" charset="0"/>
                <a:cs typeface="Arial" panose="020B0604020202020204" pitchFamily="34" charset="0"/>
              </a:rPr>
              <a:t>amponade</a:t>
            </a:r>
            <a:endParaRPr lang="en-GB" sz="2400" i="0" u="none" strike="noStrike" baseline="0" dirty="0">
              <a:latin typeface="Arial" panose="020B0604020202020204" pitchFamily="34" charset="0"/>
              <a:cs typeface="Arial" panose="020B0604020202020204" pitchFamily="34" charset="0"/>
            </a:endParaRPr>
          </a:p>
          <a:p>
            <a:pPr algn="l"/>
            <a:r>
              <a:rPr lang="en-GB" sz="2400" i="0" u="none" strike="noStrike" baseline="0" dirty="0" err="1">
                <a:latin typeface="Arial" panose="020B0604020202020204" pitchFamily="34" charset="0"/>
                <a:cs typeface="Arial" panose="020B0604020202020204" pitchFamily="34" charset="0"/>
              </a:rPr>
              <a:t>Tevens</a:t>
            </a:r>
            <a:r>
              <a:rPr lang="en-GB" sz="2400" i="0" u="none" strike="noStrike" baseline="0" dirty="0">
                <a:latin typeface="Arial" panose="020B0604020202020204" pitchFamily="34" charset="0"/>
                <a:cs typeface="Arial" panose="020B0604020202020204" pitchFamily="34" charset="0"/>
              </a:rPr>
              <a:t>: </a:t>
            </a:r>
          </a:p>
          <a:p>
            <a:pPr lvl="1"/>
            <a:r>
              <a:rPr lang="en-GB" sz="2000" i="0" u="none" strike="noStrike" baseline="0" dirty="0" err="1">
                <a:latin typeface="Arial" panose="020B0604020202020204" pitchFamily="34" charset="0"/>
                <a:cs typeface="Arial" panose="020B0604020202020204" pitchFamily="34" charset="0"/>
              </a:rPr>
              <a:t>activeren</a:t>
            </a:r>
            <a:r>
              <a:rPr lang="en-GB" sz="2000" i="0" u="none" strike="noStrike" baseline="0" dirty="0">
                <a:latin typeface="Arial" panose="020B0604020202020204" pitchFamily="34" charset="0"/>
                <a:cs typeface="Arial" panose="020B0604020202020204" pitchFamily="34" charset="0"/>
              </a:rPr>
              <a:t> van </a:t>
            </a:r>
            <a:r>
              <a:rPr lang="en-GB" sz="2000" i="0" u="none" strike="noStrike" baseline="0" dirty="0" err="1">
                <a:latin typeface="Arial" panose="020B0604020202020204" pitchFamily="34" charset="0"/>
                <a:cs typeface="Arial" panose="020B0604020202020204" pitchFamily="34" charset="0"/>
              </a:rPr>
              <a:t>massief</a:t>
            </a:r>
            <a:r>
              <a:rPr lang="en-GB" sz="2000" i="0" u="none" strike="noStrike" baseline="0" dirty="0">
                <a:latin typeface="Arial" panose="020B0604020202020204" pitchFamily="34" charset="0"/>
                <a:cs typeface="Arial" panose="020B0604020202020204" pitchFamily="34" charset="0"/>
              </a:rPr>
              <a:t> </a:t>
            </a:r>
            <a:r>
              <a:rPr lang="en-GB" sz="2000" i="0" u="none" strike="noStrike" baseline="0" dirty="0" err="1">
                <a:latin typeface="Arial" panose="020B0604020202020204" pitchFamily="34" charset="0"/>
                <a:cs typeface="Arial" panose="020B0604020202020204" pitchFamily="34" charset="0"/>
              </a:rPr>
              <a:t>transfusie</a:t>
            </a:r>
            <a:r>
              <a:rPr lang="en-GB" sz="2000" i="0" u="none" strike="noStrike" baseline="0" dirty="0">
                <a:latin typeface="Arial" panose="020B0604020202020204" pitchFamily="34" charset="0"/>
                <a:cs typeface="Arial" panose="020B0604020202020204" pitchFamily="34" charset="0"/>
              </a:rPr>
              <a:t> protocol</a:t>
            </a:r>
            <a:endParaRPr lang="en-GB" sz="2000" dirty="0">
              <a:latin typeface="Arial" panose="020B0604020202020204" pitchFamily="34" charset="0"/>
              <a:cs typeface="Arial" panose="020B0604020202020204" pitchFamily="34" charset="0"/>
            </a:endParaRPr>
          </a:p>
          <a:p>
            <a:pPr lvl="1"/>
            <a:r>
              <a:rPr lang="en-GB" sz="2000" i="0" u="none" strike="noStrike" baseline="0" dirty="0" err="1">
                <a:latin typeface="Arial" panose="020B0604020202020204" pitchFamily="34" charset="0"/>
                <a:cs typeface="Arial" panose="020B0604020202020204" pitchFamily="34" charset="0"/>
              </a:rPr>
              <a:t>Snelle</a:t>
            </a:r>
            <a:r>
              <a:rPr lang="en-GB" sz="2000" i="0" u="none" strike="noStrike" baseline="0" dirty="0">
                <a:latin typeface="Arial" panose="020B0604020202020204" pitchFamily="34" charset="0"/>
                <a:cs typeface="Arial" panose="020B0604020202020204" pitchFamily="34" charset="0"/>
              </a:rPr>
              <a:t> volume </a:t>
            </a:r>
            <a:r>
              <a:rPr lang="en-GB" sz="2000" i="0" u="none" strike="noStrike" baseline="0" dirty="0" err="1">
                <a:latin typeface="Arial" panose="020B0604020202020204" pitchFamily="34" charset="0"/>
                <a:cs typeface="Arial" panose="020B0604020202020204" pitchFamily="34" charset="0"/>
              </a:rPr>
              <a:t>toediening</a:t>
            </a:r>
            <a:endParaRPr lang="en-GB" sz="2000" i="0" u="none" strike="noStrike" baseline="0" dirty="0">
              <a:latin typeface="Arial" panose="020B0604020202020204" pitchFamily="34" charset="0"/>
              <a:cs typeface="Arial" panose="020B0604020202020204" pitchFamily="34" charset="0"/>
            </a:endParaRPr>
          </a:p>
          <a:p>
            <a:pPr lvl="1"/>
            <a:r>
              <a:rPr lang="en-GB" sz="2000" dirty="0" err="1">
                <a:latin typeface="Arial" panose="020B0604020202020204" pitchFamily="34" charset="0"/>
                <a:cs typeface="Arial" panose="020B0604020202020204" pitchFamily="34" charset="0"/>
              </a:rPr>
              <a:t>Plaatsen</a:t>
            </a:r>
            <a:r>
              <a:rPr lang="en-GB" sz="2000" dirty="0">
                <a:latin typeface="Arial" panose="020B0604020202020204" pitchFamily="34" charset="0"/>
                <a:cs typeface="Arial" panose="020B0604020202020204" pitchFamily="34" charset="0"/>
              </a:rPr>
              <a:t> bekkensling </a:t>
            </a:r>
            <a:r>
              <a:rPr lang="en-GB" sz="2000" dirty="0" err="1">
                <a:latin typeface="Arial" panose="020B0604020202020204" pitchFamily="34" charset="0"/>
                <a:cs typeface="Arial" panose="020B0604020202020204" pitchFamily="34" charset="0"/>
              </a:rPr>
              <a:t>bij</a:t>
            </a:r>
            <a:r>
              <a:rPr lang="en-GB" sz="2000" dirty="0">
                <a:latin typeface="Arial" panose="020B0604020202020204" pitchFamily="34" charset="0"/>
                <a:cs typeface="Arial" panose="020B0604020202020204" pitchFamily="34" charset="0"/>
              </a:rPr>
              <a:t> stomp trauma</a:t>
            </a:r>
          </a:p>
          <a:p>
            <a:pPr lvl="1"/>
            <a:r>
              <a:rPr lang="en-GB" sz="2000" dirty="0" err="1">
                <a:latin typeface="Arial" panose="020B0604020202020204" pitchFamily="34" charset="0"/>
                <a:cs typeface="Arial" panose="020B0604020202020204" pitchFamily="34" charset="0"/>
              </a:rPr>
              <a:t>Snel</a:t>
            </a:r>
            <a:r>
              <a:rPr lang="en-GB" sz="2000" dirty="0">
                <a:latin typeface="Arial" panose="020B0604020202020204" pitchFamily="34" charset="0"/>
                <a:cs typeface="Arial" panose="020B0604020202020204" pitchFamily="34" charset="0"/>
              </a:rPr>
              <a:t> cardio/</a:t>
            </a:r>
            <a:r>
              <a:rPr lang="en-GB" sz="2000" dirty="0" err="1">
                <a:latin typeface="Arial" panose="020B0604020202020204" pitchFamily="34" charset="0"/>
                <a:cs typeface="Arial" panose="020B0604020202020204" pitchFamily="34" charset="0"/>
              </a:rPr>
              <a:t>thoracale</a:t>
            </a: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abdominale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chirurg</a:t>
            </a:r>
            <a:endParaRPr lang="en-US" altLang="en-US" sz="2400" kern="0" dirty="0">
              <a:solidFill>
                <a:srgbClr val="33333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752E8A9-59A2-2143-DB8D-7DD7EB5CFDAF}"/>
              </a:ext>
            </a:extLst>
          </p:cNvPr>
          <p:cNvSpPr txBox="1"/>
          <p:nvPr/>
        </p:nvSpPr>
        <p:spPr>
          <a:xfrm>
            <a:off x="468000" y="1152000"/>
            <a:ext cx="8113609" cy="523220"/>
          </a:xfrm>
          <a:prstGeom prst="rect">
            <a:avLst/>
          </a:prstGeom>
          <a:noFill/>
        </p:spPr>
        <p:txBody>
          <a:bodyPr wrap="square">
            <a:spAutoFit/>
          </a:bodyPr>
          <a:lstStyle/>
          <a:p>
            <a:pPr marL="0" indent="0" algn="l">
              <a:buNone/>
            </a:pP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Interventies</a:t>
            </a:r>
            <a:r>
              <a:rPr lang="en-GB" sz="2800" dirty="0">
                <a:latin typeface="Arial" panose="020B0604020202020204" pitchFamily="34" charset="0"/>
                <a:cs typeface="Arial" panose="020B0604020202020204" pitchFamily="34" charset="0"/>
              </a:rPr>
              <a:t> die </a:t>
            </a:r>
            <a:r>
              <a:rPr lang="en-GB" sz="2800" dirty="0" err="1">
                <a:latin typeface="Arial" panose="020B0604020202020204" pitchFamily="34" charset="0"/>
                <a:cs typeface="Arial" panose="020B0604020202020204" pitchFamily="34" charset="0"/>
              </a:rPr>
              <a:t>onmiddellijk</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levensreddend</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zijn</a:t>
            </a:r>
            <a:r>
              <a:rPr lang="en-GB" sz="2800" dirty="0">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472408F-9114-0A9B-D835-4CA69AF47C83}"/>
              </a:ext>
            </a:extLst>
          </p:cNvPr>
          <p:cNvGrpSpPr/>
          <p:nvPr/>
        </p:nvGrpSpPr>
        <p:grpSpPr>
          <a:xfrm>
            <a:off x="95250" y="1988690"/>
            <a:ext cx="2503787" cy="2868750"/>
            <a:chOff x="57150" y="1988690"/>
            <a:chExt cx="2503787" cy="2868750"/>
          </a:xfrm>
        </p:grpSpPr>
        <p:pic>
          <p:nvPicPr>
            <p:cNvPr id="4" name="Picture 3">
              <a:extLst>
                <a:ext uri="{FF2B5EF4-FFF2-40B4-BE49-F238E27FC236}">
                  <a16:creationId xmlns:a16="http://schemas.microsoft.com/office/drawing/2014/main" id="{B8026445-78CB-A67B-A9D1-45E1E5C7B2FC}"/>
                </a:ext>
              </a:extLst>
            </p:cNvPr>
            <p:cNvPicPr>
              <a:picLocks noChangeAspect="1"/>
            </p:cNvPicPr>
            <p:nvPr/>
          </p:nvPicPr>
          <p:blipFill rotWithShape="1">
            <a:blip r:embed="rId4"/>
            <a:srcRect l="33478" t="16312" r="34348" b="19533"/>
            <a:stretch/>
          </p:blipFill>
          <p:spPr>
            <a:xfrm>
              <a:off x="57150" y="2049138"/>
              <a:ext cx="2503787" cy="2808302"/>
            </a:xfrm>
            <a:prstGeom prst="rect">
              <a:avLst/>
            </a:prstGeom>
          </p:spPr>
        </p:pic>
        <p:sp>
          <p:nvSpPr>
            <p:cNvPr id="6" name="Rectangle 5">
              <a:extLst>
                <a:ext uri="{FF2B5EF4-FFF2-40B4-BE49-F238E27FC236}">
                  <a16:creationId xmlns:a16="http://schemas.microsoft.com/office/drawing/2014/main" id="{7A4FBB93-8054-03E3-80F6-D11BF299DDE0}"/>
                </a:ext>
              </a:extLst>
            </p:cNvPr>
            <p:cNvSpPr/>
            <p:nvPr/>
          </p:nvSpPr>
          <p:spPr bwMode="auto">
            <a:xfrm>
              <a:off x="362485" y="2856752"/>
              <a:ext cx="1620551" cy="678581"/>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E6E0978C-72C3-FAA9-427E-FA03CD9DED6C}"/>
                </a:ext>
              </a:extLst>
            </p:cNvPr>
            <p:cNvSpPr/>
            <p:nvPr/>
          </p:nvSpPr>
          <p:spPr bwMode="auto">
            <a:xfrm>
              <a:off x="57150" y="1988690"/>
              <a:ext cx="2503787" cy="838182"/>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77F56665-E292-77D4-D52E-9E3514D547BA}"/>
                </a:ext>
              </a:extLst>
            </p:cNvPr>
            <p:cNvSpPr/>
            <p:nvPr/>
          </p:nvSpPr>
          <p:spPr bwMode="auto">
            <a:xfrm>
              <a:off x="2019300" y="2826872"/>
              <a:ext cx="541637" cy="738339"/>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9">
              <a:extLst>
                <a:ext uri="{FF2B5EF4-FFF2-40B4-BE49-F238E27FC236}">
                  <a16:creationId xmlns:a16="http://schemas.microsoft.com/office/drawing/2014/main" id="{4247EEFC-87F2-623F-8314-FD010A9BAE9C}"/>
                </a:ext>
              </a:extLst>
            </p:cNvPr>
            <p:cNvSpPr/>
            <p:nvPr/>
          </p:nvSpPr>
          <p:spPr bwMode="auto">
            <a:xfrm>
              <a:off x="57150" y="3565212"/>
              <a:ext cx="2503786" cy="129222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
        <p:nvSpPr>
          <p:cNvPr id="13" name="Rectangle 12">
            <a:extLst>
              <a:ext uri="{FF2B5EF4-FFF2-40B4-BE49-F238E27FC236}">
                <a16:creationId xmlns:a16="http://schemas.microsoft.com/office/drawing/2014/main" id="{EEB3021A-6812-1CDB-7CE4-740F2989F289}"/>
              </a:ext>
            </a:extLst>
          </p:cNvPr>
          <p:cNvSpPr/>
          <p:nvPr/>
        </p:nvSpPr>
        <p:spPr bwMode="auto">
          <a:xfrm>
            <a:off x="95332" y="2752725"/>
            <a:ext cx="305252" cy="838182"/>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2484617377"/>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701EA1-8F0D-3965-A1E8-2893664FBB6A}"/>
              </a:ext>
            </a:extLst>
          </p:cNvPr>
          <p:cNvPicPr>
            <a:picLocks noChangeAspect="1"/>
          </p:cNvPicPr>
          <p:nvPr/>
        </p:nvPicPr>
        <p:blipFill rotWithShape="1">
          <a:blip r:embed="rId4"/>
          <a:srcRect l="15217" t="27398" r="22319" b="17214"/>
          <a:stretch/>
        </p:blipFill>
        <p:spPr>
          <a:xfrm>
            <a:off x="131976" y="1468998"/>
            <a:ext cx="8880048" cy="4429168"/>
          </a:xfrm>
          <a:prstGeom prst="rect">
            <a:avLst/>
          </a:prstGeom>
        </p:spPr>
      </p:pic>
      <p:sp>
        <p:nvSpPr>
          <p:cNvPr id="5" name="Titel 3">
            <a:extLst>
              <a:ext uri="{FF2B5EF4-FFF2-40B4-BE49-F238E27FC236}">
                <a16:creationId xmlns:a16="http://schemas.microsoft.com/office/drawing/2014/main" id="{2ACC022B-756C-82B3-D95B-6D7035E502BC}"/>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err="1">
                <a:solidFill>
                  <a:srgbClr val="2E5796"/>
                </a:solidFill>
                <a:latin typeface="Arial" pitchFamily="34" charset="0"/>
                <a:cs typeface="Arial" pitchFamily="34" charset="0"/>
              </a:rPr>
              <a:t>Pediatrisch</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traumatisch</a:t>
            </a:r>
            <a:r>
              <a:rPr lang="en-GB" altLang="en-US" sz="3200" b="1" dirty="0">
                <a:solidFill>
                  <a:srgbClr val="2E5796"/>
                </a:solidFill>
                <a:latin typeface="Arial" pitchFamily="34" charset="0"/>
                <a:cs typeface="Arial" pitchFamily="34" charset="0"/>
              </a:rPr>
              <a:t> arrest</a:t>
            </a:r>
            <a:br>
              <a:rPr lang="en-GB" altLang="en-US" sz="3200" kern="0" dirty="0">
                <a:solidFill>
                  <a:srgbClr val="2470B8"/>
                </a:solidFill>
                <a:latin typeface="Arial" panose="020B0604020202020204" pitchFamily="34" charset="0"/>
                <a:cs typeface="Arial" panose="020B0604020202020204" pitchFamily="34" charset="0"/>
              </a:rPr>
            </a:br>
            <a:endParaRPr lang="nl-NL" sz="3200" kern="0" dirty="0">
              <a:solidFill>
                <a:srgbClr val="2470B8"/>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C2CF0BA-B9EA-91CD-CCEF-4B1815ED7C9A}"/>
              </a:ext>
            </a:extLst>
          </p:cNvPr>
          <p:cNvGrpSpPr/>
          <p:nvPr/>
        </p:nvGrpSpPr>
        <p:grpSpPr>
          <a:xfrm>
            <a:off x="131976" y="994082"/>
            <a:ext cx="2325183" cy="2469166"/>
            <a:chOff x="-960407" y="959834"/>
            <a:chExt cx="1920814" cy="2154426"/>
          </a:xfrm>
        </p:grpSpPr>
        <p:pic>
          <p:nvPicPr>
            <p:cNvPr id="3" name="Picture 2">
              <a:extLst>
                <a:ext uri="{FF2B5EF4-FFF2-40B4-BE49-F238E27FC236}">
                  <a16:creationId xmlns:a16="http://schemas.microsoft.com/office/drawing/2014/main" id="{1CCEE66B-0EC0-FAE3-7BA8-D92D808FF361}"/>
                </a:ext>
              </a:extLst>
            </p:cNvPr>
            <p:cNvPicPr>
              <a:picLocks noChangeAspect="1"/>
            </p:cNvPicPr>
            <p:nvPr/>
          </p:nvPicPr>
          <p:blipFill rotWithShape="1">
            <a:blip r:embed="rId5"/>
            <a:srcRect l="33478" t="16312" r="34348" b="19533"/>
            <a:stretch/>
          </p:blipFill>
          <p:spPr>
            <a:xfrm>
              <a:off x="-960407" y="959834"/>
              <a:ext cx="1920814" cy="2154426"/>
            </a:xfrm>
            <a:prstGeom prst="rect">
              <a:avLst/>
            </a:prstGeom>
          </p:spPr>
        </p:pic>
        <p:sp>
          <p:nvSpPr>
            <p:cNvPr id="6" name="Rectangle 5">
              <a:extLst>
                <a:ext uri="{FF2B5EF4-FFF2-40B4-BE49-F238E27FC236}">
                  <a16:creationId xmlns:a16="http://schemas.microsoft.com/office/drawing/2014/main" id="{BF7E8350-546A-77C2-99E2-803A1D50E60C}"/>
                </a:ext>
              </a:extLst>
            </p:cNvPr>
            <p:cNvSpPr/>
            <p:nvPr/>
          </p:nvSpPr>
          <p:spPr bwMode="auto">
            <a:xfrm>
              <a:off x="-960407" y="2203713"/>
              <a:ext cx="1779273" cy="910547"/>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
        <p:nvSpPr>
          <p:cNvPr id="7" name="Rectangle 6">
            <a:extLst>
              <a:ext uri="{FF2B5EF4-FFF2-40B4-BE49-F238E27FC236}">
                <a16:creationId xmlns:a16="http://schemas.microsoft.com/office/drawing/2014/main" id="{BDFDF622-1ACC-FB4C-F075-51E40A352383}"/>
              </a:ext>
            </a:extLst>
          </p:cNvPr>
          <p:cNvSpPr/>
          <p:nvPr/>
        </p:nvSpPr>
        <p:spPr bwMode="auto">
          <a:xfrm>
            <a:off x="131976" y="994081"/>
            <a:ext cx="2325183" cy="142559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nvGrpSpPr>
          <p:cNvPr id="12" name="Group 11">
            <a:extLst>
              <a:ext uri="{FF2B5EF4-FFF2-40B4-BE49-F238E27FC236}">
                <a16:creationId xmlns:a16="http://schemas.microsoft.com/office/drawing/2014/main" id="{7B0E562F-1BE6-C6E2-18E9-D0941F1C852E}"/>
              </a:ext>
            </a:extLst>
          </p:cNvPr>
          <p:cNvGrpSpPr/>
          <p:nvPr/>
        </p:nvGrpSpPr>
        <p:grpSpPr>
          <a:xfrm>
            <a:off x="131976" y="994082"/>
            <a:ext cx="2325183" cy="2469167"/>
            <a:chOff x="131976" y="994082"/>
            <a:chExt cx="2325183" cy="2469167"/>
          </a:xfrm>
        </p:grpSpPr>
        <p:grpSp>
          <p:nvGrpSpPr>
            <p:cNvPr id="8" name="Group 7">
              <a:extLst>
                <a:ext uri="{FF2B5EF4-FFF2-40B4-BE49-F238E27FC236}">
                  <a16:creationId xmlns:a16="http://schemas.microsoft.com/office/drawing/2014/main" id="{7C038383-CBE6-F49E-D140-6EBF4CBC3652}"/>
                </a:ext>
              </a:extLst>
            </p:cNvPr>
            <p:cNvGrpSpPr/>
            <p:nvPr/>
          </p:nvGrpSpPr>
          <p:grpSpPr>
            <a:xfrm>
              <a:off x="131976" y="994083"/>
              <a:ext cx="2325183" cy="2469166"/>
              <a:chOff x="-960407" y="959834"/>
              <a:chExt cx="1920814" cy="2154426"/>
            </a:xfrm>
          </p:grpSpPr>
          <p:pic>
            <p:nvPicPr>
              <p:cNvPr id="9" name="Picture 8">
                <a:extLst>
                  <a:ext uri="{FF2B5EF4-FFF2-40B4-BE49-F238E27FC236}">
                    <a16:creationId xmlns:a16="http://schemas.microsoft.com/office/drawing/2014/main" id="{AA0F2659-9D87-7A4B-6A7B-0F8FD9309657}"/>
                  </a:ext>
                </a:extLst>
              </p:cNvPr>
              <p:cNvPicPr>
                <a:picLocks noChangeAspect="1"/>
              </p:cNvPicPr>
              <p:nvPr/>
            </p:nvPicPr>
            <p:blipFill rotWithShape="1">
              <a:blip r:embed="rId5"/>
              <a:srcRect l="33478" t="16312" r="34348" b="19533"/>
              <a:stretch/>
            </p:blipFill>
            <p:spPr>
              <a:xfrm>
                <a:off x="-960407" y="959834"/>
                <a:ext cx="1920814" cy="2154426"/>
              </a:xfrm>
              <a:prstGeom prst="rect">
                <a:avLst/>
              </a:prstGeom>
            </p:spPr>
          </p:pic>
          <p:sp>
            <p:nvSpPr>
              <p:cNvPr id="10" name="Rectangle 9">
                <a:extLst>
                  <a:ext uri="{FF2B5EF4-FFF2-40B4-BE49-F238E27FC236}">
                    <a16:creationId xmlns:a16="http://schemas.microsoft.com/office/drawing/2014/main" id="{DCA2AC22-B936-66AE-768D-E6786956BEC6}"/>
                  </a:ext>
                </a:extLst>
              </p:cNvPr>
              <p:cNvSpPr/>
              <p:nvPr/>
            </p:nvSpPr>
            <p:spPr bwMode="auto">
              <a:xfrm>
                <a:off x="-960407" y="2203713"/>
                <a:ext cx="1779273" cy="910547"/>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
          <p:nvSpPr>
            <p:cNvPr id="11" name="Rectangle 10">
              <a:extLst>
                <a:ext uri="{FF2B5EF4-FFF2-40B4-BE49-F238E27FC236}">
                  <a16:creationId xmlns:a16="http://schemas.microsoft.com/office/drawing/2014/main" id="{E021A462-C4CF-D5B9-C56A-7ACE84393164}"/>
                </a:ext>
              </a:extLst>
            </p:cNvPr>
            <p:cNvSpPr/>
            <p:nvPr/>
          </p:nvSpPr>
          <p:spPr bwMode="auto">
            <a:xfrm>
              <a:off x="131976" y="994082"/>
              <a:ext cx="2325183" cy="142559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Tree>
    <p:extLst>
      <p:ext uri="{BB962C8B-B14F-4D97-AF65-F5344CB8AC3E}">
        <p14:creationId xmlns:p14="http://schemas.microsoft.com/office/powerpoint/2010/main" val="987986829"/>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3113-8158-6194-D72F-D111E9B76575}"/>
              </a:ext>
            </a:extLst>
          </p:cNvPr>
          <p:cNvSpPr>
            <a:spLocks noGrp="1"/>
          </p:cNvSpPr>
          <p:nvPr>
            <p:ph type="title"/>
          </p:nvPr>
        </p:nvSpPr>
        <p:spPr>
          <a:xfrm>
            <a:off x="468000" y="360000"/>
            <a:ext cx="8229600" cy="706090"/>
          </a:xfrm>
        </p:spPr>
        <p:txBody>
          <a:bodyPr/>
          <a:lstStyle/>
          <a:p>
            <a:r>
              <a:rPr lang="en-GB" dirty="0" err="1"/>
              <a:t>Neonatale</a:t>
            </a:r>
            <a:r>
              <a:rPr lang="en-GB" dirty="0"/>
              <a:t> </a:t>
            </a:r>
            <a:r>
              <a:rPr lang="en-GB" dirty="0" err="1"/>
              <a:t>resuscitatie</a:t>
            </a:r>
            <a:endParaRPr lang="en-GB" dirty="0"/>
          </a:p>
        </p:txBody>
      </p:sp>
      <p:pic>
        <p:nvPicPr>
          <p:cNvPr id="4" name="Picture 3">
            <a:extLst>
              <a:ext uri="{FF2B5EF4-FFF2-40B4-BE49-F238E27FC236}">
                <a16:creationId xmlns:a16="http://schemas.microsoft.com/office/drawing/2014/main" id="{D3FE6812-64A2-21DC-2EA4-B2DE81F5DAE5}"/>
              </a:ext>
            </a:extLst>
          </p:cNvPr>
          <p:cNvPicPr>
            <a:picLocks noChangeAspect="1"/>
          </p:cNvPicPr>
          <p:nvPr/>
        </p:nvPicPr>
        <p:blipFill>
          <a:blip r:embed="rId2"/>
          <a:stretch>
            <a:fillRect/>
          </a:stretch>
        </p:blipFill>
        <p:spPr>
          <a:xfrm>
            <a:off x="2267744" y="1165167"/>
            <a:ext cx="4608512" cy="4527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657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Parallel, Lettertype&#10;&#10;Automatisch gegenereerde beschrijving">
            <a:extLst>
              <a:ext uri="{FF2B5EF4-FFF2-40B4-BE49-F238E27FC236}">
                <a16:creationId xmlns:a16="http://schemas.microsoft.com/office/drawing/2014/main" id="{9A3EE5FD-ACAF-4FC0-0A4F-546BA8317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099" y="0"/>
            <a:ext cx="4743801" cy="6858000"/>
          </a:xfrm>
          <a:prstGeom prst="rect">
            <a:avLst/>
          </a:prstGeo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0371E-DF72-593F-8C1D-AB90B1EAF9F7}"/>
              </a:ext>
            </a:extLst>
          </p:cNvPr>
          <p:cNvSpPr txBox="1"/>
          <p:nvPr/>
        </p:nvSpPr>
        <p:spPr>
          <a:xfrm>
            <a:off x="1852392" y="5949280"/>
            <a:ext cx="6246440" cy="400110"/>
          </a:xfrm>
          <a:prstGeom prst="rect">
            <a:avLst/>
          </a:prstGeom>
          <a:noFill/>
        </p:spPr>
        <p:txBody>
          <a:bodyPr wrap="square">
            <a:spAutoFit/>
          </a:bodyPr>
          <a:lstStyle/>
          <a:p>
            <a:pPr algn="l"/>
            <a:r>
              <a:rPr lang="en-GB" sz="1000" b="1" i="0" u="none" strike="noStrike" baseline="0" dirty="0">
                <a:latin typeface="Arial" panose="020B0604020202020204" pitchFamily="34" charset="0"/>
                <a:cs typeface="Arial" panose="020B0604020202020204" pitchFamily="34" charset="0"/>
              </a:rPr>
              <a:t>Figure G.3 Response of a mammalian </a:t>
            </a:r>
            <a:r>
              <a:rPr lang="en-GB" sz="1000" b="1" i="0" u="none" strike="noStrike" baseline="0" dirty="0" err="1">
                <a:latin typeface="Arial" panose="020B0604020202020204" pitchFamily="34" charset="0"/>
                <a:cs typeface="Arial" panose="020B0604020202020204" pitchFamily="34" charset="0"/>
              </a:rPr>
              <a:t>fetus</a:t>
            </a:r>
            <a:r>
              <a:rPr lang="en-GB" sz="1000" b="1" i="0" u="none" strike="noStrike" baseline="0" dirty="0">
                <a:latin typeface="Arial" panose="020B0604020202020204" pitchFamily="34" charset="0"/>
                <a:cs typeface="Arial" panose="020B0604020202020204" pitchFamily="34" charset="0"/>
              </a:rPr>
              <a:t> to total, sustained asphyxia starting at time 0</a:t>
            </a:r>
          </a:p>
          <a:p>
            <a:pPr algn="l"/>
            <a:r>
              <a:rPr lang="en-GB" sz="1000" b="0" i="0" u="none" strike="noStrike" baseline="0" dirty="0">
                <a:latin typeface="Arial" panose="020B0604020202020204" pitchFamily="34" charset="0"/>
                <a:cs typeface="Arial" panose="020B0604020202020204" pitchFamily="34" charset="0"/>
              </a:rPr>
              <a:t>Reproduced with permission from Northern Neonatal Network</a:t>
            </a:r>
            <a:endParaRPr lang="en-GB" sz="1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AFF7D64-2E0B-12DD-4052-2C0D10C725D7}"/>
              </a:ext>
            </a:extLst>
          </p:cNvPr>
          <p:cNvPicPr>
            <a:picLocks noChangeAspect="1"/>
          </p:cNvPicPr>
          <p:nvPr/>
        </p:nvPicPr>
        <p:blipFill>
          <a:blip r:embed="rId3"/>
          <a:stretch>
            <a:fillRect/>
          </a:stretch>
        </p:blipFill>
        <p:spPr>
          <a:xfrm>
            <a:off x="1187624" y="13911"/>
            <a:ext cx="7513464" cy="5809022"/>
          </a:xfrm>
          <a:prstGeom prst="rect">
            <a:avLst/>
          </a:prstGeom>
        </p:spPr>
      </p:pic>
      <p:cxnSp>
        <p:nvCxnSpPr>
          <p:cNvPr id="4" name="Rechte verbindingslijn met pijl 3">
            <a:extLst>
              <a:ext uri="{FF2B5EF4-FFF2-40B4-BE49-F238E27FC236}">
                <a16:creationId xmlns:a16="http://schemas.microsoft.com/office/drawing/2014/main" id="{BD629897-8DAD-B989-AC0E-B6C4A5909F1D}"/>
              </a:ext>
            </a:extLst>
          </p:cNvPr>
          <p:cNvCxnSpPr>
            <a:cxnSpLocks/>
          </p:cNvCxnSpPr>
          <p:nvPr/>
        </p:nvCxnSpPr>
        <p:spPr bwMode="auto">
          <a:xfrm flipV="1">
            <a:off x="2800350" y="700094"/>
            <a:ext cx="0" cy="6143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 name="Rechte verbindingslijn met pijl 7">
            <a:extLst>
              <a:ext uri="{FF2B5EF4-FFF2-40B4-BE49-F238E27FC236}">
                <a16:creationId xmlns:a16="http://schemas.microsoft.com/office/drawing/2014/main" id="{D6DC0D94-772C-04F2-B3C0-2922BF51283B}"/>
              </a:ext>
            </a:extLst>
          </p:cNvPr>
          <p:cNvCxnSpPr>
            <a:cxnSpLocks/>
          </p:cNvCxnSpPr>
          <p:nvPr/>
        </p:nvCxnSpPr>
        <p:spPr bwMode="auto">
          <a:xfrm flipV="1">
            <a:off x="3309950" y="695326"/>
            <a:ext cx="0" cy="6143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 name="Rechte verbindingslijn met pijl 8">
            <a:extLst>
              <a:ext uri="{FF2B5EF4-FFF2-40B4-BE49-F238E27FC236}">
                <a16:creationId xmlns:a16="http://schemas.microsoft.com/office/drawing/2014/main" id="{C04FBDFB-2B2A-B6BA-C938-37A7F03B8F34}"/>
              </a:ext>
            </a:extLst>
          </p:cNvPr>
          <p:cNvCxnSpPr>
            <a:cxnSpLocks/>
          </p:cNvCxnSpPr>
          <p:nvPr/>
        </p:nvCxnSpPr>
        <p:spPr bwMode="auto">
          <a:xfrm flipV="1">
            <a:off x="4676794" y="690558"/>
            <a:ext cx="0" cy="6143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18029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Parallel, Lettertype&#10;&#10;Automatisch gegenereerde beschrijving">
            <a:extLst>
              <a:ext uri="{FF2B5EF4-FFF2-40B4-BE49-F238E27FC236}">
                <a16:creationId xmlns:a16="http://schemas.microsoft.com/office/drawing/2014/main" id="{54414AFF-4AB1-3500-7385-70FB57BF326B}"/>
              </a:ext>
            </a:extLst>
          </p:cNvPr>
          <p:cNvPicPr>
            <a:picLocks noChangeAspect="1"/>
          </p:cNvPicPr>
          <p:nvPr/>
        </p:nvPicPr>
        <p:blipFill rotWithShape="1">
          <a:blip r:embed="rId3">
            <a:extLst>
              <a:ext uri="{28A0092B-C50C-407E-A947-70E740481C1C}">
                <a14:useLocalDpi xmlns:a14="http://schemas.microsoft.com/office/drawing/2010/main" val="0"/>
              </a:ext>
            </a:extLst>
          </a:blip>
          <a:srcRect b="31458"/>
          <a:stretch/>
        </p:blipFill>
        <p:spPr>
          <a:xfrm>
            <a:off x="126282" y="44209"/>
            <a:ext cx="6674567" cy="6613766"/>
          </a:xfrm>
          <a:prstGeom prst="rect">
            <a:avLst/>
          </a:prstGeom>
        </p:spPr>
      </p:pic>
      <p:sp>
        <p:nvSpPr>
          <p:cNvPr id="3" name="Ovaal 2">
            <a:extLst>
              <a:ext uri="{FF2B5EF4-FFF2-40B4-BE49-F238E27FC236}">
                <a16:creationId xmlns:a16="http://schemas.microsoft.com/office/drawing/2014/main" id="{1D135719-6F82-EC15-CC30-DAF3C84275BF}"/>
              </a:ext>
            </a:extLst>
          </p:cNvPr>
          <p:cNvSpPr/>
          <p:nvPr/>
        </p:nvSpPr>
        <p:spPr bwMode="auto">
          <a:xfrm>
            <a:off x="842963" y="3700463"/>
            <a:ext cx="1528761" cy="12001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Times" pitchFamily="-1"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426C1-7678-4BBA-91ED-1BC23A5BF2A6}"/>
              </a:ext>
            </a:extLst>
          </p:cNvPr>
          <p:cNvSpPr>
            <a:spLocks noGrp="1"/>
          </p:cNvSpPr>
          <p:nvPr>
            <p:ph type="title"/>
          </p:nvPr>
        </p:nvSpPr>
        <p:spPr/>
        <p:txBody>
          <a:bodyPr/>
          <a:lstStyle/>
          <a:p>
            <a:r>
              <a:rPr lang="nl-BE" dirty="0"/>
              <a:t>Neonatale resuscitatie – inflatie </a:t>
            </a:r>
          </a:p>
        </p:txBody>
      </p:sp>
      <p:pic>
        <p:nvPicPr>
          <p:cNvPr id="7" name="Inflaties - Ballon - Rechts.mov" descr="Inflaties - Ballon - Rechts.mov">
            <a:hlinkClick r:id="" action="ppaction://media"/>
            <a:extLst>
              <a:ext uri="{FF2B5EF4-FFF2-40B4-BE49-F238E27FC236}">
                <a16:creationId xmlns:a16="http://schemas.microsoft.com/office/drawing/2014/main" id="{F24038BA-80F9-6141-A2DE-C45995F73303}"/>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893888" y="1038225"/>
            <a:ext cx="5376862" cy="4032250"/>
          </a:xfrm>
        </p:spPr>
      </p:pic>
      <p:sp>
        <p:nvSpPr>
          <p:cNvPr id="8" name="Tekstvak 7">
            <a:extLst>
              <a:ext uri="{FF2B5EF4-FFF2-40B4-BE49-F238E27FC236}">
                <a16:creationId xmlns:a16="http://schemas.microsoft.com/office/drawing/2014/main" id="{0E128206-E6AE-994B-BC25-1686D5331076}"/>
              </a:ext>
            </a:extLst>
          </p:cNvPr>
          <p:cNvSpPr txBox="1"/>
          <p:nvPr/>
        </p:nvSpPr>
        <p:spPr>
          <a:xfrm>
            <a:off x="5108785" y="5554428"/>
            <a:ext cx="3600400" cy="307777"/>
          </a:xfrm>
          <a:prstGeom prst="rect">
            <a:avLst/>
          </a:prstGeom>
          <a:noFill/>
        </p:spPr>
        <p:txBody>
          <a:bodyPr wrap="square" rtlCol="0">
            <a:spAutoFit/>
          </a:bodyPr>
          <a:lstStyle/>
          <a:p>
            <a:r>
              <a:rPr lang="nl-NL" sz="1400" i="1" dirty="0"/>
              <a:t>Met dank aan </a:t>
            </a:r>
            <a:r>
              <a:rPr lang="nl-NL" sz="1400" i="1" dirty="0" err="1"/>
              <a:t>dr</a:t>
            </a:r>
            <a:r>
              <a:rPr lang="nl-NL" sz="1400" i="1" dirty="0"/>
              <a:t> H Blom</a:t>
            </a:r>
          </a:p>
        </p:txBody>
      </p:sp>
    </p:spTree>
    <p:extLst>
      <p:ext uri="{BB962C8B-B14F-4D97-AF65-F5344CB8AC3E}">
        <p14:creationId xmlns:p14="http://schemas.microsoft.com/office/powerpoint/2010/main" val="22227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779F-9A16-20B9-E6FA-8D91FE36BBC9}"/>
              </a:ext>
            </a:extLst>
          </p:cNvPr>
          <p:cNvSpPr>
            <a:spLocks noGrp="1"/>
          </p:cNvSpPr>
          <p:nvPr>
            <p:ph type="title"/>
          </p:nvPr>
        </p:nvSpPr>
        <p:spPr>
          <a:xfrm>
            <a:off x="467544" y="360000"/>
            <a:ext cx="8229600" cy="634082"/>
          </a:xfrm>
        </p:spPr>
        <p:txBody>
          <a:bodyPr/>
          <a:lstStyle/>
          <a:p>
            <a:r>
              <a:rPr lang="en-GB" dirty="0"/>
              <a:t>Pre-</a:t>
            </a:r>
            <a:r>
              <a:rPr lang="en-GB" dirty="0" err="1"/>
              <a:t>terme</a:t>
            </a:r>
            <a:r>
              <a:rPr lang="en-GB" dirty="0"/>
              <a:t> babies</a:t>
            </a:r>
          </a:p>
        </p:txBody>
      </p:sp>
      <p:sp>
        <p:nvSpPr>
          <p:cNvPr id="3" name="Content Placeholder 2">
            <a:extLst>
              <a:ext uri="{FF2B5EF4-FFF2-40B4-BE49-F238E27FC236}">
                <a16:creationId xmlns:a16="http://schemas.microsoft.com/office/drawing/2014/main" id="{41C02B7F-B894-B69F-8256-30F8579370A0}"/>
              </a:ext>
            </a:extLst>
          </p:cNvPr>
          <p:cNvSpPr>
            <a:spLocks noGrp="1"/>
          </p:cNvSpPr>
          <p:nvPr>
            <p:ph idx="1"/>
          </p:nvPr>
        </p:nvSpPr>
        <p:spPr>
          <a:xfrm>
            <a:off x="467544" y="1440000"/>
            <a:ext cx="7309772" cy="4032448"/>
          </a:xfrm>
        </p:spPr>
        <p:txBody>
          <a:bodyPr/>
          <a:lstStyle/>
          <a:p>
            <a:r>
              <a:rPr lang="en-GB" dirty="0">
                <a:solidFill>
                  <a:srgbClr val="333333"/>
                </a:solidFill>
              </a:rPr>
              <a:t>Wat </a:t>
            </a:r>
            <a:r>
              <a:rPr lang="en-GB" dirty="0" err="1">
                <a:solidFill>
                  <a:srgbClr val="333333"/>
                </a:solidFill>
              </a:rPr>
              <a:t>doen</a:t>
            </a:r>
            <a:r>
              <a:rPr lang="en-GB" dirty="0">
                <a:solidFill>
                  <a:srgbClr val="333333"/>
                </a:solidFill>
              </a:rPr>
              <a:t> we </a:t>
            </a:r>
            <a:r>
              <a:rPr lang="en-GB" dirty="0" err="1">
                <a:solidFill>
                  <a:srgbClr val="333333"/>
                </a:solidFill>
              </a:rPr>
              <a:t>anders</a:t>
            </a:r>
            <a:r>
              <a:rPr lang="en-GB" dirty="0">
                <a:solidFill>
                  <a:srgbClr val="333333"/>
                </a:solidFill>
              </a:rPr>
              <a:t>? </a:t>
            </a:r>
          </a:p>
        </p:txBody>
      </p:sp>
      <p:pic>
        <p:nvPicPr>
          <p:cNvPr id="6" name="Afbeelding 5" descr="Afbeelding met tekst, schermopname, Parallel, Lettertype&#10;&#10;Automatisch gegenereerde beschrijving">
            <a:extLst>
              <a:ext uri="{FF2B5EF4-FFF2-40B4-BE49-F238E27FC236}">
                <a16:creationId xmlns:a16="http://schemas.microsoft.com/office/drawing/2014/main" id="{13B7D395-27D8-5033-C5B2-044C2903B0BD}"/>
              </a:ext>
            </a:extLst>
          </p:cNvPr>
          <p:cNvPicPr>
            <a:picLocks noChangeAspect="1"/>
          </p:cNvPicPr>
          <p:nvPr/>
        </p:nvPicPr>
        <p:blipFill rotWithShape="1">
          <a:blip r:embed="rId3">
            <a:extLst>
              <a:ext uri="{28A0092B-C50C-407E-A947-70E740481C1C}">
                <a14:useLocalDpi xmlns:a14="http://schemas.microsoft.com/office/drawing/2010/main" val="0"/>
              </a:ext>
            </a:extLst>
          </a:blip>
          <a:srcRect l="9025" t="7982" r="65502" b="62996"/>
          <a:stretch/>
        </p:blipFill>
        <p:spPr>
          <a:xfrm>
            <a:off x="5686426" y="1999951"/>
            <a:ext cx="2543174" cy="4188760"/>
          </a:xfrm>
          <a:prstGeom prst="rect">
            <a:avLst/>
          </a:prstGeom>
        </p:spPr>
      </p:pic>
      <p:pic>
        <p:nvPicPr>
          <p:cNvPr id="2050" name="Picture 2" descr="Premature baby | Pregnancy Birth and Baby">
            <a:extLst>
              <a:ext uri="{FF2B5EF4-FFF2-40B4-BE49-F238E27FC236}">
                <a16:creationId xmlns:a16="http://schemas.microsoft.com/office/drawing/2014/main" id="{59AE3E58-829D-C26C-18E8-715C2E0EE0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82" r="11250"/>
          <a:stretch/>
        </p:blipFill>
        <p:spPr bwMode="auto">
          <a:xfrm>
            <a:off x="596194" y="3176756"/>
            <a:ext cx="4204344" cy="183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ACFF461-F226-CAF7-9FEC-05F51C4673EE}"/>
              </a:ext>
            </a:extLst>
          </p:cNvPr>
          <p:cNvSpPr>
            <a:spLocks noGrp="1" noChangeArrowheads="1"/>
          </p:cNvSpPr>
          <p:nvPr>
            <p:ph type="title"/>
          </p:nvPr>
        </p:nvSpPr>
        <p:spPr bwMode="auto">
          <a:xfrm>
            <a:off x="468313" y="360000"/>
            <a:ext cx="3094658" cy="1150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BLS protocol</a:t>
            </a:r>
          </a:p>
        </p:txBody>
      </p:sp>
      <p:sp>
        <p:nvSpPr>
          <p:cNvPr id="18" name="Rectangle: Rounded Corners 17">
            <a:extLst>
              <a:ext uri="{FF2B5EF4-FFF2-40B4-BE49-F238E27FC236}">
                <a16:creationId xmlns:a16="http://schemas.microsoft.com/office/drawing/2014/main" id="{E0726786-9575-71A2-0541-82CD6F8981DC}"/>
              </a:ext>
            </a:extLst>
          </p:cNvPr>
          <p:cNvSpPr/>
          <p:nvPr/>
        </p:nvSpPr>
        <p:spPr bwMode="auto">
          <a:xfrm>
            <a:off x="6548377" y="1724095"/>
            <a:ext cx="2135146"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reactie</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5FE411E-1793-42C3-8A70-95FF19D33041}"/>
              </a:ext>
            </a:extLst>
          </p:cNvPr>
          <p:cNvSpPr/>
          <p:nvPr/>
        </p:nvSpPr>
        <p:spPr bwMode="auto">
          <a:xfrm>
            <a:off x="6548377" y="4175136"/>
            <a:ext cx="2135146" cy="545076"/>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N</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steeds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42862-0211-96F4-9E33-21AC91031850}"/>
              </a:ext>
            </a:extLst>
          </p:cNvPr>
          <p:cNvSpPr/>
          <p:nvPr/>
        </p:nvSpPr>
        <p:spPr bwMode="auto">
          <a:xfrm>
            <a:off x="6566136" y="3226469"/>
            <a:ext cx="2135146" cy="575714"/>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Ademt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niet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normaal</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Geen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E1AB03B-9720-A8A3-212D-66CC74BC99E2}"/>
              </a:ext>
            </a:extLst>
          </p:cNvPr>
          <p:cNvSpPr/>
          <p:nvPr/>
        </p:nvSpPr>
        <p:spPr bwMode="auto">
          <a:xfrm>
            <a:off x="3580730" y="183155"/>
            <a:ext cx="2949262" cy="77018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rPr>
              <a:t>SAFETY</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Denk</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aan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veiligheid</a:t>
            </a:r>
            <a:endPar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6BF542B-58E6-4D56-0C5C-22907D5C8834}"/>
              </a:ext>
            </a:extLst>
          </p:cNvPr>
          <p:cNvSpPr/>
          <p:nvPr/>
        </p:nvSpPr>
        <p:spPr bwMode="auto">
          <a:xfrm>
            <a:off x="3580730" y="1177163"/>
            <a:ext cx="2949262" cy="520032"/>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STIMULEER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Alles</a:t>
            </a:r>
            <a:r>
              <a:rPr lang="en-GB" sz="1300" dirty="0">
                <a:latin typeface="Arial" panose="020B0604020202020204" pitchFamily="34" charset="0"/>
                <a:cs typeface="Arial" panose="020B0604020202020204" pitchFamily="34" charset="0"/>
              </a:rPr>
              <a:t> OK?</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42E8351-0B64-B30A-3C01-22974B0CBC63}"/>
              </a:ext>
            </a:extLst>
          </p:cNvPr>
          <p:cNvSpPr/>
          <p:nvPr/>
        </p:nvSpPr>
        <p:spPr bwMode="auto">
          <a:xfrm>
            <a:off x="3580730" y="2090828"/>
            <a:ext cx="2949262" cy="541494"/>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SHOUT</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Roep</a:t>
            </a:r>
            <a:r>
              <a:rPr lang="en-GB" sz="1300" dirty="0">
                <a:latin typeface="Arial" panose="020B0604020202020204" pitchFamily="34" charset="0"/>
                <a:cs typeface="Arial" panose="020B0604020202020204" pitchFamily="34" charset="0"/>
              </a:rPr>
              <a:t> om </a:t>
            </a:r>
            <a:r>
              <a:rPr lang="en-GB" sz="1300" dirty="0" err="1">
                <a:latin typeface="Arial" panose="020B0604020202020204" pitchFamily="34" charset="0"/>
                <a:cs typeface="Arial" panose="020B0604020202020204" pitchFamily="34" charset="0"/>
              </a:rPr>
              <a:t>hulp</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9BB7B13-3612-7276-4AE7-17E49D525C09}"/>
              </a:ext>
            </a:extLst>
          </p:cNvPr>
          <p:cNvSpPr/>
          <p:nvPr/>
        </p:nvSpPr>
        <p:spPr bwMode="auto">
          <a:xfrm>
            <a:off x="3565039" y="6129768"/>
            <a:ext cx="2964953"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Continu</a:t>
            </a:r>
            <a:r>
              <a:rPr lang="en-GB" sz="1300" dirty="0">
                <a:latin typeface="Arial" panose="020B0604020202020204" pitchFamily="34" charset="0"/>
                <a:cs typeface="Arial" panose="020B0604020202020204" pitchFamily="34" charset="0"/>
              </a:rPr>
              <a:t> CPR tot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r>
              <a:rPr lang="en-GB" sz="1300" dirty="0">
                <a:latin typeface="Arial" panose="020B0604020202020204" pitchFamily="34" charset="0"/>
                <a:cs typeface="Arial" panose="020B0604020202020204" pitchFamily="34" charset="0"/>
              </a:rPr>
              <a:t> of </a:t>
            </a:r>
            <a:r>
              <a:rPr lang="en-GB" sz="1300" dirty="0" err="1">
                <a:latin typeface="Arial" panose="020B0604020202020204" pitchFamily="34" charset="0"/>
                <a:cs typeface="Arial" panose="020B0604020202020204" pitchFamily="34" charset="0"/>
              </a:rPr>
              <a:t>normaal</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ademen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7610520A-B1CF-5E01-11AA-B0EC6B82A560}"/>
              </a:ext>
            </a:extLst>
          </p:cNvPr>
          <p:cNvSpPr/>
          <p:nvPr/>
        </p:nvSpPr>
        <p:spPr bwMode="auto">
          <a:xfrm>
            <a:off x="3580730" y="2865080"/>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Open airway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75C47E58-2201-7FD3-461B-4072CF83E650}"/>
              </a:ext>
            </a:extLst>
          </p:cNvPr>
          <p:cNvSpPr/>
          <p:nvPr/>
        </p:nvSpPr>
        <p:spPr bwMode="auto">
          <a:xfrm>
            <a:off x="3562971" y="4573446"/>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15 </a:t>
            </a:r>
            <a:r>
              <a:rPr lang="en-GB" sz="1300" dirty="0" err="1">
                <a:latin typeface="Arial" panose="020B0604020202020204" pitchFamily="34" charset="0"/>
                <a:cs typeface="Arial" panose="020B0604020202020204" pitchFamily="34" charset="0"/>
              </a:rPr>
              <a:t>compressies</a:t>
            </a:r>
            <a:r>
              <a:rPr lang="en-GB" sz="1300" dirty="0">
                <a:latin typeface="Arial" panose="020B0604020202020204" pitchFamily="34" charset="0"/>
                <a:cs typeface="Arial" panose="020B0604020202020204" pitchFamily="34" charset="0"/>
              </a:rPr>
              <a:t>: 2 </a:t>
            </a:r>
            <a:r>
              <a:rPr lang="en-GB" sz="1300" dirty="0" err="1">
                <a:latin typeface="Arial" panose="020B0604020202020204" pitchFamily="34" charset="0"/>
                <a:cs typeface="Arial" panose="020B0604020202020204" pitchFamily="34" charset="0"/>
              </a:rPr>
              <a:t>beademingen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B6F58D04-D311-385C-FD93-0C852E3AAC56}"/>
              </a:ext>
            </a:extLst>
          </p:cNvPr>
          <p:cNvSpPr/>
          <p:nvPr/>
        </p:nvSpPr>
        <p:spPr bwMode="auto">
          <a:xfrm>
            <a:off x="3572884" y="5347895"/>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monitor / defibrillator / AED</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a:t>
            </a:r>
            <a:r>
              <a:rPr lang="en-GB" sz="1300" dirty="0" err="1">
                <a:latin typeface="Arial" panose="020B0604020202020204" pitchFamily="34" charset="0"/>
                <a:cs typeface="Arial" panose="020B0604020202020204" pitchFamily="34" charset="0"/>
              </a:rPr>
              <a:t>als</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beschikbaar</a:t>
            </a:r>
            <a:r>
              <a:rPr lang="en-GB" sz="1300" dirty="0">
                <a:latin typeface="Arial" panose="020B0604020202020204" pitchFamily="34" charset="0"/>
                <a:cs typeface="Arial" panose="020B0604020202020204" pitchFamily="34" charset="0"/>
              </a:rPr>
              <a:t>)</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F1200EAE-8530-4B0E-F1BB-12E855EA387B}"/>
              </a:ext>
            </a:extLst>
          </p:cNvPr>
          <p:cNvCxnSpPr>
            <a:cxnSpLocks/>
          </p:cNvCxnSpPr>
          <p:nvPr/>
        </p:nvCxnSpPr>
        <p:spPr bwMode="auto">
          <a:xfrm>
            <a:off x="5043363" y="4141446"/>
            <a:ext cx="0" cy="43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E1D47FD-9659-5201-052B-472066222BFB}"/>
              </a:ext>
            </a:extLst>
          </p:cNvPr>
          <p:cNvCxnSpPr>
            <a:cxnSpLocks/>
          </p:cNvCxnSpPr>
          <p:nvPr/>
        </p:nvCxnSpPr>
        <p:spPr bwMode="auto">
          <a:xfrm>
            <a:off x="5043363" y="1698309"/>
            <a:ext cx="0" cy="39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68DB8FA6-3490-6386-210B-8D82797D5FF7}"/>
              </a:ext>
            </a:extLst>
          </p:cNvPr>
          <p:cNvCxnSpPr>
            <a:cxnSpLocks/>
          </p:cNvCxnSpPr>
          <p:nvPr/>
        </p:nvCxnSpPr>
        <p:spPr bwMode="auto">
          <a:xfrm>
            <a:off x="5043363" y="96116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42C477E6-53B9-0ED0-68DF-884F2C6541A5}"/>
              </a:ext>
            </a:extLst>
          </p:cNvPr>
          <p:cNvCxnSpPr>
            <a:cxnSpLocks/>
          </p:cNvCxnSpPr>
          <p:nvPr/>
        </p:nvCxnSpPr>
        <p:spPr bwMode="auto">
          <a:xfrm>
            <a:off x="5043363" y="2643290"/>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70B16A25-0933-FF2C-39E3-9A122648E57D}"/>
              </a:ext>
            </a:extLst>
          </p:cNvPr>
          <p:cNvCxnSpPr>
            <a:cxnSpLocks/>
          </p:cNvCxnSpPr>
          <p:nvPr/>
        </p:nvCxnSpPr>
        <p:spPr bwMode="auto">
          <a:xfrm>
            <a:off x="5043363" y="3203018"/>
            <a:ext cx="0" cy="61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97B8A637-F681-F8DC-DDF4-5DBAF6C128C7}"/>
              </a:ext>
            </a:extLst>
          </p:cNvPr>
          <p:cNvCxnSpPr>
            <a:cxnSpLocks/>
          </p:cNvCxnSpPr>
          <p:nvPr/>
        </p:nvCxnSpPr>
        <p:spPr bwMode="auto">
          <a:xfrm>
            <a:off x="5043363" y="5898582"/>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A3C0702F-0EA5-F7AA-1D64-91B3CDC90A94}"/>
              </a:ext>
            </a:extLst>
          </p:cNvPr>
          <p:cNvCxnSpPr>
            <a:cxnSpLocks/>
          </p:cNvCxnSpPr>
          <p:nvPr/>
        </p:nvCxnSpPr>
        <p:spPr bwMode="auto">
          <a:xfrm>
            <a:off x="5043363" y="511852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Rectangle: Rounded Corners 48">
            <a:extLst>
              <a:ext uri="{FF2B5EF4-FFF2-40B4-BE49-F238E27FC236}">
                <a16:creationId xmlns:a16="http://schemas.microsoft.com/office/drawing/2014/main" id="{4F8A1311-75AB-E029-0846-4E5883F8BA25}"/>
              </a:ext>
            </a:extLst>
          </p:cNvPr>
          <p:cNvSpPr/>
          <p:nvPr/>
        </p:nvSpPr>
        <p:spPr bwMode="auto">
          <a:xfrm>
            <a:off x="3576457" y="3820968"/>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a:latin typeface="Arial" panose="020B0604020202020204" pitchFamily="34" charset="0"/>
                <a:cs typeface="Arial" panose="020B0604020202020204" pitchFamily="34" charset="0"/>
              </a:rPr>
              <a:t>5 rescue breaths</a:t>
            </a:r>
            <a:endParaRPr kumimoji="0" lang="en-GB" sz="13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Parallel, Lettertype&#10;&#10;Automatisch gegenereerde beschrijving">
            <a:extLst>
              <a:ext uri="{FF2B5EF4-FFF2-40B4-BE49-F238E27FC236}">
                <a16:creationId xmlns:a16="http://schemas.microsoft.com/office/drawing/2014/main" id="{9A3EE5FD-ACAF-4FC0-0A4F-546BA8317599}"/>
              </a:ext>
            </a:extLst>
          </p:cNvPr>
          <p:cNvPicPr>
            <a:picLocks noChangeAspect="1"/>
          </p:cNvPicPr>
          <p:nvPr/>
        </p:nvPicPr>
        <p:blipFill rotWithShape="1">
          <a:blip r:embed="rId3">
            <a:extLst>
              <a:ext uri="{28A0092B-C50C-407E-A947-70E740481C1C}">
                <a14:useLocalDpi xmlns:a14="http://schemas.microsoft.com/office/drawing/2010/main" val="0"/>
              </a:ext>
            </a:extLst>
          </a:blip>
          <a:srcRect t="55417"/>
          <a:stretch/>
        </p:blipFill>
        <p:spPr>
          <a:xfrm>
            <a:off x="179411" y="242888"/>
            <a:ext cx="8401404" cy="5414962"/>
          </a:xfrm>
          <a:prstGeom prst="rect">
            <a:avLst/>
          </a:prstGeom>
        </p:spPr>
      </p:pic>
    </p:spTree>
    <p:extLst>
      <p:ext uri="{BB962C8B-B14F-4D97-AF65-F5344CB8AC3E}">
        <p14:creationId xmlns:p14="http://schemas.microsoft.com/office/powerpoint/2010/main" val="295455526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2BD75F-B02E-814D-A0C1-CBC5C98CF295}"/>
              </a:ext>
            </a:extLst>
          </p:cNvPr>
          <p:cNvSpPr>
            <a:spLocks noGrp="1"/>
          </p:cNvSpPr>
          <p:nvPr>
            <p:ph type="title"/>
          </p:nvPr>
        </p:nvSpPr>
        <p:spPr bwMode="auto">
          <a:xfrm>
            <a:off x="250825" y="404813"/>
            <a:ext cx="8893175"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t>Aanwezigheid</a:t>
            </a:r>
            <a:r>
              <a:rPr lang="en-GB" altLang="en-US" dirty="0"/>
              <a:t> van </a:t>
            </a:r>
            <a:r>
              <a:rPr lang="en-GB" altLang="en-US" dirty="0" err="1"/>
              <a:t>familie</a:t>
            </a:r>
            <a:r>
              <a:rPr lang="en-GB" altLang="en-US" dirty="0"/>
              <a:t> </a:t>
            </a:r>
            <a:r>
              <a:rPr lang="en-GB" altLang="en-US" dirty="0" err="1"/>
              <a:t>tijdens</a:t>
            </a:r>
            <a:r>
              <a:rPr lang="en-GB" altLang="en-US" dirty="0"/>
              <a:t> </a:t>
            </a:r>
            <a:r>
              <a:rPr lang="en-GB" altLang="en-US" dirty="0" err="1"/>
              <a:t>reanimatie</a:t>
            </a:r>
            <a:endParaRPr lang="en-GB" altLang="en-US" dirty="0"/>
          </a:p>
        </p:txBody>
      </p:sp>
      <p:sp>
        <p:nvSpPr>
          <p:cNvPr id="8" name="Content Placeholder 3">
            <a:extLst>
              <a:ext uri="{FF2B5EF4-FFF2-40B4-BE49-F238E27FC236}">
                <a16:creationId xmlns:a16="http://schemas.microsoft.com/office/drawing/2014/main" id="{1EA193DB-2CAC-E746-AE5D-A66CA7CE9EA7}"/>
              </a:ext>
            </a:extLst>
          </p:cNvPr>
          <p:cNvSpPr>
            <a:spLocks noGrp="1"/>
          </p:cNvSpPr>
          <p:nvPr>
            <p:ph idx="1"/>
          </p:nvPr>
        </p:nvSpPr>
        <p:spPr bwMode="auto">
          <a:xfrm>
            <a:off x="250825" y="1340768"/>
            <a:ext cx="8425631" cy="3370262"/>
          </a:xfrm>
        </p:spPr>
        <p:txBody>
          <a:bodyPr wrap="square" lIns="91440" tIns="45720" rIns="91440" bIns="45720" numCol="1" anchor="t" anchorCtr="0" compatLnSpc="1">
            <a:prstTxWarp prst="textNoShape">
              <a:avLst/>
            </a:prstTxWarp>
          </a:bodyPr>
          <a:lstStyle/>
          <a:p>
            <a:pPr eaLnBrk="1" hangingPunct="1">
              <a:lnSpc>
                <a:spcPct val="130000"/>
              </a:lnSpc>
              <a:buFontTx/>
              <a:buChar char="•"/>
              <a:defRPr/>
            </a:pPr>
            <a:r>
              <a:rPr lang="en-GB" sz="2400" dirty="0" err="1">
                <a:ea typeface="ＭＳ Ｐゴシック" pitchFamily="34" charset="-128"/>
              </a:rPr>
              <a:t>Familie</a:t>
            </a:r>
            <a:r>
              <a:rPr lang="en-GB" sz="2400" dirty="0">
                <a:ea typeface="ＭＳ Ｐゴシック" pitchFamily="34" charset="-128"/>
              </a:rPr>
              <a:t> </a:t>
            </a:r>
            <a:r>
              <a:rPr lang="en-GB" sz="2400" dirty="0" err="1">
                <a:ea typeface="ＭＳ Ｐゴシック" pitchFamily="34" charset="-128"/>
              </a:rPr>
              <a:t>moet</a:t>
            </a:r>
            <a:r>
              <a:rPr lang="en-GB" sz="2400" dirty="0">
                <a:ea typeface="ＭＳ Ｐゴシック" pitchFamily="34" charset="-128"/>
              </a:rPr>
              <a:t> de </a:t>
            </a:r>
            <a:r>
              <a:rPr lang="en-GB" sz="2400" dirty="0" err="1">
                <a:ea typeface="ＭＳ Ｐゴシック" pitchFamily="34" charset="-128"/>
              </a:rPr>
              <a:t>gelegenheid</a:t>
            </a:r>
            <a:r>
              <a:rPr lang="en-GB" sz="2400" dirty="0">
                <a:ea typeface="ＭＳ Ｐゴシック" pitchFamily="34" charset="-128"/>
              </a:rPr>
              <a:t> </a:t>
            </a:r>
            <a:r>
              <a:rPr lang="en-GB" sz="2400" dirty="0" err="1">
                <a:ea typeface="ＭＳ Ｐゴシック" pitchFamily="34" charset="-128"/>
              </a:rPr>
              <a:t>geboden</a:t>
            </a:r>
            <a:r>
              <a:rPr lang="en-GB" sz="2400" dirty="0">
                <a:ea typeface="ＭＳ Ｐゴシック" pitchFamily="34" charset="-128"/>
              </a:rPr>
              <a:t> </a:t>
            </a:r>
            <a:r>
              <a:rPr lang="en-GB" sz="2400" dirty="0" err="1">
                <a:ea typeface="ＭＳ Ｐゴシック" pitchFamily="34" charset="-128"/>
              </a:rPr>
              <a:t>worden</a:t>
            </a:r>
            <a:r>
              <a:rPr lang="en-GB" sz="2400" dirty="0">
                <a:ea typeface="ＭＳ Ｐゴシック" pitchFamily="34" charset="-128"/>
              </a:rPr>
              <a:t> </a:t>
            </a:r>
            <a:r>
              <a:rPr lang="en-GB" sz="2400" dirty="0" err="1">
                <a:ea typeface="ＭＳ Ｐゴシック" pitchFamily="34" charset="-128"/>
              </a:rPr>
              <a:t>aanwezig</a:t>
            </a:r>
            <a:r>
              <a:rPr lang="en-GB" sz="2400" dirty="0">
                <a:ea typeface="ＭＳ Ｐゴシック" pitchFamily="34" charset="-128"/>
              </a:rPr>
              <a:t> </a:t>
            </a:r>
            <a:r>
              <a:rPr lang="en-GB" sz="2400" dirty="0" err="1">
                <a:ea typeface="ＭＳ Ｐゴシック" pitchFamily="34" charset="-128"/>
              </a:rPr>
              <a:t>te</a:t>
            </a:r>
            <a:r>
              <a:rPr lang="en-GB" sz="2400" dirty="0">
                <a:ea typeface="ＭＳ Ｐゴシック" pitchFamily="34" charset="-128"/>
              </a:rPr>
              <a:t> </a:t>
            </a:r>
            <a:r>
              <a:rPr lang="en-GB" sz="2400" dirty="0" err="1">
                <a:ea typeface="ＭＳ Ｐゴシック" pitchFamily="34" charset="-128"/>
              </a:rPr>
              <a:t>zijn</a:t>
            </a:r>
            <a:r>
              <a:rPr lang="en-GB" sz="2400" dirty="0">
                <a:ea typeface="ＭＳ Ｐゴシック" pitchFamily="34" charset="-128"/>
              </a:rPr>
              <a:t> </a:t>
            </a:r>
            <a:r>
              <a:rPr lang="en-GB" sz="2400" dirty="0" err="1">
                <a:ea typeface="ＭＳ Ｐゴシック" pitchFamily="34" charset="-128"/>
              </a:rPr>
              <a:t>tijdens</a:t>
            </a:r>
            <a:r>
              <a:rPr lang="en-GB" sz="2400" dirty="0">
                <a:ea typeface="ＭＳ Ｐゴシック" pitchFamily="34" charset="-128"/>
              </a:rPr>
              <a:t> de </a:t>
            </a:r>
            <a:r>
              <a:rPr lang="en-GB" sz="2400" dirty="0" err="1">
                <a:ea typeface="ＭＳ Ｐゴシック" pitchFamily="34" charset="-128"/>
              </a:rPr>
              <a:t>reanimatie</a:t>
            </a:r>
            <a:r>
              <a:rPr lang="en-GB" sz="2400" dirty="0">
                <a:ea typeface="ＭＳ Ｐゴシック" pitchFamily="34" charset="-128"/>
              </a:rPr>
              <a:t> van </a:t>
            </a:r>
            <a:r>
              <a:rPr lang="en-GB" sz="2400" b="1" dirty="0" err="1">
                <a:ea typeface="ＭＳ Ｐゴシック" pitchFamily="34" charset="-128"/>
              </a:rPr>
              <a:t>hun</a:t>
            </a:r>
            <a:r>
              <a:rPr lang="en-GB" sz="2400" dirty="0">
                <a:ea typeface="ＭＳ Ｐゴシック" pitchFamily="34" charset="-128"/>
              </a:rPr>
              <a:t> kind</a:t>
            </a:r>
          </a:p>
          <a:p>
            <a:pPr eaLnBrk="1" hangingPunct="1">
              <a:lnSpc>
                <a:spcPct val="130000"/>
              </a:lnSpc>
              <a:buFontTx/>
              <a:buChar char="•"/>
              <a:defRPr/>
            </a:pPr>
            <a:endParaRPr lang="en-GB" sz="2400" dirty="0">
              <a:ea typeface="ＭＳ Ｐゴシック" pitchFamily="34" charset="-128"/>
            </a:endParaRPr>
          </a:p>
          <a:p>
            <a:pPr eaLnBrk="1" hangingPunct="1">
              <a:lnSpc>
                <a:spcPct val="130000"/>
              </a:lnSpc>
              <a:buFontTx/>
              <a:buChar char="•"/>
              <a:defRPr/>
            </a:pPr>
            <a:r>
              <a:rPr lang="en-GB" sz="2400" dirty="0">
                <a:ea typeface="ＭＳ Ｐゴシック" pitchFamily="34" charset="-128"/>
              </a:rPr>
              <a:t>Stel (zo </a:t>
            </a:r>
            <a:r>
              <a:rPr lang="en-GB" sz="2400" dirty="0" err="1">
                <a:ea typeface="ＭＳ Ｐゴシック" pitchFamily="34" charset="-128"/>
              </a:rPr>
              <a:t>mogelijk</a:t>
            </a:r>
            <a:r>
              <a:rPr lang="en-GB" sz="2400" dirty="0">
                <a:ea typeface="ＭＳ Ｐゴシック" pitchFamily="34" charset="-128"/>
              </a:rPr>
              <a:t>) </a:t>
            </a:r>
            <a:r>
              <a:rPr lang="en-GB" sz="2400" dirty="0" err="1">
                <a:ea typeface="ＭＳ Ｐゴシック" pitchFamily="34" charset="-128"/>
              </a:rPr>
              <a:t>iemand</a:t>
            </a:r>
            <a:r>
              <a:rPr lang="en-GB" sz="2400" dirty="0">
                <a:ea typeface="ＭＳ Ｐゴシック" pitchFamily="34" charset="-128"/>
              </a:rPr>
              <a:t> </a:t>
            </a:r>
            <a:r>
              <a:rPr lang="en-GB" sz="2400" dirty="0" err="1">
                <a:ea typeface="ＭＳ Ｐゴシック" pitchFamily="34" charset="-128"/>
              </a:rPr>
              <a:t>aan</a:t>
            </a:r>
            <a:r>
              <a:rPr lang="en-GB" sz="2400" dirty="0">
                <a:ea typeface="ＭＳ Ｐゴシック" pitchFamily="34" charset="-128"/>
              </a:rPr>
              <a:t> om de </a:t>
            </a:r>
            <a:r>
              <a:rPr lang="en-GB" sz="2400" dirty="0" err="1">
                <a:ea typeface="ＭＳ Ｐゴシック" pitchFamily="34" charset="-128"/>
              </a:rPr>
              <a:t>ouders</a:t>
            </a:r>
            <a:r>
              <a:rPr lang="en-GB" sz="2400" dirty="0">
                <a:ea typeface="ＭＳ Ｐゴシック" pitchFamily="34" charset="-128"/>
              </a:rPr>
              <a:t> </a:t>
            </a:r>
            <a:r>
              <a:rPr lang="en-GB" sz="2400" dirty="0" err="1">
                <a:ea typeface="ＭＳ Ｐゴシック" pitchFamily="34" charset="-128"/>
              </a:rPr>
              <a:t>te</a:t>
            </a:r>
            <a:r>
              <a:rPr lang="en-GB" sz="2400" dirty="0">
                <a:ea typeface="ＭＳ Ｐゴシック" pitchFamily="34" charset="-128"/>
              </a:rPr>
              <a:t> </a:t>
            </a:r>
            <a:r>
              <a:rPr lang="en-GB" sz="2400" dirty="0" err="1">
                <a:ea typeface="ＭＳ Ｐゴシック" pitchFamily="34" charset="-128"/>
              </a:rPr>
              <a:t>begeleiden</a:t>
            </a:r>
            <a:endParaRPr lang="en-GB" sz="2400" dirty="0">
              <a:ea typeface="ＭＳ Ｐゴシック" pitchFamily="34" charset="-128"/>
            </a:endParaRPr>
          </a:p>
          <a:p>
            <a:pPr eaLnBrk="1" hangingPunct="1">
              <a:lnSpc>
                <a:spcPct val="130000"/>
              </a:lnSpc>
              <a:buFontTx/>
              <a:buChar char="•"/>
              <a:defRPr/>
            </a:pPr>
            <a:endParaRPr lang="en-GB" sz="2400" dirty="0">
              <a:ea typeface="ＭＳ Ｐゴシック" pitchFamily="34" charset="-128"/>
            </a:endParaRPr>
          </a:p>
        </p:txBody>
      </p:sp>
      <p:pic>
        <p:nvPicPr>
          <p:cNvPr id="9" name="Afbeelding 1">
            <a:extLst>
              <a:ext uri="{FF2B5EF4-FFF2-40B4-BE49-F238E27FC236}">
                <a16:creationId xmlns:a16="http://schemas.microsoft.com/office/drawing/2014/main" id="{C49C630B-B9E8-C341-9F4A-A3AFAA8776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1863" y="3645024"/>
            <a:ext cx="240823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6F1E8AB-461A-5D07-600F-50977DDC7544}"/>
              </a:ext>
            </a:extLst>
          </p:cNvPr>
          <p:cNvSpPr>
            <a:spLocks noGrp="1" noChangeArrowheads="1"/>
          </p:cNvSpPr>
          <p:nvPr>
            <p:ph type="title"/>
          </p:nvPr>
        </p:nvSpPr>
        <p:spPr bwMode="auto">
          <a:xfrm>
            <a:off x="3046413" y="4518025"/>
            <a:ext cx="5486400" cy="566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Support</a:t>
            </a:r>
          </a:p>
        </p:txBody>
      </p:sp>
      <p:sp>
        <p:nvSpPr>
          <p:cNvPr id="70659" name="Text Placeholder 4">
            <a:extLst>
              <a:ext uri="{FF2B5EF4-FFF2-40B4-BE49-F238E27FC236}">
                <a16:creationId xmlns:a16="http://schemas.microsoft.com/office/drawing/2014/main" id="{5143D4C9-68C4-BCC9-3267-DDEB3EC038DD}"/>
              </a:ext>
            </a:extLst>
          </p:cNvPr>
          <p:cNvSpPr>
            <a:spLocks noGrp="1"/>
          </p:cNvSpPr>
          <p:nvPr>
            <p:ph type="body" sz="half" idx="2"/>
          </p:nvPr>
        </p:nvSpPr>
        <p:spPr bwMode="auto">
          <a:xfrm>
            <a:off x="3046413" y="5072063"/>
            <a:ext cx="548640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400" dirty="0" err="1">
                <a:solidFill>
                  <a:srgbClr val="333333"/>
                </a:solidFill>
              </a:rPr>
              <a:t>Aanpak</a:t>
            </a:r>
            <a:r>
              <a:rPr lang="en-GB" altLang="en-US" sz="2400" dirty="0">
                <a:solidFill>
                  <a:srgbClr val="333333"/>
                </a:solidFill>
              </a:rPr>
              <a:t> van </a:t>
            </a:r>
            <a:r>
              <a:rPr lang="en-GB" altLang="en-US" sz="2400" dirty="0" err="1">
                <a:solidFill>
                  <a:srgbClr val="333333"/>
                </a:solidFill>
              </a:rPr>
              <a:t>hartstilstand</a:t>
            </a:r>
            <a:endParaRPr lang="en-GB" altLang="en-US" sz="2400" dirty="0">
              <a:solidFill>
                <a:srgbClr val="333333"/>
              </a:solidFill>
            </a:endParaRPr>
          </a:p>
        </p:txBody>
      </p:sp>
      <p:grpSp>
        <p:nvGrpSpPr>
          <p:cNvPr id="2" name="Group 1">
            <a:extLst>
              <a:ext uri="{FF2B5EF4-FFF2-40B4-BE49-F238E27FC236}">
                <a16:creationId xmlns:a16="http://schemas.microsoft.com/office/drawing/2014/main" id="{728D4261-4B76-3BD8-28C1-1363B02AF3B7}"/>
              </a:ext>
            </a:extLst>
          </p:cNvPr>
          <p:cNvGrpSpPr/>
          <p:nvPr/>
        </p:nvGrpSpPr>
        <p:grpSpPr>
          <a:xfrm>
            <a:off x="2267744" y="601652"/>
            <a:ext cx="5251290" cy="3476645"/>
            <a:chOff x="1919956" y="692696"/>
            <a:chExt cx="5251290" cy="3476645"/>
          </a:xfrm>
        </p:grpSpPr>
        <p:pic>
          <p:nvPicPr>
            <p:cNvPr id="3" name="Graphic 2" descr="Question Mark with solid fill">
              <a:extLst>
                <a:ext uri="{FF2B5EF4-FFF2-40B4-BE49-F238E27FC236}">
                  <a16:creationId xmlns:a16="http://schemas.microsoft.com/office/drawing/2014/main" id="{B442CF6F-9DF8-C6BA-237C-B3FE16408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677" y="692696"/>
              <a:ext cx="3476645" cy="3476645"/>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4" name="Graphic 3" descr="Question Mark with solid fill">
              <a:extLst>
                <a:ext uri="{FF2B5EF4-FFF2-40B4-BE49-F238E27FC236}">
                  <a16:creationId xmlns:a16="http://schemas.microsoft.com/office/drawing/2014/main" id="{4E4BA91C-C2F1-CFE9-0C10-4CEE508DF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74703">
              <a:off x="1919956" y="1807014"/>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5" name="Graphic 4" descr="Question Mark with solid fill">
              <a:extLst>
                <a:ext uri="{FF2B5EF4-FFF2-40B4-BE49-F238E27FC236}">
                  <a16:creationId xmlns:a16="http://schemas.microsoft.com/office/drawing/2014/main" id="{4A764E01-C40B-15A1-A5B2-0BFBE1E83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3600">
              <a:off x="5011246" y="890062"/>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0B8E9-262E-07E7-20FB-D0D0BA616AE2}"/>
              </a:ext>
            </a:extLst>
          </p:cNvPr>
          <p:cNvPicPr>
            <a:picLocks noChangeAspect="1"/>
          </p:cNvPicPr>
          <p:nvPr/>
        </p:nvPicPr>
        <p:blipFill rotWithShape="1">
          <a:blip r:embed="rId3"/>
          <a:srcRect l="33462" t="15000" r="34250" b="15000"/>
          <a:stretch/>
        </p:blipFill>
        <p:spPr>
          <a:xfrm>
            <a:off x="1853884" y="114225"/>
            <a:ext cx="5436231" cy="6629549"/>
          </a:xfrm>
          <a:prstGeom prst="rect">
            <a:avLst/>
          </a:prstGeom>
        </p:spPr>
      </p:pic>
    </p:spTree>
    <p:extLst>
      <p:ext uri="{BB962C8B-B14F-4D97-AF65-F5344CB8AC3E}">
        <p14:creationId xmlns:p14="http://schemas.microsoft.com/office/powerpoint/2010/main" val="3115430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7C9-3591-7859-1A97-7A42306D6D92}"/>
              </a:ext>
            </a:extLst>
          </p:cNvPr>
          <p:cNvSpPr>
            <a:spLocks noGrp="1"/>
          </p:cNvSpPr>
          <p:nvPr>
            <p:ph type="title"/>
          </p:nvPr>
        </p:nvSpPr>
        <p:spPr>
          <a:xfrm>
            <a:off x="468000" y="360000"/>
            <a:ext cx="8229600" cy="720000"/>
          </a:xfrm>
        </p:spPr>
        <p:txBody>
          <a:bodyPr/>
          <a:lstStyle/>
          <a:p>
            <a:r>
              <a:rPr lang="en-GB" dirty="0" err="1"/>
              <a:t>Demonstratie</a:t>
            </a:r>
            <a:r>
              <a:rPr lang="en-GB" dirty="0"/>
              <a:t> kind met arrest</a:t>
            </a:r>
          </a:p>
        </p:txBody>
      </p:sp>
      <p:sp>
        <p:nvSpPr>
          <p:cNvPr id="3" name="Content Placeholder 2">
            <a:extLst>
              <a:ext uri="{FF2B5EF4-FFF2-40B4-BE49-F238E27FC236}">
                <a16:creationId xmlns:a16="http://schemas.microsoft.com/office/drawing/2014/main" id="{5C8882AC-5535-55D5-5114-39FF7DE662CD}"/>
              </a:ext>
            </a:extLst>
          </p:cNvPr>
          <p:cNvSpPr>
            <a:spLocks noGrp="1"/>
          </p:cNvSpPr>
          <p:nvPr>
            <p:ph sz="half" idx="1"/>
          </p:nvPr>
        </p:nvSpPr>
        <p:spPr>
          <a:xfrm>
            <a:off x="468000" y="1080000"/>
            <a:ext cx="8096865" cy="888642"/>
          </a:xfrm>
        </p:spPr>
        <p:txBody>
          <a:bodyPr/>
          <a:lstStyle/>
          <a:p>
            <a:pPr marL="0" indent="0">
              <a:buNone/>
            </a:pPr>
            <a:r>
              <a:rPr lang="en-GB" sz="2400" dirty="0" err="1">
                <a:solidFill>
                  <a:srgbClr val="333333"/>
                </a:solidFill>
              </a:rPr>
              <a:t>Vragen</a:t>
            </a:r>
            <a:r>
              <a:rPr lang="en-GB" sz="2400" dirty="0">
                <a:solidFill>
                  <a:srgbClr val="333333"/>
                </a:solidFill>
              </a:rPr>
              <a:t> die </a:t>
            </a:r>
            <a:r>
              <a:rPr lang="en-GB" sz="2400" dirty="0" err="1">
                <a:solidFill>
                  <a:srgbClr val="333333"/>
                </a:solidFill>
              </a:rPr>
              <a:t>kandidaten</a:t>
            </a:r>
            <a:r>
              <a:rPr lang="en-GB" sz="2400" dirty="0">
                <a:solidFill>
                  <a:srgbClr val="333333"/>
                </a:solidFill>
              </a:rPr>
              <a:t> in duo </a:t>
            </a:r>
            <a:r>
              <a:rPr lang="en-GB" sz="2400" dirty="0" err="1">
                <a:solidFill>
                  <a:srgbClr val="333333"/>
                </a:solidFill>
              </a:rPr>
              <a:t>moeten</a:t>
            </a:r>
            <a:r>
              <a:rPr lang="en-GB" sz="2400" dirty="0">
                <a:solidFill>
                  <a:srgbClr val="333333"/>
                </a:solidFill>
              </a:rPr>
              <a:t> </a:t>
            </a:r>
            <a:r>
              <a:rPr lang="en-GB" sz="2400" dirty="0" err="1">
                <a:solidFill>
                  <a:srgbClr val="333333"/>
                </a:solidFill>
              </a:rPr>
              <a:t>bespreken</a:t>
            </a:r>
            <a:r>
              <a:rPr lang="en-GB" sz="2400" dirty="0">
                <a:solidFill>
                  <a:srgbClr val="333333"/>
                </a:solidFill>
              </a:rPr>
              <a:t> </a:t>
            </a:r>
            <a:r>
              <a:rPr lang="en-GB" sz="2400" dirty="0" err="1">
                <a:solidFill>
                  <a:srgbClr val="333333"/>
                </a:solidFill>
              </a:rPr>
              <a:t>na</a:t>
            </a:r>
            <a:r>
              <a:rPr lang="en-GB" sz="2400" dirty="0">
                <a:solidFill>
                  <a:srgbClr val="333333"/>
                </a:solidFill>
              </a:rPr>
              <a:t> de </a:t>
            </a:r>
            <a:r>
              <a:rPr lang="en-GB" sz="2400" dirty="0" err="1">
                <a:solidFill>
                  <a:srgbClr val="333333"/>
                </a:solidFill>
              </a:rPr>
              <a:t>demonstratie</a:t>
            </a:r>
            <a:r>
              <a:rPr lang="en-GB" sz="2400" dirty="0">
                <a:solidFill>
                  <a:srgbClr val="333333"/>
                </a:solidFill>
              </a:rPr>
              <a:t>:</a:t>
            </a:r>
          </a:p>
        </p:txBody>
      </p:sp>
      <p:sp>
        <p:nvSpPr>
          <p:cNvPr id="4" name="Content Placeholder 3">
            <a:extLst>
              <a:ext uri="{FF2B5EF4-FFF2-40B4-BE49-F238E27FC236}">
                <a16:creationId xmlns:a16="http://schemas.microsoft.com/office/drawing/2014/main" id="{9768BDDC-17BE-6E9E-A12E-C43C75412584}"/>
              </a:ext>
            </a:extLst>
          </p:cNvPr>
          <p:cNvSpPr>
            <a:spLocks noGrp="1"/>
          </p:cNvSpPr>
          <p:nvPr>
            <p:ph sz="half" idx="2"/>
          </p:nvPr>
        </p:nvSpPr>
        <p:spPr>
          <a:xfrm>
            <a:off x="242888" y="2160000"/>
            <a:ext cx="8454712" cy="3618000"/>
          </a:xfrm>
        </p:spPr>
        <p:txBody>
          <a:bodyPr/>
          <a:lstStyle/>
          <a:p>
            <a:r>
              <a:rPr lang="en-GB" sz="2400" dirty="0" err="1">
                <a:solidFill>
                  <a:srgbClr val="333333"/>
                </a:solidFill>
                <a:effectLst/>
                <a:ea typeface="Arial Unicode MS"/>
              </a:rPr>
              <a:t>Herhaal</a:t>
            </a:r>
            <a:r>
              <a:rPr lang="en-GB" sz="2400" dirty="0">
                <a:solidFill>
                  <a:srgbClr val="333333"/>
                </a:solidFill>
                <a:effectLst/>
                <a:ea typeface="Arial Unicode MS"/>
              </a:rPr>
              <a:t> (</a:t>
            </a:r>
            <a:r>
              <a:rPr lang="en-GB" sz="2400" dirty="0" err="1">
                <a:solidFill>
                  <a:srgbClr val="333333"/>
                </a:solidFill>
                <a:effectLst/>
                <a:ea typeface="Arial Unicode MS"/>
              </a:rPr>
              <a:t>verbaal</a:t>
            </a:r>
            <a:r>
              <a:rPr lang="en-GB" sz="2400" dirty="0">
                <a:solidFill>
                  <a:srgbClr val="333333"/>
                </a:solidFill>
                <a:effectLst/>
                <a:ea typeface="Arial Unicode MS"/>
              </a:rPr>
              <a:t>) alle </a:t>
            </a:r>
            <a:r>
              <a:rPr lang="en-GB" sz="2400" dirty="0" err="1">
                <a:solidFill>
                  <a:srgbClr val="333333"/>
                </a:solidFill>
                <a:effectLst/>
                <a:ea typeface="Arial Unicode MS"/>
              </a:rPr>
              <a:t>stappen</a:t>
            </a:r>
            <a:r>
              <a:rPr lang="en-GB" sz="2400" dirty="0">
                <a:solidFill>
                  <a:srgbClr val="333333"/>
                </a:solidFill>
                <a:effectLst/>
                <a:ea typeface="Arial Unicode MS"/>
              </a:rPr>
              <a:t> van </a:t>
            </a:r>
            <a:r>
              <a:rPr lang="en-GB" sz="2400" dirty="0" err="1">
                <a:solidFill>
                  <a:srgbClr val="333333"/>
                </a:solidFill>
                <a:effectLst/>
                <a:ea typeface="Arial Unicode MS"/>
              </a:rPr>
              <a:t>een</a:t>
            </a:r>
            <a:r>
              <a:rPr lang="en-GB" sz="2400" dirty="0">
                <a:solidFill>
                  <a:srgbClr val="333333"/>
                </a:solidFill>
                <a:effectLst/>
                <a:ea typeface="Arial Unicode MS"/>
              </a:rPr>
              <a:t> </a:t>
            </a:r>
            <a:r>
              <a:rPr lang="en-GB" sz="2400" dirty="0" err="1">
                <a:solidFill>
                  <a:srgbClr val="333333"/>
                </a:solidFill>
                <a:effectLst/>
                <a:ea typeface="Arial Unicode MS"/>
              </a:rPr>
              <a:t>veilige</a:t>
            </a:r>
            <a:r>
              <a:rPr lang="en-GB" sz="2400" dirty="0">
                <a:solidFill>
                  <a:srgbClr val="333333"/>
                </a:solidFill>
                <a:effectLst/>
                <a:ea typeface="Arial Unicode MS"/>
              </a:rPr>
              <a:t> </a:t>
            </a:r>
            <a:r>
              <a:rPr lang="en-GB" sz="2400" dirty="0" err="1">
                <a:solidFill>
                  <a:srgbClr val="333333"/>
                </a:solidFill>
                <a:ea typeface="Arial Unicode MS"/>
              </a:rPr>
              <a:t>defibrillatie</a:t>
            </a:r>
            <a:r>
              <a:rPr lang="en-GB" sz="2400" dirty="0">
                <a:solidFill>
                  <a:srgbClr val="333333"/>
                </a:solidFill>
                <a:ea typeface="Arial Unicode MS"/>
              </a:rPr>
              <a:t>.</a:t>
            </a:r>
            <a:endParaRPr lang="en-GB" sz="2400" dirty="0">
              <a:solidFill>
                <a:srgbClr val="333333"/>
              </a:solidFill>
              <a:effectLst/>
              <a:ea typeface="Arial Unicode MS"/>
            </a:endParaRPr>
          </a:p>
          <a:p>
            <a:r>
              <a:rPr lang="en-GB" sz="2400" dirty="0">
                <a:solidFill>
                  <a:srgbClr val="333333"/>
                </a:solidFill>
                <a:effectLst/>
                <a:ea typeface="Arial Unicode MS"/>
              </a:rPr>
              <a:t>Hoe </a:t>
            </a:r>
            <a:r>
              <a:rPr lang="en-GB" sz="2400" dirty="0" err="1">
                <a:solidFill>
                  <a:srgbClr val="333333"/>
                </a:solidFill>
                <a:effectLst/>
                <a:ea typeface="Arial Unicode MS"/>
              </a:rPr>
              <a:t>heeft</a:t>
            </a:r>
            <a:r>
              <a:rPr lang="en-GB" sz="2400" dirty="0">
                <a:solidFill>
                  <a:srgbClr val="333333"/>
                </a:solidFill>
                <a:effectLst/>
                <a:ea typeface="Arial Unicode MS"/>
              </a:rPr>
              <a:t> de team-</a:t>
            </a:r>
            <a:r>
              <a:rPr lang="en-GB" sz="2400" dirty="0" err="1">
                <a:solidFill>
                  <a:srgbClr val="333333"/>
                </a:solidFill>
                <a:effectLst/>
                <a:ea typeface="Arial Unicode MS"/>
              </a:rPr>
              <a:t>leider</a:t>
            </a:r>
            <a:r>
              <a:rPr lang="en-GB" sz="2400" dirty="0">
                <a:solidFill>
                  <a:srgbClr val="333333"/>
                </a:solidFill>
                <a:effectLst/>
                <a:ea typeface="Arial Unicode MS"/>
              </a:rPr>
              <a:t> de </a:t>
            </a:r>
            <a:r>
              <a:rPr lang="en-GB" sz="2400" dirty="0" err="1">
                <a:solidFill>
                  <a:srgbClr val="333333"/>
                </a:solidFill>
                <a:effectLst/>
                <a:ea typeface="Arial Unicode MS"/>
              </a:rPr>
              <a:t>niet-technische</a:t>
            </a:r>
            <a:r>
              <a:rPr lang="en-GB" sz="2400" dirty="0">
                <a:solidFill>
                  <a:srgbClr val="333333"/>
                </a:solidFill>
                <a:effectLst/>
                <a:ea typeface="Arial Unicode MS"/>
              </a:rPr>
              <a:t> </a:t>
            </a:r>
            <a:r>
              <a:rPr lang="en-GB" sz="2400" dirty="0" err="1">
                <a:solidFill>
                  <a:srgbClr val="333333"/>
                </a:solidFill>
                <a:effectLst/>
                <a:ea typeface="Arial Unicode MS"/>
              </a:rPr>
              <a:t>elementen</a:t>
            </a:r>
            <a:r>
              <a:rPr lang="en-GB" sz="2400" dirty="0">
                <a:solidFill>
                  <a:srgbClr val="333333"/>
                </a:solidFill>
                <a:effectLst/>
                <a:ea typeface="Arial Unicode MS"/>
              </a:rPr>
              <a:t> </a:t>
            </a:r>
            <a:r>
              <a:rPr lang="en-GB" sz="2400" dirty="0" err="1">
                <a:solidFill>
                  <a:srgbClr val="333333"/>
                </a:solidFill>
                <a:effectLst/>
                <a:ea typeface="Arial Unicode MS"/>
              </a:rPr>
              <a:t>tijdens</a:t>
            </a:r>
            <a:r>
              <a:rPr lang="en-GB" sz="2400" dirty="0">
                <a:solidFill>
                  <a:srgbClr val="333333"/>
                </a:solidFill>
                <a:effectLst/>
                <a:ea typeface="Arial Unicode MS"/>
              </a:rPr>
              <a:t> de </a:t>
            </a:r>
            <a:r>
              <a:rPr lang="en-GB" sz="2400" dirty="0" err="1">
                <a:solidFill>
                  <a:srgbClr val="333333"/>
                </a:solidFill>
                <a:effectLst/>
                <a:ea typeface="Arial Unicode MS"/>
              </a:rPr>
              <a:t>simulatie</a:t>
            </a:r>
            <a:r>
              <a:rPr lang="en-GB" sz="2400" dirty="0">
                <a:solidFill>
                  <a:srgbClr val="333333"/>
                </a:solidFill>
                <a:effectLst/>
                <a:ea typeface="Arial Unicode MS"/>
              </a:rPr>
              <a:t> </a:t>
            </a:r>
            <a:r>
              <a:rPr lang="en-GB" sz="2400" dirty="0" err="1">
                <a:solidFill>
                  <a:srgbClr val="333333"/>
                </a:solidFill>
                <a:effectLst/>
                <a:ea typeface="Arial Unicode MS"/>
              </a:rPr>
              <a:t>aangepakt</a:t>
            </a:r>
            <a:r>
              <a:rPr lang="en-GB" sz="2400" dirty="0">
                <a:solidFill>
                  <a:srgbClr val="333333"/>
                </a:solidFill>
                <a:effectLst/>
                <a:ea typeface="Arial Unicode MS"/>
              </a:rPr>
              <a:t>?</a:t>
            </a:r>
          </a:p>
          <a:p>
            <a:pPr marL="0" indent="0">
              <a:buNone/>
            </a:pPr>
            <a:endParaRPr lang="en-US" sz="2400" dirty="0">
              <a:solidFill>
                <a:srgbClr val="333333"/>
              </a:solidFill>
              <a:effectLst/>
              <a:ea typeface="Arial Unicode MS"/>
            </a:endParaRPr>
          </a:p>
          <a:p>
            <a:pPr marL="0" indent="0">
              <a:buNone/>
            </a:pPr>
            <a:r>
              <a:rPr lang="en-GB" sz="2400" dirty="0" err="1">
                <a:solidFill>
                  <a:srgbClr val="333333"/>
                </a:solidFill>
                <a:effectLst/>
                <a:ea typeface="Arial Unicode MS"/>
              </a:rPr>
              <a:t>Tracht</a:t>
            </a:r>
            <a:r>
              <a:rPr lang="en-GB" sz="2400" dirty="0">
                <a:solidFill>
                  <a:srgbClr val="333333"/>
                </a:solidFill>
                <a:effectLst/>
                <a:ea typeface="Arial Unicode MS"/>
              </a:rPr>
              <a:t> alle </a:t>
            </a:r>
            <a:r>
              <a:rPr lang="en-GB" sz="2400" dirty="0" err="1">
                <a:solidFill>
                  <a:srgbClr val="333333"/>
                </a:solidFill>
                <a:effectLst/>
                <a:ea typeface="Arial Unicode MS"/>
              </a:rPr>
              <a:t>vragen</a:t>
            </a:r>
            <a:r>
              <a:rPr lang="en-GB" sz="2400" dirty="0">
                <a:solidFill>
                  <a:srgbClr val="333333"/>
                </a:solidFill>
                <a:effectLst/>
                <a:ea typeface="Arial Unicode MS"/>
              </a:rPr>
              <a:t> die </a:t>
            </a:r>
            <a:r>
              <a:rPr lang="en-GB" sz="2400" dirty="0" err="1">
                <a:solidFill>
                  <a:srgbClr val="333333"/>
                </a:solidFill>
                <a:effectLst/>
                <a:ea typeface="Arial Unicode MS"/>
              </a:rPr>
              <a:t>bij</a:t>
            </a:r>
            <a:r>
              <a:rPr lang="en-GB" sz="2400" dirty="0">
                <a:solidFill>
                  <a:srgbClr val="333333"/>
                </a:solidFill>
                <a:effectLst/>
                <a:ea typeface="Arial Unicode MS"/>
              </a:rPr>
              <a:t> je </a:t>
            </a:r>
            <a:r>
              <a:rPr lang="en-GB" sz="2400" dirty="0" err="1">
                <a:solidFill>
                  <a:srgbClr val="333333"/>
                </a:solidFill>
                <a:effectLst/>
                <a:ea typeface="Arial Unicode MS"/>
              </a:rPr>
              <a:t>opkomen</a:t>
            </a:r>
            <a:r>
              <a:rPr lang="en-GB" sz="2400" dirty="0">
                <a:solidFill>
                  <a:srgbClr val="333333"/>
                </a:solidFill>
                <a:effectLst/>
                <a:ea typeface="Arial Unicode MS"/>
              </a:rPr>
              <a:t> </a:t>
            </a:r>
            <a:r>
              <a:rPr lang="en-GB" sz="2400" dirty="0" err="1">
                <a:solidFill>
                  <a:srgbClr val="333333"/>
                </a:solidFill>
                <a:effectLst/>
                <a:ea typeface="Arial Unicode MS"/>
              </a:rPr>
              <a:t>onderling</a:t>
            </a:r>
            <a:r>
              <a:rPr lang="en-GB" sz="2400" dirty="0">
                <a:solidFill>
                  <a:srgbClr val="333333"/>
                </a:solidFill>
                <a:effectLst/>
                <a:ea typeface="Arial Unicode MS"/>
              </a:rPr>
              <a:t> op </a:t>
            </a:r>
            <a:r>
              <a:rPr lang="en-GB" sz="2400" dirty="0" err="1">
                <a:solidFill>
                  <a:srgbClr val="333333"/>
                </a:solidFill>
                <a:effectLst/>
                <a:ea typeface="Arial Unicode MS"/>
              </a:rPr>
              <a:t>te</a:t>
            </a:r>
            <a:r>
              <a:rPr lang="en-GB" sz="2400" dirty="0">
                <a:solidFill>
                  <a:srgbClr val="333333"/>
                </a:solidFill>
                <a:effectLst/>
                <a:ea typeface="Arial Unicode MS"/>
              </a:rPr>
              <a:t> </a:t>
            </a:r>
            <a:r>
              <a:rPr lang="en-GB" sz="2400" dirty="0" err="1">
                <a:solidFill>
                  <a:srgbClr val="333333"/>
                </a:solidFill>
                <a:effectLst/>
                <a:ea typeface="Arial Unicode MS"/>
              </a:rPr>
              <a:t>lossen</a:t>
            </a:r>
            <a:r>
              <a:rPr lang="en-GB" sz="2400" dirty="0">
                <a:solidFill>
                  <a:srgbClr val="333333"/>
                </a:solidFill>
                <a:effectLst/>
                <a:ea typeface="Arial Unicode MS"/>
              </a:rPr>
              <a:t> </a:t>
            </a:r>
            <a:r>
              <a:rPr lang="en-GB" sz="2400" dirty="0" err="1">
                <a:solidFill>
                  <a:srgbClr val="333333"/>
                </a:solidFill>
                <a:effectLst/>
                <a:ea typeface="Arial Unicode MS"/>
              </a:rPr>
              <a:t>alvorens</a:t>
            </a:r>
            <a:r>
              <a:rPr lang="en-GB" sz="2400" dirty="0">
                <a:solidFill>
                  <a:srgbClr val="333333"/>
                </a:solidFill>
                <a:effectLst/>
                <a:ea typeface="Arial Unicode MS"/>
              </a:rPr>
              <a:t> de </a:t>
            </a:r>
            <a:r>
              <a:rPr lang="en-GB" sz="2400" dirty="0" err="1">
                <a:solidFill>
                  <a:srgbClr val="333333"/>
                </a:solidFill>
                <a:effectLst/>
                <a:ea typeface="Arial Unicode MS"/>
              </a:rPr>
              <a:t>sessie</a:t>
            </a:r>
            <a:r>
              <a:rPr lang="en-GB" sz="2400" dirty="0">
                <a:solidFill>
                  <a:srgbClr val="333333"/>
                </a:solidFill>
                <a:effectLst/>
                <a:ea typeface="Arial Unicode MS"/>
              </a:rPr>
              <a:t> </a:t>
            </a:r>
            <a:r>
              <a:rPr lang="en-GB" sz="2400" dirty="0" err="1">
                <a:solidFill>
                  <a:srgbClr val="333333"/>
                </a:solidFill>
                <a:effectLst/>
                <a:ea typeface="Arial Unicode MS"/>
              </a:rPr>
              <a:t>weer</a:t>
            </a:r>
            <a:r>
              <a:rPr lang="en-GB" sz="2400" dirty="0">
                <a:solidFill>
                  <a:srgbClr val="333333"/>
                </a:solidFill>
                <a:effectLst/>
                <a:ea typeface="Arial Unicode MS"/>
              </a:rPr>
              <a:t> </a:t>
            </a:r>
            <a:r>
              <a:rPr lang="en-GB" sz="2400" dirty="0" err="1">
                <a:solidFill>
                  <a:srgbClr val="333333"/>
                </a:solidFill>
                <a:effectLst/>
                <a:ea typeface="Arial Unicode MS"/>
              </a:rPr>
              <a:t>opengetrokken</a:t>
            </a:r>
            <a:r>
              <a:rPr lang="en-GB" sz="2400" dirty="0">
                <a:solidFill>
                  <a:srgbClr val="333333"/>
                </a:solidFill>
                <a:effectLst/>
                <a:ea typeface="Arial Unicode MS"/>
              </a:rPr>
              <a:t> </a:t>
            </a:r>
            <a:r>
              <a:rPr lang="en-GB" sz="2400" dirty="0" err="1">
                <a:solidFill>
                  <a:srgbClr val="333333"/>
                </a:solidFill>
                <a:effectLst/>
                <a:ea typeface="Arial Unicode MS"/>
              </a:rPr>
              <a:t>wordt</a:t>
            </a:r>
            <a:r>
              <a:rPr lang="en-GB" sz="2400" dirty="0">
                <a:solidFill>
                  <a:srgbClr val="333333"/>
                </a:solidFill>
                <a:effectLst/>
                <a:ea typeface="Arial Unicode MS"/>
              </a:rPr>
              <a:t> </a:t>
            </a:r>
            <a:r>
              <a:rPr lang="en-GB" sz="2400" dirty="0" err="1">
                <a:solidFill>
                  <a:srgbClr val="333333"/>
                </a:solidFill>
                <a:effectLst/>
                <a:ea typeface="Arial Unicode MS"/>
              </a:rPr>
              <a:t>naar</a:t>
            </a:r>
            <a:r>
              <a:rPr lang="en-GB" sz="2400" dirty="0">
                <a:solidFill>
                  <a:srgbClr val="333333"/>
                </a:solidFill>
                <a:effectLst/>
                <a:ea typeface="Arial Unicode MS"/>
              </a:rPr>
              <a:t> de hele </a:t>
            </a:r>
            <a:r>
              <a:rPr lang="en-GB" sz="2400" dirty="0" err="1">
                <a:solidFill>
                  <a:srgbClr val="333333"/>
                </a:solidFill>
                <a:effectLst/>
                <a:ea typeface="Arial Unicode MS"/>
              </a:rPr>
              <a:t>groep</a:t>
            </a:r>
            <a:r>
              <a:rPr lang="en-GB" sz="2400" dirty="0">
                <a:solidFill>
                  <a:srgbClr val="333333"/>
                </a:solidFill>
                <a:effectLst/>
                <a:ea typeface="Arial Unicode MS"/>
              </a:rPr>
              <a:t>.</a:t>
            </a:r>
            <a:endParaRPr lang="en-GB" sz="2400" dirty="0">
              <a:solidFill>
                <a:srgbClr val="333333"/>
              </a:solidFill>
            </a:endParaRPr>
          </a:p>
        </p:txBody>
      </p:sp>
    </p:spTree>
    <p:extLst>
      <p:ext uri="{BB962C8B-B14F-4D97-AF65-F5344CB8AC3E}">
        <p14:creationId xmlns:p14="http://schemas.microsoft.com/office/powerpoint/2010/main" val="316629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ACFF461-F226-CAF7-9FEC-05F51C4673EE}"/>
              </a:ext>
            </a:extLst>
          </p:cNvPr>
          <p:cNvSpPr>
            <a:spLocks noGrp="1" noChangeArrowheads="1"/>
          </p:cNvSpPr>
          <p:nvPr>
            <p:ph type="title"/>
          </p:nvPr>
        </p:nvSpPr>
        <p:spPr bwMode="auto">
          <a:xfrm>
            <a:off x="468313" y="360000"/>
            <a:ext cx="3094658" cy="1150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BLS protocol</a:t>
            </a:r>
          </a:p>
        </p:txBody>
      </p:sp>
      <p:sp>
        <p:nvSpPr>
          <p:cNvPr id="18" name="Rectangle: Rounded Corners 17">
            <a:extLst>
              <a:ext uri="{FF2B5EF4-FFF2-40B4-BE49-F238E27FC236}">
                <a16:creationId xmlns:a16="http://schemas.microsoft.com/office/drawing/2014/main" id="{E0726786-9575-71A2-0541-82CD6F8981DC}"/>
              </a:ext>
            </a:extLst>
          </p:cNvPr>
          <p:cNvSpPr/>
          <p:nvPr/>
        </p:nvSpPr>
        <p:spPr bwMode="auto">
          <a:xfrm>
            <a:off x="6548377" y="1724095"/>
            <a:ext cx="2135146"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reactie</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5FE411E-1793-42C3-8A70-95FF19D33041}"/>
              </a:ext>
            </a:extLst>
          </p:cNvPr>
          <p:cNvSpPr/>
          <p:nvPr/>
        </p:nvSpPr>
        <p:spPr bwMode="auto">
          <a:xfrm>
            <a:off x="6548377" y="4175136"/>
            <a:ext cx="2135146" cy="545076"/>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N</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steeds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42862-0211-96F4-9E33-21AC91031850}"/>
              </a:ext>
            </a:extLst>
          </p:cNvPr>
          <p:cNvSpPr/>
          <p:nvPr/>
        </p:nvSpPr>
        <p:spPr bwMode="auto">
          <a:xfrm>
            <a:off x="6566136" y="3226469"/>
            <a:ext cx="2135146" cy="575714"/>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Ademt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niet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normaal</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Geen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E1AB03B-9720-A8A3-212D-66CC74BC99E2}"/>
              </a:ext>
            </a:extLst>
          </p:cNvPr>
          <p:cNvSpPr/>
          <p:nvPr/>
        </p:nvSpPr>
        <p:spPr bwMode="auto">
          <a:xfrm>
            <a:off x="3580730" y="183155"/>
            <a:ext cx="2949262" cy="77018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rPr>
              <a:t>SAFETY</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Denk</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aan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veiligheid</a:t>
            </a:r>
            <a:endPar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6BF542B-58E6-4D56-0C5C-22907D5C8834}"/>
              </a:ext>
            </a:extLst>
          </p:cNvPr>
          <p:cNvSpPr/>
          <p:nvPr/>
        </p:nvSpPr>
        <p:spPr bwMode="auto">
          <a:xfrm>
            <a:off x="3580730" y="1177163"/>
            <a:ext cx="2949262" cy="520032"/>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STIMULEER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Alles</a:t>
            </a:r>
            <a:r>
              <a:rPr lang="en-GB" sz="1300" dirty="0">
                <a:latin typeface="Arial" panose="020B0604020202020204" pitchFamily="34" charset="0"/>
                <a:cs typeface="Arial" panose="020B0604020202020204" pitchFamily="34" charset="0"/>
              </a:rPr>
              <a:t> OK?</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42E8351-0B64-B30A-3C01-22974B0CBC63}"/>
              </a:ext>
            </a:extLst>
          </p:cNvPr>
          <p:cNvSpPr/>
          <p:nvPr/>
        </p:nvSpPr>
        <p:spPr bwMode="auto">
          <a:xfrm>
            <a:off x="3580730" y="2090828"/>
            <a:ext cx="2949262" cy="541494"/>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SHOUT</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Roep</a:t>
            </a:r>
            <a:r>
              <a:rPr lang="en-GB" sz="1300" dirty="0">
                <a:latin typeface="Arial" panose="020B0604020202020204" pitchFamily="34" charset="0"/>
                <a:cs typeface="Arial" panose="020B0604020202020204" pitchFamily="34" charset="0"/>
              </a:rPr>
              <a:t> om </a:t>
            </a:r>
            <a:r>
              <a:rPr lang="en-GB" sz="1300" dirty="0" err="1">
                <a:latin typeface="Arial" panose="020B0604020202020204" pitchFamily="34" charset="0"/>
                <a:cs typeface="Arial" panose="020B0604020202020204" pitchFamily="34" charset="0"/>
              </a:rPr>
              <a:t>hulp</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9BB7B13-3612-7276-4AE7-17E49D525C09}"/>
              </a:ext>
            </a:extLst>
          </p:cNvPr>
          <p:cNvSpPr/>
          <p:nvPr/>
        </p:nvSpPr>
        <p:spPr bwMode="auto">
          <a:xfrm>
            <a:off x="3565039" y="6129768"/>
            <a:ext cx="2964953"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Continu</a:t>
            </a:r>
            <a:r>
              <a:rPr lang="en-GB" sz="1300" dirty="0">
                <a:latin typeface="Arial" panose="020B0604020202020204" pitchFamily="34" charset="0"/>
                <a:cs typeface="Arial" panose="020B0604020202020204" pitchFamily="34" charset="0"/>
              </a:rPr>
              <a:t> CPR tot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r>
              <a:rPr lang="en-GB" sz="1300" dirty="0">
                <a:latin typeface="Arial" panose="020B0604020202020204" pitchFamily="34" charset="0"/>
                <a:cs typeface="Arial" panose="020B0604020202020204" pitchFamily="34" charset="0"/>
              </a:rPr>
              <a:t> of </a:t>
            </a:r>
            <a:r>
              <a:rPr lang="en-GB" sz="1300" dirty="0" err="1">
                <a:latin typeface="Arial" panose="020B0604020202020204" pitchFamily="34" charset="0"/>
                <a:cs typeface="Arial" panose="020B0604020202020204" pitchFamily="34" charset="0"/>
              </a:rPr>
              <a:t>normaal</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ademen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7610520A-B1CF-5E01-11AA-B0EC6B82A560}"/>
              </a:ext>
            </a:extLst>
          </p:cNvPr>
          <p:cNvSpPr/>
          <p:nvPr/>
        </p:nvSpPr>
        <p:spPr bwMode="auto">
          <a:xfrm>
            <a:off x="3580730" y="2865080"/>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Open airway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75C47E58-2201-7FD3-461B-4072CF83E650}"/>
              </a:ext>
            </a:extLst>
          </p:cNvPr>
          <p:cNvSpPr/>
          <p:nvPr/>
        </p:nvSpPr>
        <p:spPr bwMode="auto">
          <a:xfrm>
            <a:off x="3562971" y="4573446"/>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15 </a:t>
            </a:r>
            <a:r>
              <a:rPr lang="en-GB" sz="1300" dirty="0" err="1">
                <a:latin typeface="Arial" panose="020B0604020202020204" pitchFamily="34" charset="0"/>
                <a:cs typeface="Arial" panose="020B0604020202020204" pitchFamily="34" charset="0"/>
              </a:rPr>
              <a:t>compressies</a:t>
            </a:r>
            <a:r>
              <a:rPr lang="en-GB" sz="1300" dirty="0">
                <a:latin typeface="Arial" panose="020B0604020202020204" pitchFamily="34" charset="0"/>
                <a:cs typeface="Arial" panose="020B0604020202020204" pitchFamily="34" charset="0"/>
              </a:rPr>
              <a:t>: 2 </a:t>
            </a:r>
            <a:r>
              <a:rPr lang="en-GB" sz="1300" dirty="0" err="1">
                <a:latin typeface="Arial" panose="020B0604020202020204" pitchFamily="34" charset="0"/>
                <a:cs typeface="Arial" panose="020B0604020202020204" pitchFamily="34" charset="0"/>
              </a:rPr>
              <a:t>beademingen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B6F58D04-D311-385C-FD93-0C852E3AAC56}"/>
              </a:ext>
            </a:extLst>
          </p:cNvPr>
          <p:cNvSpPr/>
          <p:nvPr/>
        </p:nvSpPr>
        <p:spPr bwMode="auto">
          <a:xfrm>
            <a:off x="3572884" y="5347895"/>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monitor / defibrillator / AED</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a:t>
            </a:r>
            <a:r>
              <a:rPr lang="en-GB" sz="1300" dirty="0" err="1">
                <a:latin typeface="Arial" panose="020B0604020202020204" pitchFamily="34" charset="0"/>
                <a:cs typeface="Arial" panose="020B0604020202020204" pitchFamily="34" charset="0"/>
              </a:rPr>
              <a:t>als</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beschikbaar</a:t>
            </a:r>
            <a:r>
              <a:rPr lang="en-GB" sz="1300" dirty="0">
                <a:latin typeface="Arial" panose="020B0604020202020204" pitchFamily="34" charset="0"/>
                <a:cs typeface="Arial" panose="020B0604020202020204" pitchFamily="34" charset="0"/>
              </a:rPr>
              <a:t>)</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F1200EAE-8530-4B0E-F1BB-12E855EA387B}"/>
              </a:ext>
            </a:extLst>
          </p:cNvPr>
          <p:cNvCxnSpPr>
            <a:cxnSpLocks/>
          </p:cNvCxnSpPr>
          <p:nvPr/>
        </p:nvCxnSpPr>
        <p:spPr bwMode="auto">
          <a:xfrm>
            <a:off x="5043363" y="4141446"/>
            <a:ext cx="0" cy="43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E1D47FD-9659-5201-052B-472066222BFB}"/>
              </a:ext>
            </a:extLst>
          </p:cNvPr>
          <p:cNvCxnSpPr>
            <a:cxnSpLocks/>
          </p:cNvCxnSpPr>
          <p:nvPr/>
        </p:nvCxnSpPr>
        <p:spPr bwMode="auto">
          <a:xfrm>
            <a:off x="5043363" y="1698309"/>
            <a:ext cx="0" cy="39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68DB8FA6-3490-6386-210B-8D82797D5FF7}"/>
              </a:ext>
            </a:extLst>
          </p:cNvPr>
          <p:cNvCxnSpPr>
            <a:cxnSpLocks/>
          </p:cNvCxnSpPr>
          <p:nvPr/>
        </p:nvCxnSpPr>
        <p:spPr bwMode="auto">
          <a:xfrm>
            <a:off x="5043363" y="96116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42C477E6-53B9-0ED0-68DF-884F2C6541A5}"/>
              </a:ext>
            </a:extLst>
          </p:cNvPr>
          <p:cNvCxnSpPr>
            <a:cxnSpLocks/>
          </p:cNvCxnSpPr>
          <p:nvPr/>
        </p:nvCxnSpPr>
        <p:spPr bwMode="auto">
          <a:xfrm>
            <a:off x="5043363" y="2643290"/>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70B16A25-0933-FF2C-39E3-9A122648E57D}"/>
              </a:ext>
            </a:extLst>
          </p:cNvPr>
          <p:cNvCxnSpPr>
            <a:cxnSpLocks/>
          </p:cNvCxnSpPr>
          <p:nvPr/>
        </p:nvCxnSpPr>
        <p:spPr bwMode="auto">
          <a:xfrm>
            <a:off x="5043363" y="3203018"/>
            <a:ext cx="0" cy="61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97B8A637-F681-F8DC-DDF4-5DBAF6C128C7}"/>
              </a:ext>
            </a:extLst>
          </p:cNvPr>
          <p:cNvCxnSpPr>
            <a:cxnSpLocks/>
          </p:cNvCxnSpPr>
          <p:nvPr/>
        </p:nvCxnSpPr>
        <p:spPr bwMode="auto">
          <a:xfrm>
            <a:off x="5043363" y="5898582"/>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A3C0702F-0EA5-F7AA-1D64-91B3CDC90A94}"/>
              </a:ext>
            </a:extLst>
          </p:cNvPr>
          <p:cNvCxnSpPr>
            <a:cxnSpLocks/>
          </p:cNvCxnSpPr>
          <p:nvPr/>
        </p:nvCxnSpPr>
        <p:spPr bwMode="auto">
          <a:xfrm>
            <a:off x="5043363" y="511852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Rectangle: Rounded Corners 48">
            <a:extLst>
              <a:ext uri="{FF2B5EF4-FFF2-40B4-BE49-F238E27FC236}">
                <a16:creationId xmlns:a16="http://schemas.microsoft.com/office/drawing/2014/main" id="{4F8A1311-75AB-E029-0846-4E5883F8BA25}"/>
              </a:ext>
            </a:extLst>
          </p:cNvPr>
          <p:cNvSpPr/>
          <p:nvPr/>
        </p:nvSpPr>
        <p:spPr bwMode="auto">
          <a:xfrm>
            <a:off x="3576457" y="3820968"/>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a:latin typeface="Arial" panose="020B0604020202020204" pitchFamily="34" charset="0"/>
                <a:cs typeface="Arial" panose="020B0604020202020204" pitchFamily="34" charset="0"/>
              </a:rPr>
              <a:t>5 rescue breaths</a:t>
            </a:r>
            <a:endParaRPr kumimoji="0" lang="en-GB" sz="13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Rounded Corners 17">
            <a:extLst>
              <a:ext uri="{FF2B5EF4-FFF2-40B4-BE49-F238E27FC236}">
                <a16:creationId xmlns:a16="http://schemas.microsoft.com/office/drawing/2014/main" id="{50054A70-FC51-3BF4-1487-B9FFB77D8A55}"/>
              </a:ext>
            </a:extLst>
          </p:cNvPr>
          <p:cNvSpPr/>
          <p:nvPr/>
        </p:nvSpPr>
        <p:spPr bwMode="auto">
          <a:xfrm>
            <a:off x="193641" y="1984167"/>
            <a:ext cx="3344708" cy="875123"/>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Alleen</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roep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hard.</a:t>
            </a:r>
          </a:p>
          <a:p>
            <a:pPr marL="0" marR="0" indent="0" algn="ctr" defTabSz="914400" rtl="0" eaLnBrk="0" fontAlgn="base" latinLnBrk="0" hangingPunct="0">
              <a:lnSpc>
                <a:spcPct val="100000"/>
              </a:lnSpc>
              <a:spcBef>
                <a:spcPct val="0"/>
              </a:spcBef>
              <a:spcAft>
                <a:spcPct val="0"/>
              </a:spcAft>
              <a:buClrTx/>
              <a:buSzTx/>
              <a:buFontTx/>
              <a:buNone/>
              <a:tabLst/>
            </a:pPr>
            <a:r>
              <a:rPr lang="en-GB" sz="1300" b="1" dirty="0">
                <a:latin typeface="Arial" panose="020B0604020202020204" pitchFamily="34" charset="0"/>
                <a:cs typeface="Arial" panose="020B0604020202020204" pitchFamily="34" charset="0"/>
              </a:rPr>
              <a:t>Met twee: </a:t>
            </a: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belt 112/2222 </a:t>
            </a:r>
            <a:r>
              <a:rPr lang="en-GB" sz="1300" b="1" dirty="0" err="1">
                <a:latin typeface="Arial" panose="020B0604020202020204" pitchFamily="34" charset="0"/>
                <a:cs typeface="Arial" panose="020B0604020202020204" pitchFamily="34" charset="0"/>
              </a:rPr>
              <a:t>en</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haalt</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materiaal</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start BLS</a:t>
            </a:r>
            <a:endPar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Rounded Corners 17">
            <a:extLst>
              <a:ext uri="{FF2B5EF4-FFF2-40B4-BE49-F238E27FC236}">
                <a16:creationId xmlns:a16="http://schemas.microsoft.com/office/drawing/2014/main" id="{CB23B98D-7D47-D5EE-AB90-905EC94BC487}"/>
              </a:ext>
            </a:extLst>
          </p:cNvPr>
          <p:cNvSpPr/>
          <p:nvPr/>
        </p:nvSpPr>
        <p:spPr bwMode="auto">
          <a:xfrm>
            <a:off x="193640" y="4139458"/>
            <a:ext cx="3221101" cy="432001"/>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Alleen</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mét</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gsm: </a:t>
            </a:r>
            <a:r>
              <a:rPr lang="en-GB" sz="1300" b="1" dirty="0">
                <a:latin typeface="Arial" panose="020B0604020202020204" pitchFamily="34" charset="0"/>
                <a:cs typeface="Arial" panose="020B0604020202020204" pitchFamily="34" charset="0"/>
              </a:rPr>
              <a:t>bel 112/2222 </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Rectangle: Rounded Corners 17">
            <a:extLst>
              <a:ext uri="{FF2B5EF4-FFF2-40B4-BE49-F238E27FC236}">
                <a16:creationId xmlns:a16="http://schemas.microsoft.com/office/drawing/2014/main" id="{AFE90C3C-7A31-C9C6-8DF9-1DB7352A3F18}"/>
              </a:ext>
            </a:extLst>
          </p:cNvPr>
          <p:cNvSpPr/>
          <p:nvPr/>
        </p:nvSpPr>
        <p:spPr bwMode="auto">
          <a:xfrm>
            <a:off x="193639" y="5903636"/>
            <a:ext cx="3221101" cy="771209"/>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Alleen</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zonder</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gsm: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haal</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hulp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na</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1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minuut</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CPR. </a:t>
            </a:r>
          </a:p>
        </p:txBody>
      </p:sp>
    </p:spTree>
    <p:extLst>
      <p:ext uri="{BB962C8B-B14F-4D97-AF65-F5344CB8AC3E}">
        <p14:creationId xmlns:p14="http://schemas.microsoft.com/office/powerpoint/2010/main" val="3053130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F6B1178-673D-16DC-7085-0B36663184FC}"/>
              </a:ext>
            </a:extLst>
          </p:cNvPr>
          <p:cNvSpPr>
            <a:spLocks noChangeArrowheads="1"/>
          </p:cNvSpPr>
          <p:nvPr/>
        </p:nvSpPr>
        <p:spPr bwMode="auto">
          <a:xfrm flipV="1">
            <a:off x="2690813" y="634047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24579" name="Rectangle 23">
            <a:extLst>
              <a:ext uri="{FF2B5EF4-FFF2-40B4-BE49-F238E27FC236}">
                <a16:creationId xmlns:a16="http://schemas.microsoft.com/office/drawing/2014/main" id="{2DED167F-5DE9-551D-C983-7CE1C75C6883}"/>
              </a:ext>
            </a:extLst>
          </p:cNvPr>
          <p:cNvSpPr>
            <a:spLocks noChangeArrowheads="1"/>
          </p:cNvSpPr>
          <p:nvPr/>
        </p:nvSpPr>
        <p:spPr bwMode="auto">
          <a:xfrm flipV="1">
            <a:off x="2689225" y="6340475"/>
            <a:ext cx="376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24582" name="TextBox 1">
            <a:extLst>
              <a:ext uri="{FF2B5EF4-FFF2-40B4-BE49-F238E27FC236}">
                <a16:creationId xmlns:a16="http://schemas.microsoft.com/office/drawing/2014/main" id="{FF43512B-753E-4FFC-AD10-D6BB05832593}"/>
              </a:ext>
            </a:extLst>
          </p:cNvPr>
          <p:cNvSpPr txBox="1">
            <a:spLocks noChangeArrowheads="1"/>
          </p:cNvSpPr>
          <p:nvPr/>
        </p:nvSpPr>
        <p:spPr bwMode="auto">
          <a:xfrm>
            <a:off x="1841125" y="3645024"/>
            <a:ext cx="3457575" cy="523220"/>
          </a:xfrm>
          <a:prstGeom prst="rect">
            <a:avLst/>
          </a:prstGeom>
          <a:solidFill>
            <a:srgbClr val="2470B8"/>
          </a:solidFill>
          <a:ln>
            <a:noFill/>
          </a:ln>
        </p:spPr>
        <p:txBody>
          <a:bodyPr anchor="ct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spcBef>
                <a:spcPts val="1200"/>
              </a:spcBef>
              <a:spcAft>
                <a:spcPts val="1200"/>
              </a:spcAft>
            </a:pPr>
            <a:r>
              <a:rPr lang="en-GB" altLang="en-US" sz="2800" dirty="0">
                <a:solidFill>
                  <a:schemeClr val="bg1"/>
                </a:solidFill>
                <a:latin typeface="Arial" panose="020B0604020202020204" pitchFamily="34" charset="0"/>
                <a:cs typeface="Arial" panose="020B0604020202020204" pitchFamily="34" charset="0"/>
              </a:rPr>
              <a:t>Airway </a:t>
            </a:r>
            <a:r>
              <a:rPr lang="en-GB" altLang="en-US" sz="2800" dirty="0" err="1">
                <a:solidFill>
                  <a:schemeClr val="bg1"/>
                </a:solidFill>
                <a:latin typeface="Arial" panose="020B0604020202020204" pitchFamily="34" charset="0"/>
                <a:cs typeface="Arial" panose="020B0604020202020204" pitchFamily="34" charset="0"/>
              </a:rPr>
              <a:t>openen</a:t>
            </a:r>
            <a:endParaRPr lang="en-GB" altLang="en-US" sz="2800" dirty="0">
              <a:solidFill>
                <a:schemeClr val="bg1"/>
              </a:solidFill>
              <a:latin typeface="Arial" panose="020B0604020202020204" pitchFamily="34" charset="0"/>
              <a:cs typeface="Arial" panose="020B0604020202020204" pitchFamily="34" charset="0"/>
            </a:endParaRPr>
          </a:p>
        </p:txBody>
      </p:sp>
      <p:pic>
        <p:nvPicPr>
          <p:cNvPr id="4" name="Picture 3" descr="A baby being examined by a doctor&#10;&#10;Description automatically generated with low confidence">
            <a:extLst>
              <a:ext uri="{FF2B5EF4-FFF2-40B4-BE49-F238E27FC236}">
                <a16:creationId xmlns:a16="http://schemas.microsoft.com/office/drawing/2014/main" id="{7ED7D2AD-F2E5-9D3D-9711-B982F312C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2" y="367273"/>
            <a:ext cx="4211960" cy="2979711"/>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scene, person, room, medical equipment&#10;&#10;Description automatically generated">
            <a:extLst>
              <a:ext uri="{FF2B5EF4-FFF2-40B4-BE49-F238E27FC236}">
                <a16:creationId xmlns:a16="http://schemas.microsoft.com/office/drawing/2014/main" id="{2835A0C1-7381-D313-5A39-EA58E8277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67274"/>
            <a:ext cx="4211960" cy="2979710"/>
          </a:xfrm>
          <a:prstGeom prst="rect">
            <a:avLst/>
          </a:prstGeom>
          <a:ln>
            <a:noFill/>
          </a:ln>
          <a:effectLst>
            <a:outerShdw blurRad="292100" dist="139700" dir="2700000" algn="tl" rotWithShape="0">
              <a:srgbClr val="333333">
                <a:alpha val="65000"/>
              </a:srgbClr>
            </a:outerShdw>
          </a:effectLst>
        </p:spPr>
      </p:pic>
      <p:pic>
        <p:nvPicPr>
          <p:cNvPr id="3" name="Afbeelding 2">
            <a:extLst>
              <a:ext uri="{FF2B5EF4-FFF2-40B4-BE49-F238E27FC236}">
                <a16:creationId xmlns:a16="http://schemas.microsoft.com/office/drawing/2014/main" id="{BBF286EB-EB9F-7748-B128-8E6402D54B2E}"/>
              </a:ext>
            </a:extLst>
          </p:cNvPr>
          <p:cNvPicPr>
            <a:picLocks noChangeAspect="1"/>
          </p:cNvPicPr>
          <p:nvPr/>
        </p:nvPicPr>
        <p:blipFill rotWithShape="1">
          <a:blip r:embed="rId5"/>
          <a:srcRect l="36315" r="28391" b="50000"/>
          <a:stretch/>
        </p:blipFill>
        <p:spPr>
          <a:xfrm>
            <a:off x="131830" y="4784611"/>
            <a:ext cx="1830340" cy="1944737"/>
          </a:xfrm>
          <a:prstGeom prst="rect">
            <a:avLst/>
          </a:prstGeom>
        </p:spPr>
      </p:pic>
      <p:pic>
        <p:nvPicPr>
          <p:cNvPr id="5" name="Picture 6">
            <a:extLst>
              <a:ext uri="{FF2B5EF4-FFF2-40B4-BE49-F238E27FC236}">
                <a16:creationId xmlns:a16="http://schemas.microsoft.com/office/drawing/2014/main" id="{AB7D48C0-5FE2-C947-3165-B81FB33F5020}"/>
              </a:ext>
            </a:extLst>
          </p:cNvPr>
          <p:cNvPicPr/>
          <p:nvPr/>
        </p:nvPicPr>
        <p:blipFill rotWithShape="1">
          <a:blip r:embed="rId6">
            <a:extLst>
              <a:ext uri="{28A0092B-C50C-407E-A947-70E740481C1C}">
                <a14:useLocalDpi xmlns:a14="http://schemas.microsoft.com/office/drawing/2010/main" val="0"/>
              </a:ext>
            </a:extLst>
          </a:blip>
          <a:srcRect l="-1" r="51049"/>
          <a:stretch/>
        </p:blipFill>
        <p:spPr bwMode="auto">
          <a:xfrm>
            <a:off x="5753100" y="4190355"/>
            <a:ext cx="2649860" cy="1906012"/>
          </a:xfrm>
          <a:prstGeom prst="rect">
            <a:avLst/>
          </a:prstGeom>
          <a:noFill/>
          <a:ln>
            <a:noFill/>
          </a:ln>
        </p:spPr>
      </p:pic>
    </p:spTree>
  </p:cSld>
  <p:clrMapOvr>
    <a:masterClrMapping/>
  </p:clrMapOvr>
  <p:transition spd="med">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6BF5D78-FC8A-16BE-E074-E8A4B651CF45}"/>
              </a:ext>
            </a:extLst>
          </p:cNvPr>
          <p:cNvSpPr txBox="1">
            <a:spLocks noChangeArrowheads="1"/>
          </p:cNvSpPr>
          <p:nvPr/>
        </p:nvSpPr>
        <p:spPr bwMode="auto">
          <a:xfrm>
            <a:off x="360000" y="468000"/>
            <a:ext cx="5147688" cy="764364"/>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defRPr/>
            </a:pPr>
            <a:r>
              <a:rPr lang="en-GB" altLang="en-US" sz="3200" b="1" kern="0" dirty="0" err="1">
                <a:solidFill>
                  <a:srgbClr val="2E5796"/>
                </a:solidFill>
                <a:latin typeface="Arial" panose="020B0604020202020204" pitchFamily="34" charset="0"/>
                <a:cs typeface="Arial" panose="020B0604020202020204" pitchFamily="34" charset="0"/>
              </a:rPr>
              <a:t>Vervolg</a:t>
            </a:r>
            <a:r>
              <a:rPr lang="en-GB" altLang="en-US" sz="3200" b="1" kern="0" dirty="0">
                <a:solidFill>
                  <a:srgbClr val="2E5796"/>
                </a:solidFill>
                <a:latin typeface="Arial" panose="020B0604020202020204" pitchFamily="34" charset="0"/>
                <a:cs typeface="Arial" panose="020B0604020202020204" pitchFamily="34" charset="0"/>
              </a:rPr>
              <a:t> </a:t>
            </a:r>
            <a:r>
              <a:rPr lang="en-GB" altLang="en-US" sz="3200" b="1" kern="0" dirty="0" err="1">
                <a:solidFill>
                  <a:srgbClr val="2E5796"/>
                </a:solidFill>
                <a:latin typeface="Arial" panose="020B0604020202020204" pitchFamily="34" charset="0"/>
                <a:cs typeface="Arial" panose="020B0604020202020204" pitchFamily="34" charset="0"/>
              </a:rPr>
              <a:t>algoritme</a:t>
            </a:r>
            <a:endParaRPr lang="en-GB" altLang="en-US" sz="3200" b="1" kern="0" dirty="0">
              <a:solidFill>
                <a:srgbClr val="2E5796"/>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AC65F258-97E7-D664-EE0C-EA493252B036}"/>
              </a:ext>
            </a:extLst>
          </p:cNvPr>
          <p:cNvGrpSpPr/>
          <p:nvPr/>
        </p:nvGrpSpPr>
        <p:grpSpPr>
          <a:xfrm>
            <a:off x="6387357" y="3155221"/>
            <a:ext cx="2805970" cy="584775"/>
            <a:chOff x="6191620" y="3284819"/>
            <a:chExt cx="2805970" cy="584775"/>
          </a:xfrm>
        </p:grpSpPr>
        <p:sp>
          <p:nvSpPr>
            <p:cNvPr id="3" name="TextBox 2">
              <a:extLst>
                <a:ext uri="{FF2B5EF4-FFF2-40B4-BE49-F238E27FC236}">
                  <a16:creationId xmlns:a16="http://schemas.microsoft.com/office/drawing/2014/main" id="{BFDDFD84-CD27-48B8-A78D-7D60272F705D}"/>
                </a:ext>
              </a:extLst>
            </p:cNvPr>
            <p:cNvSpPr txBox="1"/>
            <p:nvPr/>
          </p:nvSpPr>
          <p:spPr>
            <a:xfrm>
              <a:off x="6909358" y="3284819"/>
              <a:ext cx="2088232"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Mond op </a:t>
              </a:r>
              <a:r>
                <a:rPr lang="en-GB" sz="1600" dirty="0" err="1">
                  <a:latin typeface="Arial" panose="020B0604020202020204" pitchFamily="34" charset="0"/>
                  <a:cs typeface="Arial" panose="020B0604020202020204" pitchFamily="34" charset="0"/>
                </a:rPr>
                <a:t>mond</a:t>
              </a:r>
              <a:r>
                <a:rPr lang="en-GB" sz="1600" dirty="0">
                  <a:latin typeface="Arial" panose="020B0604020202020204" pitchFamily="34" charset="0"/>
                  <a:cs typeface="Arial" panose="020B0604020202020204" pitchFamily="34" charset="0"/>
                </a:rPr>
                <a:t> of met </a:t>
              </a:r>
              <a:r>
                <a:rPr lang="en-GB" sz="1600" dirty="0" err="1">
                  <a:latin typeface="Arial" panose="020B0604020202020204" pitchFamily="34" charset="0"/>
                  <a:cs typeface="Arial" panose="020B0604020202020204" pitchFamily="34" charset="0"/>
                </a:rPr>
                <a:t>hulpmiddelen</a:t>
              </a:r>
              <a:endParaRPr lang="en-GB" sz="1600" dirty="0">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5EB0A6DC-52E2-357F-0FAD-1C48967715A1}"/>
                </a:ext>
              </a:extLst>
            </p:cNvPr>
            <p:cNvCxnSpPr/>
            <p:nvPr/>
          </p:nvCxnSpPr>
          <p:spPr bwMode="auto">
            <a:xfrm flipH="1">
              <a:off x="6191620" y="3592148"/>
              <a:ext cx="792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4" name="Rectangle: Rounded Corners 3">
            <a:extLst>
              <a:ext uri="{FF2B5EF4-FFF2-40B4-BE49-F238E27FC236}">
                <a16:creationId xmlns:a16="http://schemas.microsoft.com/office/drawing/2014/main" id="{0473A0F6-DFA4-E5CD-5864-11AF9B55293B}"/>
              </a:ext>
            </a:extLst>
          </p:cNvPr>
          <p:cNvSpPr/>
          <p:nvPr/>
        </p:nvSpPr>
        <p:spPr bwMode="auto">
          <a:xfrm>
            <a:off x="5083593" y="3747199"/>
            <a:ext cx="4037688" cy="441400"/>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Nog</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steeds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0D2A430-8F17-1BC3-4AEA-4D50537C43DF}"/>
              </a:ext>
            </a:extLst>
          </p:cNvPr>
          <p:cNvSpPr/>
          <p:nvPr/>
        </p:nvSpPr>
        <p:spPr bwMode="auto">
          <a:xfrm>
            <a:off x="6191608" y="2352801"/>
            <a:ext cx="2761891" cy="677679"/>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Ademt</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niet</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normaal</a:t>
            </a: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600" dirty="0" err="1">
                <a:latin typeface="Arial" panose="020B0604020202020204" pitchFamily="34" charset="0"/>
                <a:cs typeface="Arial" panose="020B0604020202020204" pitchFamily="34" charset="0"/>
              </a:rPr>
              <a:t>Geen</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tekenen</a:t>
            </a:r>
            <a:r>
              <a:rPr lang="en-GB" sz="1600" dirty="0">
                <a:latin typeface="Arial" panose="020B0604020202020204" pitchFamily="34" charset="0"/>
                <a:cs typeface="Arial" panose="020B0604020202020204" pitchFamily="34" charset="0"/>
              </a:rPr>
              <a:t> van </a:t>
            </a:r>
            <a:r>
              <a:rPr lang="en-GB" sz="1600" dirty="0" err="1">
                <a:latin typeface="Arial" panose="020B0604020202020204" pitchFamily="34" charset="0"/>
                <a:cs typeface="Arial" panose="020B0604020202020204" pitchFamily="34" charset="0"/>
              </a:rPr>
              <a:t>leven</a:t>
            </a: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827B2713-39A3-91C5-D578-D5838A788E6B}"/>
              </a:ext>
            </a:extLst>
          </p:cNvPr>
          <p:cNvSpPr/>
          <p:nvPr/>
        </p:nvSpPr>
        <p:spPr bwMode="auto">
          <a:xfrm>
            <a:off x="2865636" y="1702239"/>
            <a:ext cx="3440788" cy="46800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Open airway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53D7947D-DD4B-3668-5ACB-E3203A06351E}"/>
              </a:ext>
            </a:extLst>
          </p:cNvPr>
          <p:cNvSpPr/>
          <p:nvPr/>
        </p:nvSpPr>
        <p:spPr bwMode="auto">
          <a:xfrm>
            <a:off x="2552713" y="4786562"/>
            <a:ext cx="4248132" cy="822668"/>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15 </a:t>
            </a:r>
            <a:r>
              <a:rPr lang="en-GB" sz="2000" dirty="0" err="1">
                <a:latin typeface="Arial" panose="020B0604020202020204" pitchFamily="34" charset="0"/>
                <a:cs typeface="Arial" panose="020B0604020202020204" pitchFamily="34" charset="0"/>
              </a:rPr>
              <a:t>compressies</a:t>
            </a:r>
            <a:r>
              <a:rPr lang="en-GB" sz="2000" dirty="0">
                <a:latin typeface="Arial" panose="020B0604020202020204" pitchFamily="34" charset="0"/>
                <a:cs typeface="Arial" panose="020B0604020202020204" pitchFamily="34" charset="0"/>
              </a:rPr>
              <a:t>: 2 </a:t>
            </a:r>
            <a:r>
              <a:rPr lang="en-GB" sz="2000" dirty="0" err="1">
                <a:latin typeface="Arial" panose="020B0604020202020204" pitchFamily="34" charset="0"/>
                <a:cs typeface="Arial" panose="020B0604020202020204" pitchFamily="34" charset="0"/>
              </a:rPr>
              <a:t>beademingen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F82E9420-33AF-B4FA-158D-4B7BA2F2555C}"/>
              </a:ext>
            </a:extLst>
          </p:cNvPr>
          <p:cNvCxnSpPr>
            <a:cxnSpLocks/>
          </p:cNvCxnSpPr>
          <p:nvPr/>
        </p:nvCxnSpPr>
        <p:spPr bwMode="auto">
          <a:xfrm>
            <a:off x="4586031" y="3688373"/>
            <a:ext cx="0" cy="108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2DC85D14-1338-7941-E197-4C0CF871FAA8}"/>
              </a:ext>
            </a:extLst>
          </p:cNvPr>
          <p:cNvSpPr/>
          <p:nvPr/>
        </p:nvSpPr>
        <p:spPr bwMode="auto">
          <a:xfrm>
            <a:off x="2891977" y="3249296"/>
            <a:ext cx="3440788" cy="46800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a:latin typeface="Arial" panose="020B0604020202020204" pitchFamily="34" charset="0"/>
                <a:cs typeface="Arial" panose="020B0604020202020204" pitchFamily="34" charset="0"/>
              </a:rPr>
              <a:t>5 rescue breaths</a:t>
            </a:r>
            <a:endPar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F5B54320-E556-4D06-14F6-FCC1F0D0543F}"/>
              </a:ext>
            </a:extLst>
          </p:cNvPr>
          <p:cNvCxnSpPr>
            <a:cxnSpLocks/>
          </p:cNvCxnSpPr>
          <p:nvPr/>
        </p:nvCxnSpPr>
        <p:spPr bwMode="auto">
          <a:xfrm>
            <a:off x="4588689" y="2169053"/>
            <a:ext cx="0" cy="108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pic>
        <p:nvPicPr>
          <p:cNvPr id="12" name="Afbeelding 11">
            <a:extLst>
              <a:ext uri="{FF2B5EF4-FFF2-40B4-BE49-F238E27FC236}">
                <a16:creationId xmlns:a16="http://schemas.microsoft.com/office/drawing/2014/main" id="{4EF3CE4A-29F6-E5F8-59BF-09915B03A16E}"/>
              </a:ext>
            </a:extLst>
          </p:cNvPr>
          <p:cNvPicPr>
            <a:picLocks noChangeAspect="1"/>
          </p:cNvPicPr>
          <p:nvPr/>
        </p:nvPicPr>
        <p:blipFill rotWithShape="1">
          <a:blip r:embed="rId3"/>
          <a:srcRect b="5739"/>
          <a:stretch/>
        </p:blipFill>
        <p:spPr>
          <a:xfrm>
            <a:off x="3099557" y="2268322"/>
            <a:ext cx="790007" cy="806719"/>
          </a:xfrm>
          <a:prstGeom prst="ellipse">
            <a:avLst/>
          </a:prstGeom>
        </p:spPr>
      </p:pic>
      <p:pic>
        <p:nvPicPr>
          <p:cNvPr id="1026" name="Picture 2" descr="Act Now Button Stockfoto en meer beelden van Dringendheid - Dringendheid,  Acteren, Drukknop - iStock">
            <a:extLst>
              <a:ext uri="{FF2B5EF4-FFF2-40B4-BE49-F238E27FC236}">
                <a16:creationId xmlns:a16="http://schemas.microsoft.com/office/drawing/2014/main" id="{C62F2DAE-8A56-3543-F937-ACBA98FBD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338" y="3791363"/>
            <a:ext cx="928446" cy="928446"/>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Content Placeholder 9" descr="DSC03867.JPG">
            <a:extLst>
              <a:ext uri="{FF2B5EF4-FFF2-40B4-BE49-F238E27FC236}">
                <a16:creationId xmlns:a16="http://schemas.microsoft.com/office/drawing/2014/main" id="{A7D77ECC-51B4-80D8-7F40-F68BC9E7E66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1131" y="258276"/>
            <a:ext cx="2398470" cy="18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701" name="TextBox 7">
            <a:extLst>
              <a:ext uri="{FF2B5EF4-FFF2-40B4-BE49-F238E27FC236}">
                <a16:creationId xmlns:a16="http://schemas.microsoft.com/office/drawing/2014/main" id="{20B129F9-567A-7144-EC18-290FE8AA26A1}"/>
              </a:ext>
            </a:extLst>
          </p:cNvPr>
          <p:cNvSpPr txBox="1">
            <a:spLocks noChangeArrowheads="1"/>
          </p:cNvSpPr>
          <p:nvPr/>
        </p:nvSpPr>
        <p:spPr bwMode="auto">
          <a:xfrm>
            <a:off x="4807774" y="449504"/>
            <a:ext cx="3457575" cy="900000"/>
          </a:xfrm>
          <a:prstGeom prst="rect">
            <a:avLst/>
          </a:prstGeom>
          <a:solidFill>
            <a:srgbClr val="2470B8"/>
          </a:solidFill>
          <a:ln>
            <a:noFill/>
          </a:ln>
        </p:spPr>
        <p:txBody>
          <a:bodyPr anchor="ct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r>
              <a:rPr lang="en-GB" altLang="en-US">
                <a:solidFill>
                  <a:schemeClr val="bg1"/>
                </a:solidFill>
              </a:rPr>
              <a:t>5 rescue breaths</a:t>
            </a:r>
          </a:p>
        </p:txBody>
      </p:sp>
      <p:pic>
        <p:nvPicPr>
          <p:cNvPr id="3" name="Picture 2" descr="A person kissing a baby&#10;&#10;Description automatically generated with medium confidence">
            <a:extLst>
              <a:ext uri="{FF2B5EF4-FFF2-40B4-BE49-F238E27FC236}">
                <a16:creationId xmlns:a16="http://schemas.microsoft.com/office/drawing/2014/main" id="{321AA67D-72F6-666F-C727-38022162E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7872" y="1741180"/>
            <a:ext cx="2700300" cy="1800200"/>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person, medical equipment, medical, healthcare&#10;&#10;Description automatically generated">
            <a:extLst>
              <a:ext uri="{FF2B5EF4-FFF2-40B4-BE49-F238E27FC236}">
                <a16:creationId xmlns:a16="http://schemas.microsoft.com/office/drawing/2014/main" id="{B466BBAC-57C7-E9D6-CF26-0A7C7F2695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39242" y="2636077"/>
            <a:ext cx="3447647" cy="229719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person, medical equipment, medical, bottle&#10;&#10;Description automatically generated">
            <a:extLst>
              <a:ext uri="{FF2B5EF4-FFF2-40B4-BE49-F238E27FC236}">
                <a16:creationId xmlns:a16="http://schemas.microsoft.com/office/drawing/2014/main" id="{866F21DA-7B1B-DB6E-AE55-EF0A4EDCB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832" y="3933056"/>
            <a:ext cx="2860367" cy="2417347"/>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healthcare, medical equipment, medical, person&#10;&#10;Description automatically generated">
            <a:extLst>
              <a:ext uri="{FF2B5EF4-FFF2-40B4-BE49-F238E27FC236}">
                <a16:creationId xmlns:a16="http://schemas.microsoft.com/office/drawing/2014/main" id="{BA163384-171D-EAB5-05B0-1FD98813B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120" y="2520280"/>
            <a:ext cx="2139701" cy="285293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A4A92C2-A241-02FD-9315-D2188AA10F2F}"/>
              </a:ext>
            </a:extLst>
          </p:cNvPr>
          <p:cNvSpPr>
            <a:spLocks noChangeArrowheads="1"/>
          </p:cNvSpPr>
          <p:nvPr/>
        </p:nvSpPr>
        <p:spPr bwMode="auto">
          <a:xfrm flipV="1">
            <a:off x="2682875" y="6043613"/>
            <a:ext cx="376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31747" name="Rectangle 25">
            <a:extLst>
              <a:ext uri="{FF2B5EF4-FFF2-40B4-BE49-F238E27FC236}">
                <a16:creationId xmlns:a16="http://schemas.microsoft.com/office/drawing/2014/main" id="{C1D592E2-A653-817A-8602-4E747E3CFEB2}"/>
              </a:ext>
            </a:extLst>
          </p:cNvPr>
          <p:cNvSpPr>
            <a:spLocks noChangeArrowheads="1"/>
          </p:cNvSpPr>
          <p:nvPr/>
        </p:nvSpPr>
        <p:spPr bwMode="auto">
          <a:xfrm flipV="1">
            <a:off x="2682875" y="6043613"/>
            <a:ext cx="376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29704" name="TextBox 1">
            <a:extLst>
              <a:ext uri="{FF2B5EF4-FFF2-40B4-BE49-F238E27FC236}">
                <a16:creationId xmlns:a16="http://schemas.microsoft.com/office/drawing/2014/main" id="{9FEB654C-4125-F218-3D51-0ABD19DE4E29}"/>
              </a:ext>
            </a:extLst>
          </p:cNvPr>
          <p:cNvSpPr txBox="1">
            <a:spLocks noChangeArrowheads="1"/>
          </p:cNvSpPr>
          <p:nvPr/>
        </p:nvSpPr>
        <p:spPr bwMode="auto">
          <a:xfrm>
            <a:off x="1961131" y="4005064"/>
            <a:ext cx="5211762" cy="522288"/>
          </a:xfrm>
          <a:prstGeom prst="rect">
            <a:avLst/>
          </a:prstGeom>
          <a:noFill/>
          <a:ln>
            <a:noFill/>
          </a:ln>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800">
                <a:solidFill>
                  <a:srgbClr val="333333"/>
                </a:solidFill>
                <a:latin typeface="Arial" panose="020B0604020202020204" pitchFamily="34" charset="0"/>
                <a:cs typeface="Arial" panose="020B0604020202020204" pitchFamily="34" charset="0"/>
              </a:rPr>
              <a:t>15:2</a:t>
            </a:r>
          </a:p>
        </p:txBody>
      </p:sp>
      <p:sp>
        <p:nvSpPr>
          <p:cNvPr id="29705" name="TextBox 2">
            <a:extLst>
              <a:ext uri="{FF2B5EF4-FFF2-40B4-BE49-F238E27FC236}">
                <a16:creationId xmlns:a16="http://schemas.microsoft.com/office/drawing/2014/main" id="{3597A6F6-ED9F-2AE5-3AF5-FCB97FE6ED42}"/>
              </a:ext>
            </a:extLst>
          </p:cNvPr>
          <p:cNvSpPr txBox="1">
            <a:spLocks noChangeArrowheads="1"/>
          </p:cNvSpPr>
          <p:nvPr/>
        </p:nvSpPr>
        <p:spPr bwMode="auto">
          <a:xfrm>
            <a:off x="858416" y="702722"/>
            <a:ext cx="6917632" cy="584775"/>
          </a:xfrm>
          <a:prstGeom prst="rect">
            <a:avLst/>
          </a:prstGeom>
          <a:noFill/>
          <a:ln>
            <a:noFill/>
          </a:ln>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3200" b="1" dirty="0">
                <a:solidFill>
                  <a:srgbClr val="333333"/>
                </a:solidFill>
                <a:latin typeface="Arial" panose="020B0604020202020204" pitchFamily="34" charset="0"/>
                <a:cs typeface="Arial" panose="020B0604020202020204" pitchFamily="34" charset="0"/>
              </a:rPr>
              <a:t>EFFECTIEVE</a:t>
            </a:r>
            <a:r>
              <a:rPr lang="en-GB" altLang="en-US" sz="3200" b="1" dirty="0">
                <a:latin typeface="Arial" panose="020B0604020202020204" pitchFamily="34" charset="0"/>
                <a:cs typeface="Arial" panose="020B0604020202020204" pitchFamily="34" charset="0"/>
              </a:rPr>
              <a:t> </a:t>
            </a:r>
            <a:r>
              <a:rPr lang="en-GB" altLang="en-US" sz="3200" b="1" dirty="0">
                <a:solidFill>
                  <a:srgbClr val="1B70C8"/>
                </a:solidFill>
                <a:latin typeface="Arial" panose="020B0604020202020204" pitchFamily="34" charset="0"/>
                <a:cs typeface="Arial" panose="020B0604020202020204" pitchFamily="34" charset="0"/>
              </a:rPr>
              <a:t>BLS</a:t>
            </a:r>
            <a:r>
              <a:rPr lang="en-GB" altLang="en-US" sz="3200" b="1" dirty="0">
                <a:latin typeface="Arial" panose="020B0604020202020204" pitchFamily="34" charset="0"/>
                <a:cs typeface="Arial" panose="020B0604020202020204" pitchFamily="34" charset="0"/>
              </a:rPr>
              <a:t> </a:t>
            </a:r>
            <a:r>
              <a:rPr lang="en-GB" altLang="en-US" sz="3200" b="1" dirty="0">
                <a:solidFill>
                  <a:srgbClr val="333333"/>
                </a:solidFill>
                <a:latin typeface="Arial" panose="020B0604020202020204" pitchFamily="34" charset="0"/>
                <a:cs typeface="Arial" panose="020B0604020202020204" pitchFamily="34" charset="0"/>
              </a:rPr>
              <a:t>REDT LEVENS</a:t>
            </a:r>
          </a:p>
        </p:txBody>
      </p:sp>
      <p:sp>
        <p:nvSpPr>
          <p:cNvPr id="29706" name="TextBox 3">
            <a:extLst>
              <a:ext uri="{FF2B5EF4-FFF2-40B4-BE49-F238E27FC236}">
                <a16:creationId xmlns:a16="http://schemas.microsoft.com/office/drawing/2014/main" id="{B0D91732-B3F3-F703-BD18-A1EFEE15DE5C}"/>
              </a:ext>
            </a:extLst>
          </p:cNvPr>
          <p:cNvSpPr txBox="1">
            <a:spLocks noChangeArrowheads="1"/>
          </p:cNvSpPr>
          <p:nvPr/>
        </p:nvSpPr>
        <p:spPr bwMode="auto">
          <a:xfrm>
            <a:off x="2403599" y="5520393"/>
            <a:ext cx="4326826" cy="523220"/>
          </a:xfrm>
          <a:prstGeom prst="rect">
            <a:avLst/>
          </a:prstGeom>
          <a:noFill/>
          <a:ln>
            <a:noFill/>
          </a:ln>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800" dirty="0" err="1">
                <a:solidFill>
                  <a:srgbClr val="333333"/>
                </a:solidFill>
                <a:latin typeface="Arial" panose="020B0604020202020204" pitchFamily="34" charset="0"/>
                <a:cs typeface="Arial" panose="020B0604020202020204" pitchFamily="34" charset="0"/>
              </a:rPr>
              <a:t>Duw</a:t>
            </a:r>
            <a:r>
              <a:rPr lang="en-GB" altLang="en-US" sz="2800" dirty="0">
                <a:solidFill>
                  <a:srgbClr val="333333"/>
                </a:solidFill>
                <a:latin typeface="Arial" panose="020B0604020202020204" pitchFamily="34" charset="0"/>
                <a:cs typeface="Arial" panose="020B0604020202020204" pitchFamily="34" charset="0"/>
              </a:rPr>
              <a:t> hard, </a:t>
            </a:r>
            <a:r>
              <a:rPr lang="en-GB" altLang="en-US" sz="2800" dirty="0" err="1">
                <a:solidFill>
                  <a:srgbClr val="333333"/>
                </a:solidFill>
                <a:latin typeface="Arial" panose="020B0604020202020204" pitchFamily="34" charset="0"/>
                <a:cs typeface="Arial" panose="020B0604020202020204" pitchFamily="34" charset="0"/>
              </a:rPr>
              <a:t>één</a:t>
            </a:r>
            <a:r>
              <a:rPr lang="en-GB" altLang="en-US" sz="2800" dirty="0">
                <a:solidFill>
                  <a:srgbClr val="333333"/>
                </a:solidFill>
                <a:latin typeface="Arial" panose="020B0604020202020204" pitchFamily="34" charset="0"/>
                <a:cs typeface="Arial" panose="020B0604020202020204" pitchFamily="34" charset="0"/>
              </a:rPr>
              <a:t> </a:t>
            </a:r>
            <a:r>
              <a:rPr lang="en-GB" altLang="en-US" sz="2800" dirty="0" err="1">
                <a:solidFill>
                  <a:srgbClr val="333333"/>
                </a:solidFill>
                <a:latin typeface="Arial" panose="020B0604020202020204" pitchFamily="34" charset="0"/>
                <a:cs typeface="Arial" panose="020B0604020202020204" pitchFamily="34" charset="0"/>
              </a:rPr>
              <a:t>derde</a:t>
            </a:r>
            <a:r>
              <a:rPr lang="en-GB" altLang="en-US" sz="2800" dirty="0">
                <a:solidFill>
                  <a:srgbClr val="333333"/>
                </a:solidFill>
                <a:latin typeface="Arial" panose="020B0604020202020204" pitchFamily="34" charset="0"/>
                <a:cs typeface="Arial" panose="020B0604020202020204" pitchFamily="34" charset="0"/>
              </a:rPr>
              <a:t> </a:t>
            </a:r>
            <a:r>
              <a:rPr lang="en-GB" altLang="en-US" sz="2800" dirty="0" err="1">
                <a:solidFill>
                  <a:srgbClr val="333333"/>
                </a:solidFill>
                <a:latin typeface="Arial" panose="020B0604020202020204" pitchFamily="34" charset="0"/>
                <a:cs typeface="Arial" panose="020B0604020202020204" pitchFamily="34" charset="0"/>
              </a:rPr>
              <a:t>diep</a:t>
            </a:r>
            <a:endParaRPr lang="en-GB" altLang="en-US" sz="2800" dirty="0">
              <a:solidFill>
                <a:srgbClr val="333333"/>
              </a:solidFill>
              <a:latin typeface="Arial" panose="020B0604020202020204" pitchFamily="34" charset="0"/>
              <a:cs typeface="Arial" panose="020B0604020202020204" pitchFamily="34" charset="0"/>
            </a:endParaRPr>
          </a:p>
        </p:txBody>
      </p:sp>
      <p:pic>
        <p:nvPicPr>
          <p:cNvPr id="3" name="Picture 2" descr="A picture containing person, indoor, bathtub&#10;&#10;Description automatically generated">
            <a:extLst>
              <a:ext uri="{FF2B5EF4-FFF2-40B4-BE49-F238E27FC236}">
                <a16:creationId xmlns:a16="http://schemas.microsoft.com/office/drawing/2014/main" id="{C2F88327-243C-C973-347D-494D69E5F825}"/>
              </a:ext>
            </a:extLst>
          </p:cNvPr>
          <p:cNvPicPr>
            <a:picLocks noChangeAspect="1"/>
          </p:cNvPicPr>
          <p:nvPr/>
        </p:nvPicPr>
        <p:blipFill rotWithShape="1">
          <a:blip r:embed="rId3">
            <a:extLst>
              <a:ext uri="{28A0092B-C50C-407E-A947-70E740481C1C}">
                <a14:useLocalDpi xmlns:a14="http://schemas.microsoft.com/office/drawing/2010/main" val="0"/>
              </a:ext>
            </a:extLst>
          </a:blip>
          <a:srcRect l="4189" r="35067" b="21598"/>
          <a:stretch/>
        </p:blipFill>
        <p:spPr>
          <a:xfrm>
            <a:off x="423641" y="1831515"/>
            <a:ext cx="2254658" cy="198483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E3C2E19-92AD-24E9-95CD-55B9EA244775}"/>
              </a:ext>
            </a:extLst>
          </p:cNvPr>
          <p:cNvPicPr>
            <a:picLocks noChangeAspect="1"/>
          </p:cNvPicPr>
          <p:nvPr/>
        </p:nvPicPr>
        <p:blipFill rotWithShape="1">
          <a:blip r:embed="rId4"/>
          <a:srcRect l="32658" t="24335" r="8557"/>
          <a:stretch/>
        </p:blipFill>
        <p:spPr>
          <a:xfrm>
            <a:off x="2886609" y="1831514"/>
            <a:ext cx="2340013" cy="198483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42F3E46-FB38-9A60-30A6-1ED60837CD79}"/>
              </a:ext>
            </a:extLst>
          </p:cNvPr>
          <p:cNvPicPr>
            <a:picLocks noChangeAspect="1"/>
          </p:cNvPicPr>
          <p:nvPr/>
        </p:nvPicPr>
        <p:blipFill rotWithShape="1">
          <a:blip r:embed="rId5"/>
          <a:srcRect l="6961"/>
          <a:stretch/>
        </p:blipFill>
        <p:spPr>
          <a:xfrm>
            <a:off x="5434932" y="1831514"/>
            <a:ext cx="3267932" cy="198483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8B17B95-8C03-29AF-E093-3D9A8D599FFB}"/>
              </a:ext>
            </a:extLst>
          </p:cNvPr>
          <p:cNvSpPr txBox="1">
            <a:spLocks noChangeArrowheads="1"/>
          </p:cNvSpPr>
          <p:nvPr/>
        </p:nvSpPr>
        <p:spPr bwMode="auto">
          <a:xfrm>
            <a:off x="1857136" y="4815585"/>
            <a:ext cx="5211762" cy="523220"/>
          </a:xfrm>
          <a:prstGeom prst="rect">
            <a:avLst/>
          </a:prstGeom>
          <a:noFill/>
          <a:ln>
            <a:noFill/>
          </a:ln>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800" dirty="0">
                <a:solidFill>
                  <a:srgbClr val="333333"/>
                </a:solidFill>
                <a:latin typeface="Arial" panose="020B0604020202020204" pitchFamily="34" charset="0"/>
                <a:cs typeface="Arial" panose="020B0604020202020204" pitchFamily="34" charset="0"/>
              </a:rPr>
              <a:t>100-120 per </a:t>
            </a:r>
            <a:r>
              <a:rPr lang="en-GB" altLang="en-US" sz="2800" dirty="0" err="1">
                <a:solidFill>
                  <a:srgbClr val="333333"/>
                </a:solidFill>
                <a:latin typeface="Arial" panose="020B0604020202020204" pitchFamily="34" charset="0"/>
                <a:cs typeface="Arial" panose="020B0604020202020204" pitchFamily="34" charset="0"/>
              </a:rPr>
              <a:t>minuut</a:t>
            </a:r>
            <a:endParaRPr lang="en-GB" altLang="en-US" sz="28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566584"/>
      </p:ext>
    </p:extLst>
  </p:cSld>
  <p:clrMapOvr>
    <a:masterClrMapping/>
  </p:clrMapOvr>
  <p:transition spd="med">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21EF6C6-583C-57A5-5BEA-4FE8B827229C}"/>
              </a:ext>
            </a:extLst>
          </p:cNvPr>
          <p:cNvSpPr txBox="1">
            <a:spLocks noChangeArrowheads="1"/>
          </p:cNvSpPr>
          <p:nvPr/>
        </p:nvSpPr>
        <p:spPr bwMode="auto">
          <a:xfrm>
            <a:off x="468000" y="360000"/>
            <a:ext cx="7644868" cy="66745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defRPr/>
            </a:pPr>
            <a:r>
              <a:rPr lang="en-GB" altLang="en-US" sz="3200" b="1" kern="0" dirty="0">
                <a:solidFill>
                  <a:srgbClr val="2E5796"/>
                </a:solidFill>
                <a:latin typeface="Arial" panose="020B0604020202020204" pitchFamily="34" charset="0"/>
                <a:cs typeface="Arial" panose="020B0604020202020204" pitchFamily="34" charset="0"/>
              </a:rPr>
              <a:t>Van basic </a:t>
            </a:r>
            <a:r>
              <a:rPr lang="en-GB" altLang="en-US" sz="3200" b="1" kern="0" dirty="0" err="1">
                <a:solidFill>
                  <a:srgbClr val="2E5796"/>
                </a:solidFill>
                <a:latin typeface="Arial" panose="020B0604020202020204" pitchFamily="34" charset="0"/>
                <a:cs typeface="Arial" panose="020B0604020202020204" pitchFamily="34" charset="0"/>
              </a:rPr>
              <a:t>naar</a:t>
            </a:r>
            <a:r>
              <a:rPr lang="en-GB" altLang="en-US" sz="3200" b="1" kern="0" dirty="0">
                <a:solidFill>
                  <a:srgbClr val="2E5796"/>
                </a:solidFill>
                <a:latin typeface="Arial" panose="020B0604020202020204" pitchFamily="34" charset="0"/>
                <a:cs typeface="Arial" panose="020B0604020202020204" pitchFamily="34" charset="0"/>
              </a:rPr>
              <a:t> advanced life support</a:t>
            </a:r>
          </a:p>
        </p:txBody>
      </p:sp>
      <p:grpSp>
        <p:nvGrpSpPr>
          <p:cNvPr id="35845" name="Group 6">
            <a:extLst>
              <a:ext uri="{FF2B5EF4-FFF2-40B4-BE49-F238E27FC236}">
                <a16:creationId xmlns:a16="http://schemas.microsoft.com/office/drawing/2014/main" id="{342D71BE-6894-F4BE-43D0-9EFB415D27D9}"/>
              </a:ext>
            </a:extLst>
          </p:cNvPr>
          <p:cNvGrpSpPr>
            <a:grpSpLocks/>
          </p:cNvGrpSpPr>
          <p:nvPr/>
        </p:nvGrpSpPr>
        <p:grpSpPr bwMode="auto">
          <a:xfrm>
            <a:off x="6911653" y="2222809"/>
            <a:ext cx="2232347" cy="707886"/>
            <a:chOff x="7294563" y="3907867"/>
            <a:chExt cx="1839124" cy="580029"/>
          </a:xfrm>
        </p:grpSpPr>
        <p:cxnSp>
          <p:nvCxnSpPr>
            <p:cNvPr id="35847" name="Straight Arrow Connector 3">
              <a:extLst>
                <a:ext uri="{FF2B5EF4-FFF2-40B4-BE49-F238E27FC236}">
                  <a16:creationId xmlns:a16="http://schemas.microsoft.com/office/drawing/2014/main" id="{00E048F1-1487-D5F4-96DB-CD0AF998E5B4}"/>
                </a:ext>
              </a:extLst>
            </p:cNvPr>
            <p:cNvCxnSpPr>
              <a:cxnSpLocks noChangeShapeType="1"/>
            </p:cNvCxnSpPr>
            <p:nvPr/>
          </p:nvCxnSpPr>
          <p:spPr bwMode="auto">
            <a:xfrm flipH="1">
              <a:off x="7294563" y="4323256"/>
              <a:ext cx="4191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 name="TextBox 1">
              <a:extLst>
                <a:ext uri="{FF2B5EF4-FFF2-40B4-BE49-F238E27FC236}">
                  <a16:creationId xmlns:a16="http://schemas.microsoft.com/office/drawing/2014/main" id="{6FED50EF-91B2-5195-E5CD-AAAD5769DC3F}"/>
                </a:ext>
              </a:extLst>
            </p:cNvPr>
            <p:cNvSpPr txBox="1">
              <a:spLocks noChangeArrowheads="1"/>
            </p:cNvSpPr>
            <p:nvPr/>
          </p:nvSpPr>
          <p:spPr bwMode="auto">
            <a:xfrm>
              <a:off x="7294563" y="3907867"/>
              <a:ext cx="1839124" cy="580029"/>
            </a:xfrm>
            <a:prstGeom prst="rect">
              <a:avLst/>
            </a:prstGeom>
            <a:noFill/>
            <a:ln>
              <a:noFill/>
            </a:ln>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000" dirty="0" err="1">
                  <a:solidFill>
                    <a:schemeClr val="tx1">
                      <a:lumMod val="85000"/>
                      <a:lumOff val="15000"/>
                    </a:schemeClr>
                  </a:solidFill>
                  <a:latin typeface="Arial" panose="020B0604020202020204" pitchFamily="34" charset="0"/>
                  <a:cs typeface="Arial" panose="020B0604020202020204" pitchFamily="34" charset="0"/>
                </a:rPr>
                <a:t>Effectieve</a:t>
              </a:r>
              <a:r>
                <a:rPr lang="en-GB" altLang="en-US" sz="2000" dirty="0">
                  <a:solidFill>
                    <a:schemeClr val="tx1">
                      <a:lumMod val="85000"/>
                      <a:lumOff val="15000"/>
                    </a:schemeClr>
                  </a:solidFill>
                  <a:latin typeface="Arial" panose="020B0604020202020204" pitchFamily="34" charset="0"/>
                  <a:cs typeface="Arial" panose="020B0604020202020204" pitchFamily="34" charset="0"/>
                </a:rPr>
                <a:t> BLS is </a:t>
              </a:r>
              <a:r>
                <a:rPr lang="en-GB" altLang="en-US" sz="2000" dirty="0" err="1">
                  <a:solidFill>
                    <a:schemeClr val="tx1">
                      <a:lumMod val="85000"/>
                      <a:lumOff val="15000"/>
                    </a:schemeClr>
                  </a:solidFill>
                  <a:latin typeface="Arial" panose="020B0604020202020204" pitchFamily="34" charset="0"/>
                  <a:cs typeface="Arial" panose="020B0604020202020204" pitchFamily="34" charset="0"/>
                </a:rPr>
                <a:t>essentieel</a:t>
              </a:r>
              <a:endParaRPr lang="en-GB" altLang="en-US" sz="2000" dirty="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BE0B1F91-31C8-F3A6-A55A-A0D427AE075A}"/>
              </a:ext>
            </a:extLst>
          </p:cNvPr>
          <p:cNvSpPr/>
          <p:nvPr/>
        </p:nvSpPr>
        <p:spPr bwMode="auto">
          <a:xfrm>
            <a:off x="334378" y="5109348"/>
            <a:ext cx="2111712" cy="667450"/>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1" name="Rectangle: Rounded Corners 10">
            <a:extLst>
              <a:ext uri="{FF2B5EF4-FFF2-40B4-BE49-F238E27FC236}">
                <a16:creationId xmlns:a16="http://schemas.microsoft.com/office/drawing/2014/main" id="{01E427AD-DC4D-2BE0-260A-923B81083E81}"/>
              </a:ext>
            </a:extLst>
          </p:cNvPr>
          <p:cNvSpPr/>
          <p:nvPr/>
        </p:nvSpPr>
        <p:spPr bwMode="auto">
          <a:xfrm>
            <a:off x="2775476" y="2202046"/>
            <a:ext cx="3985138" cy="749413"/>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15 </a:t>
            </a:r>
            <a:r>
              <a:rPr lang="en-GB" sz="2000" dirty="0" err="1">
                <a:latin typeface="Arial" panose="020B0604020202020204" pitchFamily="34" charset="0"/>
                <a:cs typeface="Arial" panose="020B0604020202020204" pitchFamily="34" charset="0"/>
              </a:rPr>
              <a:t>compressies</a:t>
            </a:r>
            <a:r>
              <a:rPr lang="en-GB" sz="2000" dirty="0">
                <a:latin typeface="Arial" panose="020B0604020202020204" pitchFamily="34" charset="0"/>
                <a:cs typeface="Arial" panose="020B0604020202020204" pitchFamily="34" charset="0"/>
              </a:rPr>
              <a:t>: 2 </a:t>
            </a:r>
            <a:r>
              <a:rPr lang="en-GB" sz="2000" dirty="0" err="1">
                <a:latin typeface="Arial" panose="020B0604020202020204" pitchFamily="34" charset="0"/>
                <a:cs typeface="Arial" panose="020B0604020202020204" pitchFamily="34" charset="0"/>
              </a:rPr>
              <a:t>beademingen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295EF20D-3C0E-0F62-87AE-4BFE14031484}"/>
              </a:ext>
            </a:extLst>
          </p:cNvPr>
          <p:cNvSpPr/>
          <p:nvPr/>
        </p:nvSpPr>
        <p:spPr bwMode="auto">
          <a:xfrm>
            <a:off x="2446090" y="3793955"/>
            <a:ext cx="4655101" cy="749412"/>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monitor / defibrillator / AED</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als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beschikbaar</a:t>
            </a:r>
            <a:r>
              <a:rPr lang="en-GB" sz="2000" dirty="0">
                <a:latin typeface="Arial" panose="020B0604020202020204" pitchFamily="34" charset="0"/>
                <a:cs typeface="Arial" panose="020B0604020202020204" pitchFamily="34" charset="0"/>
              </a:rPr>
              <a:t>)</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E023B127-8C7C-1029-9377-218802A49B9B}"/>
              </a:ext>
            </a:extLst>
          </p:cNvPr>
          <p:cNvCxnSpPr>
            <a:cxnSpLocks/>
            <a:stCxn id="11" idx="2"/>
            <a:endCxn id="12" idx="0"/>
          </p:cNvCxnSpPr>
          <p:nvPr/>
        </p:nvCxnSpPr>
        <p:spPr bwMode="auto">
          <a:xfrm>
            <a:off x="4768045" y="2951459"/>
            <a:ext cx="5596" cy="842496"/>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theme/theme1.xml><?xml version="1.0" encoding="utf-8"?>
<a:theme xmlns:a="http://schemas.openxmlformats.org/drawingml/2006/main" name="ALSG Master Layou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f304b4-c112-4b70-9f19-37216e24449e">
      <Terms xmlns="http://schemas.microsoft.com/office/infopath/2007/PartnerControls"/>
    </lcf76f155ced4ddcb4097134ff3c332f>
    <TaxCatchAll xmlns="095235e1-cac3-48c6-ba25-9444b617c5a9" xsi:nil="true"/>
    <Edited_x003f_ xmlns="b2f304b4-c112-4b70-9f19-37216e24449e">false</Edited_x003f_>
    <Notes xmlns="b2f304b4-c112-4b70-9f19-37216e24449e" xsi:nil="true"/>
    <SharedWithUsers xmlns="095235e1-cac3-48c6-ba25-9444b617c5a9">
      <UserInfo>
        <DisplayName>DENNING Kate</DisplayName>
        <AccountId>27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354DA330BD5A4C9FCF72D726C9CC06" ma:contentTypeVersion="36" ma:contentTypeDescription="Create a new document." ma:contentTypeScope="" ma:versionID="341b237ff2262b22d5e4bdd445c599de">
  <xsd:schema xmlns:xsd="http://www.w3.org/2001/XMLSchema" xmlns:xs="http://www.w3.org/2001/XMLSchema" xmlns:p="http://schemas.microsoft.com/office/2006/metadata/properties" xmlns:ns2="b2f304b4-c112-4b70-9f19-37216e24449e" xmlns:ns3="095235e1-cac3-48c6-ba25-9444b617c5a9" targetNamespace="http://schemas.microsoft.com/office/2006/metadata/properties" ma:root="true" ma:fieldsID="3dba8b450de2c9fd04c2acb6f58d26d3" ns2:_="" ns3:_="">
    <xsd:import namespace="b2f304b4-c112-4b70-9f19-37216e24449e"/>
    <xsd:import namespace="095235e1-cac3-48c6-ba25-9444b617c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Edited_x003f_"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304b4-c112-4b70-9f19-37216e244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d7ee7c-b987-402f-8388-316970a80103" ma:termSetId="09814cd3-568e-fe90-9814-8d621ff8fb84" ma:anchorId="fba54fb3-c3e1-fe81-a776-ca4b69148c4d" ma:open="true" ma:isKeyword="false">
      <xsd:complexType>
        <xsd:sequence>
          <xsd:element ref="pc:Terms" minOccurs="0" maxOccurs="1"/>
        </xsd:sequence>
      </xsd:complexType>
    </xsd:element>
    <xsd:element name="Edited_x003f_" ma:index="24" nillable="true" ma:displayName="Edited?" ma:default="0" ma:format="Dropdown" ma:internalName="Edited_x003f_">
      <xsd:simpleType>
        <xsd:restriction base="dms:Boolean"/>
      </xsd:simpleType>
    </xsd:element>
    <xsd:element name="Notes" ma:index="25" nillable="true" ma:displayName="Notes" ma:format="Dropdown" ma:internalName="Note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235e1-cac3-48c6-ba25-9444b617c5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3fe69-b0a4-423a-843f-aa8a16b9fcc8}" ma:internalName="TaxCatchAll" ma:showField="CatchAllData" ma:web="095235e1-cac3-48c6-ba25-9444b617c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E65709-27A6-4D3F-A51A-06769CEEC2AB}">
  <ds:schemaRefs>
    <ds:schemaRef ds:uri="http://schemas.microsoft.com/office/infopath/2007/PartnerControls"/>
    <ds:schemaRef ds:uri="b2f304b4-c112-4b70-9f19-37216e24449e"/>
    <ds:schemaRef ds:uri="http://schemas.microsoft.com/office/2006/documentManagement/types"/>
    <ds:schemaRef ds:uri="http://schemas.openxmlformats.org/package/2006/metadata/core-properties"/>
    <ds:schemaRef ds:uri="http://purl.org/dc/elements/1.1/"/>
    <ds:schemaRef ds:uri="095235e1-cac3-48c6-ba25-9444b617c5a9"/>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FE642B2A-252D-4A17-9894-EF7BD933212A}">
  <ds:schemaRefs>
    <ds:schemaRef ds:uri="095235e1-cac3-48c6-ba25-9444b617c5a9"/>
    <ds:schemaRef ds:uri="b2f304b4-c112-4b70-9f19-37216e2444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91E32A-E391-4727-A790-DB1DB36D03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ALSG Master Layout</Template>
  <TotalTime>432</TotalTime>
  <Words>2111</Words>
  <Application>Microsoft Macintosh PowerPoint</Application>
  <PresentationFormat>Diavoorstelling (4:3)</PresentationFormat>
  <Paragraphs>259</Paragraphs>
  <Slides>34</Slides>
  <Notes>31</Notes>
  <HiddenSlides>0</HiddenSlides>
  <MMClips>1</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34</vt:i4>
      </vt:variant>
    </vt:vector>
  </HeadingPairs>
  <TitlesOfParts>
    <vt:vector size="47" baseType="lpstr">
      <vt:lpstr>Arial Unicode MS</vt:lpstr>
      <vt:lpstr>ＭＳ Ｐゴシック</vt:lpstr>
      <vt:lpstr>ＭＳ Ｐゴシック</vt:lpstr>
      <vt:lpstr>Arial</vt:lpstr>
      <vt:lpstr>Calibri</vt:lpstr>
      <vt:lpstr>Google Sans</vt:lpstr>
      <vt:lpstr>HelveticaLTStd-Blk</vt:lpstr>
      <vt:lpstr>HelveticaLTStd-Roman</vt:lpstr>
      <vt:lpstr>Resus</vt:lpstr>
      <vt:lpstr>Tahoma</vt:lpstr>
      <vt:lpstr>Times</vt:lpstr>
      <vt:lpstr>Times New Roman</vt:lpstr>
      <vt:lpstr>ALSG Master Layout</vt:lpstr>
      <vt:lpstr>Advanced Paediatric Life Support</vt:lpstr>
      <vt:lpstr>Hartstilstand: leerdoelen</vt:lpstr>
      <vt:lpstr>BLS protocol</vt:lpstr>
      <vt:lpstr>BLS protocol</vt:lpstr>
      <vt:lpstr>PowerPoint-presentatie</vt:lpstr>
      <vt:lpstr>PowerPoint-presentatie</vt:lpstr>
      <vt:lpstr>PowerPoint-presentatie</vt:lpstr>
      <vt:lpstr>PowerPoint-presentatie</vt:lpstr>
      <vt:lpstr>PowerPoint-presentatie</vt:lpstr>
      <vt:lpstr>PowerPoint-presentatie</vt:lpstr>
      <vt:lpstr>Advanced life support C</vt:lpstr>
      <vt:lpstr>Asystolie</vt:lpstr>
      <vt:lpstr>Pulsloze Electrische Activiteit</vt:lpstr>
      <vt:lpstr>PowerPoint-presentatie</vt:lpstr>
      <vt:lpstr>Ventrikelfibrillatie Ventrikeltachycardie</vt:lpstr>
      <vt:lpstr>PowerPoint-presentatie</vt:lpstr>
      <vt:lpstr>Defibrillatie </vt:lpstr>
      <vt:lpstr>4 H’s en 4 T’s</vt:lpstr>
      <vt:lpstr>PowerPoint-presentatie</vt:lpstr>
      <vt:lpstr>Team aanpak</vt:lpstr>
      <vt:lpstr>PowerPoint-presentatie</vt:lpstr>
      <vt:lpstr>PowerPoint-presentatie</vt:lpstr>
      <vt:lpstr>PowerPoint-presentatie</vt:lpstr>
      <vt:lpstr>Neonatale resuscitatie</vt:lpstr>
      <vt:lpstr>PowerPoint-presentatie</vt:lpstr>
      <vt:lpstr>PowerPoint-presentatie</vt:lpstr>
      <vt:lpstr>PowerPoint-presentatie</vt:lpstr>
      <vt:lpstr>Neonatale resuscitatie – inflatie </vt:lpstr>
      <vt:lpstr>Pre-terme babies</vt:lpstr>
      <vt:lpstr>PowerPoint-presentatie</vt:lpstr>
      <vt:lpstr>Aanwezigheid van familie tijdens reanimatie</vt:lpstr>
      <vt:lpstr>Advanced Paediatric Life Support</vt:lpstr>
      <vt:lpstr>PowerPoint-presentatie</vt:lpstr>
      <vt:lpstr>Demonstratie kind met arrest</vt:lpstr>
    </vt:vector>
  </TitlesOfParts>
  <Company>Advanced Life Support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APLS</dc:title>
  <dc:creator>Susan Wieteska</dc:creator>
  <cp:lastModifiedBy>els duval</cp:lastModifiedBy>
  <cp:revision>7</cp:revision>
  <dcterms:created xsi:type="dcterms:W3CDTF">2000-08-10T13:10:33Z</dcterms:created>
  <dcterms:modified xsi:type="dcterms:W3CDTF">2024-01-25T08:20:24Z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0x010100C0354DA330BD5A4C9FCF72D726C9CC06</vt:lpwstr>
  </property>
  <property fmtid="{D5CDD505-2E9C-101B-9397-08002B2CF9AE}" pid="3" name="MediaServiceImageTags">
    <vt:lpwstr/>
  </property>
</Properties>
</file>