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5.xml" ContentType="application/vnd.openxmlformats-officedocument.presentationml.tags+xml"/>
  <Override PartName="/ppt/notesSlides/notesSlide29.xml" ContentType="application/vnd.openxmlformats-officedocument.presentationml.notesSlide+xml"/>
  <Override PartName="/ppt/tags/tag6.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7.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28" r:id="rId4"/>
  </p:sldMasterIdLst>
  <p:notesMasterIdLst>
    <p:notesMasterId r:id="rId49"/>
  </p:notesMasterIdLst>
  <p:handoutMasterIdLst>
    <p:handoutMasterId r:id="rId50"/>
  </p:handoutMasterIdLst>
  <p:sldIdLst>
    <p:sldId id="384" r:id="rId5"/>
    <p:sldId id="394" r:id="rId6"/>
    <p:sldId id="395" r:id="rId7"/>
    <p:sldId id="396" r:id="rId8"/>
    <p:sldId id="397" r:id="rId9"/>
    <p:sldId id="387" r:id="rId10"/>
    <p:sldId id="388" r:id="rId11"/>
    <p:sldId id="389" r:id="rId12"/>
    <p:sldId id="363" r:id="rId13"/>
    <p:sldId id="333" r:id="rId14"/>
    <p:sldId id="338" r:id="rId15"/>
    <p:sldId id="273" r:id="rId16"/>
    <p:sldId id="385" r:id="rId17"/>
    <p:sldId id="378" r:id="rId18"/>
    <p:sldId id="342" r:id="rId19"/>
    <p:sldId id="391" r:id="rId20"/>
    <p:sldId id="366" r:id="rId21"/>
    <p:sldId id="316" r:id="rId22"/>
    <p:sldId id="317" r:id="rId23"/>
    <p:sldId id="367" r:id="rId24"/>
    <p:sldId id="368" r:id="rId25"/>
    <p:sldId id="369" r:id="rId26"/>
    <p:sldId id="370" r:id="rId27"/>
    <p:sldId id="318" r:id="rId28"/>
    <p:sldId id="399" r:id="rId29"/>
    <p:sldId id="349" r:id="rId30"/>
    <p:sldId id="371" r:id="rId31"/>
    <p:sldId id="323" r:id="rId32"/>
    <p:sldId id="325" r:id="rId33"/>
    <p:sldId id="326" r:id="rId34"/>
    <p:sldId id="372" r:id="rId35"/>
    <p:sldId id="340" r:id="rId36"/>
    <p:sldId id="398" r:id="rId37"/>
    <p:sldId id="407" r:id="rId38"/>
    <p:sldId id="392" r:id="rId39"/>
    <p:sldId id="320" r:id="rId40"/>
    <p:sldId id="409" r:id="rId41"/>
    <p:sldId id="410" r:id="rId42"/>
    <p:sldId id="412" r:id="rId43"/>
    <p:sldId id="408" r:id="rId44"/>
    <p:sldId id="400" r:id="rId45"/>
    <p:sldId id="413" r:id="rId46"/>
    <p:sldId id="404" r:id="rId47"/>
    <p:sldId id="350" r:id="rId48"/>
  </p:sldIdLst>
  <p:sldSz cx="9144000" cy="6858000" type="screen4x3"/>
  <p:notesSz cx="6662738" cy="9832975"/>
  <p:custDataLst>
    <p:tags r:id="rId51"/>
  </p:custDataLst>
  <p:defaultTextStyle>
    <a:defPPr>
      <a:defRPr lang="en-US"/>
    </a:defPPr>
    <a:lvl1pPr algn="ctr" rtl="0" fontAlgn="base">
      <a:spcBef>
        <a:spcPct val="0"/>
      </a:spcBef>
      <a:spcAft>
        <a:spcPct val="0"/>
      </a:spcAft>
      <a:defRPr sz="2400" kern="1200">
        <a:solidFill>
          <a:schemeClr val="tx1"/>
        </a:solidFill>
        <a:latin typeface="Tahoma" pitchFamily="34" charset="0"/>
        <a:ea typeface="ＭＳ Ｐゴシック" pitchFamily="34" charset="-128"/>
        <a:cs typeface="+mn-cs"/>
      </a:defRPr>
    </a:lvl1pPr>
    <a:lvl2pPr marL="457200" algn="ctr" rtl="0" fontAlgn="base">
      <a:spcBef>
        <a:spcPct val="0"/>
      </a:spcBef>
      <a:spcAft>
        <a:spcPct val="0"/>
      </a:spcAft>
      <a:defRPr sz="2400" kern="1200">
        <a:solidFill>
          <a:schemeClr val="tx1"/>
        </a:solidFill>
        <a:latin typeface="Tahoma" pitchFamily="34" charset="0"/>
        <a:ea typeface="ＭＳ Ｐゴシック" pitchFamily="34" charset="-128"/>
        <a:cs typeface="+mn-cs"/>
      </a:defRPr>
    </a:lvl2pPr>
    <a:lvl3pPr marL="914400" algn="ctr" rtl="0" fontAlgn="base">
      <a:spcBef>
        <a:spcPct val="0"/>
      </a:spcBef>
      <a:spcAft>
        <a:spcPct val="0"/>
      </a:spcAft>
      <a:defRPr sz="2400" kern="1200">
        <a:solidFill>
          <a:schemeClr val="tx1"/>
        </a:solidFill>
        <a:latin typeface="Tahoma" pitchFamily="34" charset="0"/>
        <a:ea typeface="ＭＳ Ｐゴシック" pitchFamily="34" charset="-128"/>
        <a:cs typeface="+mn-cs"/>
      </a:defRPr>
    </a:lvl3pPr>
    <a:lvl4pPr marL="1371600" algn="ctr" rtl="0" fontAlgn="base">
      <a:spcBef>
        <a:spcPct val="0"/>
      </a:spcBef>
      <a:spcAft>
        <a:spcPct val="0"/>
      </a:spcAft>
      <a:defRPr sz="2400" kern="1200">
        <a:solidFill>
          <a:schemeClr val="tx1"/>
        </a:solidFill>
        <a:latin typeface="Tahoma" pitchFamily="34" charset="0"/>
        <a:ea typeface="ＭＳ Ｐゴシック" pitchFamily="34" charset="-128"/>
        <a:cs typeface="+mn-cs"/>
      </a:defRPr>
    </a:lvl4pPr>
    <a:lvl5pPr marL="1828800" algn="ctr" rtl="0" fontAlgn="base">
      <a:spcBef>
        <a:spcPct val="0"/>
      </a:spcBef>
      <a:spcAft>
        <a:spcPct val="0"/>
      </a:spcAft>
      <a:defRPr sz="2400" kern="1200">
        <a:solidFill>
          <a:schemeClr val="tx1"/>
        </a:solidFill>
        <a:latin typeface="Tahoma" pitchFamily="34" charset="0"/>
        <a:ea typeface="ＭＳ Ｐゴシック" pitchFamily="34" charset="-128"/>
        <a:cs typeface="+mn-cs"/>
      </a:defRPr>
    </a:lvl5pPr>
    <a:lvl6pPr marL="2286000" algn="l" defTabSz="914400" rtl="0" eaLnBrk="1" latinLnBrk="0" hangingPunct="1">
      <a:defRPr sz="2400" kern="1200">
        <a:solidFill>
          <a:schemeClr val="tx1"/>
        </a:solidFill>
        <a:latin typeface="Tahoma" pitchFamily="34" charset="0"/>
        <a:ea typeface="ＭＳ Ｐゴシック" pitchFamily="34" charset="-128"/>
        <a:cs typeface="+mn-cs"/>
      </a:defRPr>
    </a:lvl6pPr>
    <a:lvl7pPr marL="2743200" algn="l" defTabSz="914400" rtl="0" eaLnBrk="1" latinLnBrk="0" hangingPunct="1">
      <a:defRPr sz="2400" kern="1200">
        <a:solidFill>
          <a:schemeClr val="tx1"/>
        </a:solidFill>
        <a:latin typeface="Tahoma" pitchFamily="34" charset="0"/>
        <a:ea typeface="ＭＳ Ｐゴシック" pitchFamily="34" charset="-128"/>
        <a:cs typeface="+mn-cs"/>
      </a:defRPr>
    </a:lvl7pPr>
    <a:lvl8pPr marL="3200400" algn="l" defTabSz="914400" rtl="0" eaLnBrk="1" latinLnBrk="0" hangingPunct="1">
      <a:defRPr sz="2400" kern="1200">
        <a:solidFill>
          <a:schemeClr val="tx1"/>
        </a:solidFill>
        <a:latin typeface="Tahoma" pitchFamily="34" charset="0"/>
        <a:ea typeface="ＭＳ Ｐゴシック" pitchFamily="34" charset="-128"/>
        <a:cs typeface="+mn-cs"/>
      </a:defRPr>
    </a:lvl8pPr>
    <a:lvl9pPr marL="3657600" algn="l" defTabSz="914400" rtl="0" eaLnBrk="1" latinLnBrk="0" hangingPunct="1">
      <a:defRPr sz="2400" kern="1200">
        <a:solidFill>
          <a:schemeClr val="tx1"/>
        </a:solidFill>
        <a:latin typeface="Tahoma"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97">
          <p15:clr>
            <a:srgbClr val="A4A3A4"/>
          </p15:clr>
        </p15:guide>
        <p15:guide id="2" pos="2099">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20B127-1904-8926-212A-22900A921606}" name="DENNING Kate" initials="DK" userId="S::kate@alsg.org::6f1c7b72-2313-4590-9116-1d1b3a7a9f8e" providerId="AD"/>
  <p188:author id="{0A5E9F4F-A25D-4236-E580-D4A6B2CC865D}" name="BAXTER Kirsten" initials="BK" userId="S::kirsten@alsg.org::33fc02f3-f20a-49a2-9720-033c998e5843" providerId="AD"/>
  <p188:author id="{5718DAA7-D501-D496-E68D-2C06D3D1F80E}" name="RALPH Tanya" initials="RT" userId="S::tanya@alsg.org::5ed55860-3cb3-4e92-a1d1-bfb0cb2f0a97" providerId="AD"/>
  <p188:author id="{378B04E8-D403-B8D3-8C7B-208898CF5B7F}" name="HAINEY Nicky" initials="HN" userId="S::nicky@alsg.org::31b7cb6e-8d79-4f24-88ef-e9101aeec80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F7F7F7"/>
    <a:srgbClr val="FFFFFF"/>
    <a:srgbClr val="2E5796"/>
    <a:srgbClr val="1E70B9"/>
    <a:srgbClr val="262626"/>
    <a:srgbClr val="DDDDDD"/>
    <a:srgbClr val="2F70C8"/>
    <a:srgbClr val="0000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50A20E-BEDE-4BE1-BEC5-17A4F2E5E9CE}" v="3" dt="2023-10-04T08:57:50.870"/>
    <p1510:client id="{E140223E-D69C-4335-80FE-543EEBD81F72}" v="125" dt="2023-10-04T16:27:26.8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29" autoAdjust="0"/>
    <p:restoredTop sz="82783" autoAdjust="0"/>
  </p:normalViewPr>
  <p:slideViewPr>
    <p:cSldViewPr snapToGrid="0">
      <p:cViewPr varScale="1">
        <p:scale>
          <a:sx n="99" d="100"/>
          <a:sy n="99" d="100"/>
        </p:scale>
        <p:origin x="2440" y="176"/>
      </p:cViewPr>
      <p:guideLst>
        <p:guide orient="horz" pos="2160"/>
        <p:guide pos="2880"/>
      </p:guideLst>
    </p:cSldViewPr>
  </p:slideViewPr>
  <p:outlineViewPr>
    <p:cViewPr>
      <p:scale>
        <a:sx n="33" d="100"/>
        <a:sy n="33" d="100"/>
      </p:scale>
      <p:origin x="0" y="-10867"/>
    </p:cViewPr>
  </p:outlineViewPr>
  <p:notesTextViewPr>
    <p:cViewPr>
      <p:scale>
        <a:sx n="3" d="2"/>
        <a:sy n="3" d="2"/>
      </p:scale>
      <p:origin x="0" y="0"/>
    </p:cViewPr>
  </p:notesTextViewPr>
  <p:sorterViewPr>
    <p:cViewPr>
      <p:scale>
        <a:sx n="100" d="100"/>
        <a:sy n="100" d="100"/>
      </p:scale>
      <p:origin x="0" y="-4805"/>
    </p:cViewPr>
  </p:sorterViewPr>
  <p:notesViewPr>
    <p:cSldViewPr snapToGrid="0">
      <p:cViewPr>
        <p:scale>
          <a:sx n="91" d="100"/>
          <a:sy n="91" d="100"/>
        </p:scale>
        <p:origin x="3984" y="224"/>
      </p:cViewPr>
      <p:guideLst>
        <p:guide orient="horz" pos="3097"/>
        <p:guide pos="209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884488" cy="485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lvl1pPr algn="l" defTabSz="885825" eaLnBrk="0" hangingPunct="0">
              <a:defRPr sz="1000">
                <a:latin typeface="Tahoma" charset="0"/>
                <a:ea typeface="+mn-ea"/>
                <a:cs typeface="+mn-cs"/>
              </a:defRPr>
            </a:lvl1pPr>
          </a:lstStyle>
          <a:p>
            <a:pPr>
              <a:defRPr/>
            </a:pPr>
            <a:endParaRPr lang="en-US"/>
          </a:p>
        </p:txBody>
      </p:sp>
      <p:sp>
        <p:nvSpPr>
          <p:cNvPr id="7171" name="Rectangle 3"/>
          <p:cNvSpPr>
            <a:spLocks noGrp="1" noChangeArrowheads="1"/>
          </p:cNvSpPr>
          <p:nvPr>
            <p:ph type="dt" sz="quarter" idx="1"/>
          </p:nvPr>
        </p:nvSpPr>
        <p:spPr bwMode="auto">
          <a:xfrm>
            <a:off x="3778250" y="0"/>
            <a:ext cx="2884488" cy="485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lvl1pPr algn="r" defTabSz="885825" eaLnBrk="0" hangingPunct="0">
              <a:defRPr sz="1000">
                <a:latin typeface="Tahoma" charset="0"/>
                <a:ea typeface="+mn-ea"/>
                <a:cs typeface="+mn-cs"/>
              </a:defRPr>
            </a:lvl1pPr>
          </a:lstStyle>
          <a:p>
            <a:pPr>
              <a:defRPr/>
            </a:pPr>
            <a:endParaRPr lang="en-US"/>
          </a:p>
        </p:txBody>
      </p:sp>
      <p:sp>
        <p:nvSpPr>
          <p:cNvPr id="7172" name="Rectangle 4"/>
          <p:cNvSpPr>
            <a:spLocks noGrp="1" noChangeArrowheads="1"/>
          </p:cNvSpPr>
          <p:nvPr>
            <p:ph type="ftr" sz="quarter" idx="2"/>
          </p:nvPr>
        </p:nvSpPr>
        <p:spPr bwMode="auto">
          <a:xfrm>
            <a:off x="0" y="9347200"/>
            <a:ext cx="2884488" cy="485775"/>
          </a:xfrm>
          <a:prstGeom prst="rect">
            <a:avLst/>
          </a:prstGeom>
          <a:noFill/>
          <a:ln w="9525">
            <a:noFill/>
            <a:miter lim="800000"/>
            <a:headEnd/>
            <a:tailEnd/>
          </a:ln>
          <a:effectLst/>
        </p:spPr>
        <p:txBody>
          <a:bodyPr vert="horz" wrap="square" lIns="88630" tIns="44313" rIns="88630" bIns="44313" numCol="1" anchor="b" anchorCtr="0" compatLnSpc="1">
            <a:prstTxWarp prst="textNoShape">
              <a:avLst/>
            </a:prstTxWarp>
          </a:bodyPr>
          <a:lstStyle>
            <a:lvl1pPr algn="l" defTabSz="885825" eaLnBrk="0" hangingPunct="0">
              <a:defRPr sz="1000">
                <a:latin typeface="Tahoma" charset="0"/>
                <a:ea typeface="+mn-ea"/>
                <a:cs typeface="+mn-cs"/>
              </a:defRPr>
            </a:lvl1pPr>
          </a:lstStyle>
          <a:p>
            <a:pPr>
              <a:defRPr/>
            </a:pPr>
            <a:endParaRPr lang="en-US"/>
          </a:p>
        </p:txBody>
      </p:sp>
      <p:sp>
        <p:nvSpPr>
          <p:cNvPr id="7173" name="Rectangle 5"/>
          <p:cNvSpPr>
            <a:spLocks noGrp="1" noChangeArrowheads="1"/>
          </p:cNvSpPr>
          <p:nvPr>
            <p:ph type="sldNum" sz="quarter" idx="3"/>
          </p:nvPr>
        </p:nvSpPr>
        <p:spPr bwMode="auto">
          <a:xfrm>
            <a:off x="3778250" y="9347200"/>
            <a:ext cx="2884488" cy="485775"/>
          </a:xfrm>
          <a:prstGeom prst="rect">
            <a:avLst/>
          </a:prstGeom>
          <a:noFill/>
          <a:ln w="9525">
            <a:noFill/>
            <a:miter lim="800000"/>
            <a:headEnd/>
            <a:tailEnd/>
          </a:ln>
          <a:effectLst/>
        </p:spPr>
        <p:txBody>
          <a:bodyPr vert="horz" wrap="square" lIns="88630" tIns="44313" rIns="88630" bIns="44313" numCol="1" anchor="b" anchorCtr="0" compatLnSpc="1">
            <a:prstTxWarp prst="textNoShape">
              <a:avLst/>
            </a:prstTxWarp>
          </a:bodyPr>
          <a:lstStyle>
            <a:lvl1pPr algn="r" defTabSz="885825" eaLnBrk="0" hangingPunct="0">
              <a:defRPr sz="1000">
                <a:ea typeface="MS PGothic" pitchFamily="34" charset="-128"/>
              </a:defRPr>
            </a:lvl1pPr>
          </a:lstStyle>
          <a:p>
            <a:pPr>
              <a:defRPr/>
            </a:pPr>
            <a:fld id="{839AA39F-1532-4088-85D9-045B543C8C29}" type="slidenum">
              <a:rPr lang="en-US" altLang="en-US"/>
              <a:pPr>
                <a:defRPr/>
              </a:pPr>
              <a:t>‹nr.›</a:t>
            </a:fld>
            <a:endParaRPr lang="en-US" altLang="en-US"/>
          </a:p>
        </p:txBody>
      </p:sp>
    </p:spTree>
    <p:extLst>
      <p:ext uri="{BB962C8B-B14F-4D97-AF65-F5344CB8AC3E}">
        <p14:creationId xmlns:p14="http://schemas.microsoft.com/office/powerpoint/2010/main" val="32281968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884488" cy="485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lvl1pPr algn="l" defTabSz="885825" eaLnBrk="0" hangingPunct="0">
              <a:defRPr sz="1000">
                <a:latin typeface="Tahoma" charset="0"/>
                <a:ea typeface="+mn-ea"/>
                <a:cs typeface="+mn-cs"/>
              </a:defRPr>
            </a:lvl1pPr>
          </a:lstStyle>
          <a:p>
            <a:pPr>
              <a:defRPr/>
            </a:pPr>
            <a:endParaRPr lang="en-US"/>
          </a:p>
        </p:txBody>
      </p:sp>
      <p:sp>
        <p:nvSpPr>
          <p:cNvPr id="6147" name="Rectangle 3"/>
          <p:cNvSpPr>
            <a:spLocks noGrp="1" noChangeArrowheads="1"/>
          </p:cNvSpPr>
          <p:nvPr>
            <p:ph type="dt" idx="1"/>
          </p:nvPr>
        </p:nvSpPr>
        <p:spPr bwMode="auto">
          <a:xfrm>
            <a:off x="3778250" y="0"/>
            <a:ext cx="2884488" cy="485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lvl1pPr algn="r" defTabSz="885825" eaLnBrk="0" hangingPunct="0">
              <a:defRPr sz="1000">
                <a:latin typeface="Tahoma" charset="0"/>
                <a:ea typeface="+mn-ea"/>
                <a:cs typeface="+mn-cs"/>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873125" y="741363"/>
            <a:ext cx="4918075" cy="36877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887413" y="4668838"/>
            <a:ext cx="4887912" cy="4422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9347200"/>
            <a:ext cx="2884488" cy="485775"/>
          </a:xfrm>
          <a:prstGeom prst="rect">
            <a:avLst/>
          </a:prstGeom>
          <a:noFill/>
          <a:ln w="9525">
            <a:noFill/>
            <a:miter lim="800000"/>
            <a:headEnd/>
            <a:tailEnd/>
          </a:ln>
          <a:effectLst/>
        </p:spPr>
        <p:txBody>
          <a:bodyPr vert="horz" wrap="square" lIns="88630" tIns="44313" rIns="88630" bIns="44313" numCol="1" anchor="b" anchorCtr="0" compatLnSpc="1">
            <a:prstTxWarp prst="textNoShape">
              <a:avLst/>
            </a:prstTxWarp>
          </a:bodyPr>
          <a:lstStyle>
            <a:lvl1pPr algn="l" defTabSz="885825" eaLnBrk="0" hangingPunct="0">
              <a:defRPr sz="1000">
                <a:latin typeface="Arial" panose="020B0604020202020204" pitchFamily="34" charset="0"/>
                <a:ea typeface="+mn-ea"/>
                <a:cs typeface="Arial" panose="020B0604020202020204" pitchFamily="34" charset="0"/>
              </a:defRPr>
            </a:lvl1pPr>
          </a:lstStyle>
          <a:p>
            <a:pPr>
              <a:defRPr/>
            </a:pPr>
            <a:endParaRPr lang="en-US"/>
          </a:p>
        </p:txBody>
      </p:sp>
      <p:sp>
        <p:nvSpPr>
          <p:cNvPr id="6151" name="Rectangle 7"/>
          <p:cNvSpPr>
            <a:spLocks noGrp="1" noChangeArrowheads="1"/>
          </p:cNvSpPr>
          <p:nvPr>
            <p:ph type="sldNum" sz="quarter" idx="5"/>
          </p:nvPr>
        </p:nvSpPr>
        <p:spPr bwMode="auto">
          <a:xfrm>
            <a:off x="3778250" y="9347200"/>
            <a:ext cx="2884488" cy="485775"/>
          </a:xfrm>
          <a:prstGeom prst="rect">
            <a:avLst/>
          </a:prstGeom>
          <a:noFill/>
          <a:ln w="9525">
            <a:noFill/>
            <a:miter lim="800000"/>
            <a:headEnd/>
            <a:tailEnd/>
          </a:ln>
          <a:effectLst/>
        </p:spPr>
        <p:txBody>
          <a:bodyPr vert="horz" wrap="square" lIns="88630" tIns="44313" rIns="88630" bIns="44313" numCol="1" anchor="b" anchorCtr="0" compatLnSpc="1">
            <a:prstTxWarp prst="textNoShape">
              <a:avLst/>
            </a:prstTxWarp>
          </a:bodyPr>
          <a:lstStyle>
            <a:lvl1pPr algn="r" defTabSz="885825" eaLnBrk="0" hangingPunct="0">
              <a:defRPr sz="1200">
                <a:latin typeface="Arial" panose="020B0604020202020204" pitchFamily="34" charset="0"/>
                <a:ea typeface="MS PGothic" pitchFamily="34" charset="-128"/>
                <a:cs typeface="Arial" panose="020B0604020202020204" pitchFamily="34" charset="0"/>
              </a:defRPr>
            </a:lvl1pPr>
          </a:lstStyle>
          <a:p>
            <a:pPr>
              <a:defRPr/>
            </a:pPr>
            <a:r>
              <a:rPr lang="en-US" altLang="en-US"/>
              <a:t>APLS 6e:</a:t>
            </a:r>
            <a:fld id="{2B109FB3-D8C1-41D9-A86A-4984F9533F90}" type="slidenum">
              <a:rPr lang="en-US" altLang="en-US"/>
              <a:pPr>
                <a:defRPr/>
              </a:pPr>
              <a:t>‹nr.›</a:t>
            </a:fld>
            <a:endParaRPr lang="en-US" altLang="en-US"/>
          </a:p>
        </p:txBody>
      </p:sp>
    </p:spTree>
    <p:extLst>
      <p:ext uri="{BB962C8B-B14F-4D97-AF65-F5344CB8AC3E}">
        <p14:creationId xmlns:p14="http://schemas.microsoft.com/office/powerpoint/2010/main" val="16451300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itchFamily="34" charset="-128"/>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itchFamily="34" charset="-128"/>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itchFamily="34" charset="-128"/>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itchFamily="34" charset="-128"/>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itchFamily="34" charset="-128"/>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altLang="en-US" sz="1200" b="1" dirty="0">
                <a:latin typeface="Arial" panose="020B0604020202020204" pitchFamily="34" charset="0"/>
                <a:cs typeface="Arial" panose="020B0604020202020204" pitchFamily="34" charset="0"/>
              </a:rPr>
              <a:t>DON’T FORGET TO READ THE NOTES UNDER THE SLIDES!</a:t>
            </a:r>
          </a:p>
          <a:p>
            <a:pPr algn="ctr"/>
            <a:endParaRPr lang="en-GB" altLang="en-US" b="1"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Mention any local fire regulations and to turn off mobile phones.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1" dirty="0">
                <a:latin typeface="Arial" panose="020B0604020202020204" pitchFamily="34" charset="0"/>
                <a:cs typeface="Arial" panose="020B0604020202020204" pitchFamily="34" charset="0"/>
              </a:rPr>
              <a:t>DON’T FORGET TO READ THE NOTES UNDER THE SLIDES!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sz="1200"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1" dirty="0">
                <a:latin typeface="Arial" panose="020B0604020202020204" pitchFamily="34" charset="0"/>
                <a:cs typeface="Arial" panose="020B0604020202020204" pitchFamily="34" charset="0"/>
              </a:rPr>
              <a:t>Remember the lectures are here to refresh the content for the candidates rather than teach it.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1" dirty="0">
                <a:latin typeface="Arial" panose="020B0604020202020204" pitchFamily="34" charset="0"/>
                <a:cs typeface="Arial" panose="020B0604020202020204" pitchFamily="34" charset="0"/>
              </a:rPr>
              <a:t>Candidates get more values from discussing the cases in small groups than Q&amp;A with the lecturer.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1" dirty="0">
                <a:latin typeface="Arial" panose="020B0604020202020204" pitchFamily="34" charset="0"/>
                <a:cs typeface="Arial" panose="020B0604020202020204" pitchFamily="34" charset="0"/>
              </a:rPr>
              <a:t>Don’t spend too long on the first 4 slides.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sz="1200" b="1" dirty="0">
              <a:latin typeface="Arial" panose="020B0604020202020204" pitchFamily="34" charset="0"/>
              <a:cs typeface="Arial" panose="020B0604020202020204" pitchFamily="34" charset="0"/>
            </a:endParaRPr>
          </a:p>
          <a:p>
            <a:r>
              <a:rPr lang="en-GB" altLang="en-US" dirty="0">
                <a:latin typeface="Tahoma" pitchFamily="34" charset="0"/>
              </a:rPr>
              <a:t>The illness demo simulation follows this lecture.</a:t>
            </a:r>
          </a:p>
          <a:p>
            <a:r>
              <a:rPr lang="en-GB" altLang="en-US" dirty="0">
                <a:latin typeface="Tahoma" pitchFamily="34" charset="0"/>
              </a:rPr>
              <a:t>The lecturer is responsible for leading into this at the end of the lecture and for facilitating the ‘partner discussion’ at the end of the sim demo.</a:t>
            </a:r>
          </a:p>
          <a:p>
            <a:r>
              <a:rPr lang="en-GB" altLang="en-US" dirty="0">
                <a:latin typeface="Tahoma" pitchFamily="34" charset="0"/>
              </a:rPr>
              <a:t>Please use the slide provided at the end of the lecture (after the questions and summary slides) to show the candidates the questions they need to discuss.</a:t>
            </a:r>
          </a:p>
          <a:p>
            <a:endParaRPr lang="en-GB" altLang="en-US" dirty="0">
              <a:latin typeface="Tahoma" pitchFamily="34" charset="0"/>
            </a:endParaRPr>
          </a:p>
        </p:txBody>
      </p:sp>
    </p:spTree>
    <p:extLst>
      <p:ext uri="{BB962C8B-B14F-4D97-AF65-F5344CB8AC3E}">
        <p14:creationId xmlns:p14="http://schemas.microsoft.com/office/powerpoint/2010/main" val="2813200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a:buFontTx/>
              <a:buChar char="•"/>
            </a:pPr>
            <a:r>
              <a:rPr lang="en-GB" altLang="en-US"/>
              <a:t>Structured approach is needed in the simulations</a:t>
            </a:r>
          </a:p>
          <a:p>
            <a:pPr marL="171450" indent="-171450">
              <a:buFontTx/>
              <a:buChar char="•"/>
            </a:pPr>
            <a:r>
              <a:rPr lang="en-GB" altLang="en-US"/>
              <a:t>The rapid clinical assessment should take less than 60s (</a:t>
            </a:r>
            <a:r>
              <a:rPr lang="en-GB" altLang="en-US" err="1"/>
              <a:t>excl</a:t>
            </a:r>
            <a:r>
              <a:rPr lang="en-GB" altLang="en-US"/>
              <a:t> BP) – it follows the same order as treatment should be provided</a:t>
            </a:r>
          </a:p>
          <a:p>
            <a:pPr marL="171450" indent="-171450">
              <a:buFontTx/>
              <a:buChar char="•"/>
            </a:pPr>
            <a:r>
              <a:rPr lang="en-GB" altLang="en-US"/>
              <a:t>Re-assessment using the same structure should be undertaken after any treatment</a:t>
            </a:r>
          </a:p>
          <a:p>
            <a:pPr marL="171450" indent="-171450">
              <a:buFontTx/>
              <a:buChar char="•"/>
            </a:pPr>
            <a:r>
              <a:rPr lang="en-GB" altLang="en-US"/>
              <a:t>It is used as a communication tool between staff and for record keeping in the critically ill or injured child</a:t>
            </a:r>
          </a:p>
        </p:txBody>
      </p:sp>
    </p:spTree>
    <p:extLst>
      <p:ext uri="{BB962C8B-B14F-4D97-AF65-F5344CB8AC3E}">
        <p14:creationId xmlns:p14="http://schemas.microsoft.com/office/powerpoint/2010/main" val="1955316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Cardiac arrest is rarely a primary event in children</a:t>
            </a:r>
          </a:p>
          <a:p>
            <a:r>
              <a:rPr lang="en-GB"/>
              <a:t>Usually secondary to respiratory or circulatory failure - many common causes of these</a:t>
            </a:r>
          </a:p>
          <a:p>
            <a:r>
              <a:rPr lang="en-GB"/>
              <a:t>Recognition and management of respiratory and circulatory failure prevents cardiac arrest - and gives best outcomes</a:t>
            </a:r>
          </a:p>
          <a:p>
            <a:endParaRPr lang="en-GB"/>
          </a:p>
        </p:txBody>
      </p:sp>
      <p:sp>
        <p:nvSpPr>
          <p:cNvPr id="4" name="Slide Number Placehold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13</a:t>
            </a:fld>
            <a:endParaRPr lang="en-US" altLang="en-US"/>
          </a:p>
        </p:txBody>
      </p:sp>
    </p:spTree>
    <p:extLst>
      <p:ext uri="{BB962C8B-B14F-4D97-AF65-F5344CB8AC3E}">
        <p14:creationId xmlns:p14="http://schemas.microsoft.com/office/powerpoint/2010/main" val="3395474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Rot="1" noChangeAspect="1" noChangeArrowheads="1" noTextEdit="1"/>
          </p:cNvSpPr>
          <p:nvPr>
            <p:ph type="sldImg"/>
          </p:nvPr>
        </p:nvSpPr>
        <p:spPr>
          <a:xfrm>
            <a:off x="874713" y="738188"/>
            <a:ext cx="4914900" cy="3686175"/>
          </a:xfrm>
          <a:ln/>
        </p:spPr>
      </p:sp>
      <p:sp>
        <p:nvSpPr>
          <p:cNvPr id="56324" name="Rectangle 3"/>
          <p:cNvSpPr>
            <a:spLocks noGrp="1" noChangeArrowheads="1"/>
          </p:cNvSpPr>
          <p:nvPr>
            <p:ph type="body" idx="1"/>
          </p:nvPr>
        </p:nvSpPr>
        <p:spPr>
          <a:xfrm>
            <a:off x="889000" y="4670425"/>
            <a:ext cx="4884738" cy="44243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altLang="en-US">
                <a:ea typeface="MS PGothic" pitchFamily="34" charset="-128"/>
              </a:rPr>
              <a:t>Stress the structured approach – reinforce:</a:t>
            </a:r>
          </a:p>
          <a:p>
            <a:pPr marL="171450" indent="-171450">
              <a:buFont typeface="Arial" panose="020B0604020202020204" pitchFamily="34" charset="0"/>
              <a:buChar char="•"/>
              <a:defRPr/>
            </a:pPr>
            <a:r>
              <a:rPr lang="en-GB" altLang="en-US">
                <a:ea typeface="MS PGothic" pitchFamily="34" charset="-128"/>
              </a:rPr>
              <a:t>the need to treat in order of the structured approach</a:t>
            </a:r>
          </a:p>
          <a:p>
            <a:pPr marL="171450" indent="-171450">
              <a:buFont typeface="Arial" panose="020B0604020202020204" pitchFamily="34" charset="0"/>
              <a:buChar char="•"/>
              <a:defRPr/>
            </a:pPr>
            <a:r>
              <a:rPr lang="en-GB" altLang="en-US">
                <a:ea typeface="MS PGothic" pitchFamily="34" charset="-128"/>
              </a:rPr>
              <a:t>the role of repeat assessments</a:t>
            </a:r>
          </a:p>
          <a:p>
            <a:pPr marL="171450" indent="-171450">
              <a:buFont typeface="Arial" panose="020B0604020202020204" pitchFamily="34" charset="0"/>
              <a:buChar char="•"/>
              <a:defRPr/>
            </a:pPr>
            <a:r>
              <a:rPr lang="en-GB" altLang="en-US">
                <a:ea typeface="MS PGothic" pitchFamily="34" charset="-128"/>
              </a:rPr>
              <a:t>the value of using this in record keeping and in communications between staff</a:t>
            </a:r>
          </a:p>
          <a:p>
            <a:pPr>
              <a:defRPr/>
            </a:pPr>
            <a:endParaRPr lang="en-GB" altLang="en-US">
              <a:ea typeface="MS PGothic" pitchFamily="34" charset="-128"/>
            </a:endParaRPr>
          </a:p>
          <a:p>
            <a:pPr>
              <a:defRPr/>
            </a:pPr>
            <a:r>
              <a:rPr lang="en-GB" altLang="en-US">
                <a:ea typeface="MS PGothic" pitchFamily="34" charset="-128"/>
              </a:rPr>
              <a:t>Primary survey and resuscitation are generic – may take 60 sec (to 60 min!)</a:t>
            </a:r>
          </a:p>
          <a:p>
            <a:pPr>
              <a:defRPr/>
            </a:pPr>
            <a:r>
              <a:rPr lang="en-GB" altLang="en-US">
                <a:ea typeface="MS PGothic" pitchFamily="34" charset="-128"/>
              </a:rPr>
              <a:t>Secondary survey and emergency treatment are condition specific</a:t>
            </a:r>
          </a:p>
        </p:txBody>
      </p:sp>
    </p:spTree>
    <p:extLst>
      <p:ext uri="{BB962C8B-B14F-4D97-AF65-F5344CB8AC3E}">
        <p14:creationId xmlns:p14="http://schemas.microsoft.com/office/powerpoint/2010/main" val="4188703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GB" altLang="en-US" dirty="0"/>
              <a:t>This should take less than 60s (apart from BP). </a:t>
            </a:r>
          </a:p>
          <a:p>
            <a:pPr marL="171450" indent="-171450">
              <a:buFontTx/>
              <a:buChar char="•"/>
            </a:pPr>
            <a:r>
              <a:rPr lang="en-GB" altLang="en-US" dirty="0"/>
              <a:t>It is used for assessment, order of interventions, communication both written and verbal.</a:t>
            </a:r>
          </a:p>
        </p:txBody>
      </p:sp>
    </p:spTree>
    <p:extLst>
      <p:ext uri="{BB962C8B-B14F-4D97-AF65-F5344CB8AC3E}">
        <p14:creationId xmlns:p14="http://schemas.microsoft.com/office/powerpoint/2010/main" val="3174759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GB" altLang="en-US"/>
              <a:t>This should take less than 60s (apart from BP). </a:t>
            </a:r>
          </a:p>
          <a:p>
            <a:pPr marL="171450" indent="-171450">
              <a:buFontTx/>
              <a:buChar char="•"/>
            </a:pPr>
            <a:r>
              <a:rPr lang="en-GB" altLang="en-US"/>
              <a:t>It is used for assessment, order of interventions, communication both written and verbal.</a:t>
            </a:r>
          </a:p>
        </p:txBody>
      </p:sp>
    </p:spTree>
    <p:extLst>
      <p:ext uri="{BB962C8B-B14F-4D97-AF65-F5344CB8AC3E}">
        <p14:creationId xmlns:p14="http://schemas.microsoft.com/office/powerpoint/2010/main" val="3536661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NL" altLang="en-US"/>
              <a:t>Candidates are </a:t>
            </a:r>
            <a:r>
              <a:rPr lang="nl-NL" altLang="en-US" err="1"/>
              <a:t>divided</a:t>
            </a:r>
            <a:r>
              <a:rPr lang="nl-NL" altLang="en-US"/>
              <a:t> in small </a:t>
            </a:r>
            <a:r>
              <a:rPr lang="nl-NL" altLang="en-US" err="1"/>
              <a:t>groups</a:t>
            </a:r>
            <a:r>
              <a:rPr lang="nl-NL" altLang="en-US"/>
              <a:t> (4-6 </a:t>
            </a:r>
            <a:r>
              <a:rPr lang="nl-NL" altLang="en-US" err="1"/>
              <a:t>people</a:t>
            </a:r>
            <a:r>
              <a:rPr lang="nl-NL" altLang="en-US"/>
              <a:t>)</a:t>
            </a:r>
          </a:p>
          <a:p>
            <a:pPr>
              <a:defRPr/>
            </a:pPr>
            <a:endParaRPr lang="en-GB" altLang="en-US">
              <a:ea typeface="MS PGothic" pitchFamily="34" charset="-128"/>
            </a:endParaRPr>
          </a:p>
          <a:p>
            <a:pPr>
              <a:defRPr/>
            </a:pPr>
            <a:r>
              <a:rPr lang="en-GB" altLang="en-US">
                <a:ea typeface="MS PGothic" pitchFamily="34" charset="-128"/>
              </a:rPr>
              <a:t>Present this case and the following slide and invite candidates to discuss in their groups the initial resuscitation and then think about the differential diagnosis of airway failure and the specific interventions that should be given.</a:t>
            </a:r>
          </a:p>
          <a:p>
            <a:pPr>
              <a:defRPr/>
            </a:pPr>
            <a:endParaRPr lang="en-GB" altLang="en-US">
              <a:ea typeface="MS PGothic" pitchFamily="34" charset="-128"/>
            </a:endParaRPr>
          </a:p>
          <a:p>
            <a:pPr>
              <a:defRPr/>
            </a:pPr>
            <a:r>
              <a:rPr lang="en-GB" altLang="en-US">
                <a:ea typeface="MS PGothic" pitchFamily="34" charset="-128"/>
              </a:rPr>
              <a:t>Invite candidates to provide answers to next two slides, including any other key features that they can think of before moving on to the next case</a:t>
            </a:r>
          </a:p>
          <a:p>
            <a:endParaRPr lang="en-GB"/>
          </a:p>
        </p:txBody>
      </p:sp>
      <p:sp>
        <p:nvSpPr>
          <p:cNvPr id="4" name="Slide Number Placehold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17</a:t>
            </a:fld>
            <a:endParaRPr lang="en-US" altLang="en-US"/>
          </a:p>
        </p:txBody>
      </p:sp>
    </p:spTree>
    <p:extLst>
      <p:ext uri="{BB962C8B-B14F-4D97-AF65-F5344CB8AC3E}">
        <p14:creationId xmlns:p14="http://schemas.microsoft.com/office/powerpoint/2010/main" val="2268850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Allow 2 minutes – discuss why BM not done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Tahoma" pitchFamily="34" charset="0"/>
              </a:rPr>
              <a:t>For treatment of croup:</a:t>
            </a:r>
          </a:p>
          <a:p>
            <a:r>
              <a:rPr lang="en-GB" altLang="en-US">
                <a:latin typeface="Tahoma" pitchFamily="34" charset="0"/>
              </a:rPr>
              <a:t>Oxygen</a:t>
            </a:r>
          </a:p>
          <a:p>
            <a:pPr lvl="0" algn="l" eaLnBrk="1" hangingPunct="1">
              <a:spcBef>
                <a:spcPct val="20000"/>
              </a:spcBef>
              <a:buClr>
                <a:srgbClr val="B2B2B2"/>
              </a:buClr>
            </a:pPr>
            <a:r>
              <a:rPr lang="en-GB" sz="1200">
                <a:latin typeface="Arial" panose="020B0604020202020204" pitchFamily="34" charset="0"/>
                <a:cs typeface="Arial" panose="020B0604020202020204" pitchFamily="34" charset="0"/>
              </a:rPr>
              <a:t>Nebulised budesonide or adrenaline initially</a:t>
            </a:r>
          </a:p>
          <a:p>
            <a:pPr lvl="0" algn="l" eaLnBrk="1" hangingPunct="1">
              <a:spcBef>
                <a:spcPct val="20000"/>
              </a:spcBef>
              <a:buClr>
                <a:srgbClr val="B2B2B2"/>
              </a:buClr>
            </a:pPr>
            <a:r>
              <a:rPr lang="en-GB" sz="1200">
                <a:latin typeface="Arial" panose="020B0604020202020204" pitchFamily="34" charset="0"/>
                <a:cs typeface="Arial" panose="020B0604020202020204" pitchFamily="34" charset="0"/>
              </a:rPr>
              <a:t>Oral dexamethasone (for when oxygen is given and child improving) then nebulised budesonide or adrenaline to ‘buy time’ pre intubation</a:t>
            </a:r>
          </a:p>
          <a:p>
            <a:endParaRPr lang="en-GB" altLang="en-US">
              <a:latin typeface="Tahoma"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ltLang="en-US" dirty="0">
              <a:latin typeface="Tahoma" pitchFamily="34" charset="0"/>
            </a:endParaRPr>
          </a:p>
        </p:txBody>
      </p:sp>
    </p:spTree>
    <p:extLst>
      <p:ext uri="{BB962C8B-B14F-4D97-AF65-F5344CB8AC3E}">
        <p14:creationId xmlns:p14="http://schemas.microsoft.com/office/powerpoint/2010/main" val="1009745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a:ea typeface="MS PGothic" pitchFamily="34" charset="-128"/>
              </a:rPr>
              <a:t>Present this case and the following slide and invite candidates to discuss in their groups the initial resuscitation and then think about the differential diagnosis of breathing failure and the specific interventions that should be given.</a:t>
            </a:r>
          </a:p>
          <a:p>
            <a:pPr>
              <a:defRPr/>
            </a:pPr>
            <a:endParaRPr lang="en-GB" altLang="en-US">
              <a:ea typeface="MS PGothic" pitchFamily="34" charset="-128"/>
            </a:endParaRPr>
          </a:p>
          <a:p>
            <a:pPr>
              <a:defRPr/>
            </a:pPr>
            <a:r>
              <a:rPr lang="en-GB" altLang="en-US">
                <a:ea typeface="MS PGothic" pitchFamily="34" charset="-128"/>
              </a:rPr>
              <a:t>Invite candidates to provide answers to next two slides, including any other key features that they can think of before moving on to the next case</a:t>
            </a:r>
          </a:p>
          <a:p>
            <a:endParaRPr lang="en-GB"/>
          </a:p>
        </p:txBody>
      </p:sp>
      <p:sp>
        <p:nvSpPr>
          <p:cNvPr id="4" name="Slide Number Placehold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20</a:t>
            </a:fld>
            <a:endParaRPr lang="en-US" altLang="en-US"/>
          </a:p>
        </p:txBody>
      </p:sp>
    </p:spTree>
    <p:extLst>
      <p:ext uri="{BB962C8B-B14F-4D97-AF65-F5344CB8AC3E}">
        <p14:creationId xmlns:p14="http://schemas.microsoft.com/office/powerpoint/2010/main" val="52871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Allow 2 minutes</a:t>
            </a:r>
          </a:p>
        </p:txBody>
      </p:sp>
    </p:spTree>
    <p:extLst>
      <p:ext uri="{BB962C8B-B14F-4D97-AF65-F5344CB8AC3E}">
        <p14:creationId xmlns:p14="http://schemas.microsoft.com/office/powerpoint/2010/main" val="84100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GB" altLang="en-US">
                <a:latin typeface="Tahoma" pitchFamily="34" charset="0"/>
              </a:rPr>
              <a:t>Allow 2 minutes</a:t>
            </a:r>
          </a:p>
          <a:p>
            <a:pPr marL="0" marR="0" lvl="0" indent="0" algn="l">
              <a:lnSpc>
                <a:spcPct val="100000"/>
              </a:lnSpc>
              <a:spcBef>
                <a:spcPct val="20000"/>
              </a:spcBef>
              <a:spcAft>
                <a:spcPct val="0"/>
              </a:spcAft>
              <a:buNone/>
            </a:pPr>
            <a:endParaRPr lang="en-GB" sz="1200" b="0" i="0" u="none" strike="noStrike" cap="none" normalizeH="0" baseline="0" noProof="0">
              <a:ln>
                <a:noFill/>
              </a:ln>
              <a:solidFill>
                <a:srgbClr val="000000"/>
              </a:solidFill>
              <a:effectLst/>
              <a:latin typeface="Arial"/>
            </a:endParaRPr>
          </a:p>
          <a:p>
            <a:pPr marL="0" marR="0" lvl="0" indent="0" algn="l">
              <a:lnSpc>
                <a:spcPct val="100000"/>
              </a:lnSpc>
              <a:spcBef>
                <a:spcPct val="20000"/>
              </a:spcBef>
              <a:spcAft>
                <a:spcPct val="0"/>
              </a:spcAft>
              <a:buNone/>
            </a:pPr>
            <a:r>
              <a:rPr lang="en-GB" sz="1200" b="0" i="0" u="none" strike="noStrike" cap="none" normalizeH="0" baseline="0" noProof="0">
                <a:ln>
                  <a:noFill/>
                </a:ln>
                <a:solidFill>
                  <a:srgbClr val="000000"/>
                </a:solidFill>
                <a:effectLst/>
                <a:latin typeface="Arial"/>
              </a:rPr>
              <a:t>Asthma treatment: Salbutamol and ipratropium nebulisers</a:t>
            </a:r>
            <a:r>
              <a:rPr lang="en-US" sz="1200" b="0" i="0" u="none" strike="noStrike" cap="none" normalizeH="0" baseline="0" noProof="0">
                <a:ln>
                  <a:noFill/>
                </a:ln>
                <a:solidFill>
                  <a:srgbClr val="000000"/>
                </a:solidFill>
                <a:effectLst/>
                <a:latin typeface="Arial"/>
              </a:rPr>
              <a:t> </a:t>
            </a:r>
            <a:r>
              <a:rPr lang="en-GB" sz="1200" b="0" i="0" u="none" strike="noStrike" cap="none" normalizeH="0" baseline="0" noProof="0">
                <a:ln>
                  <a:noFill/>
                </a:ln>
                <a:solidFill>
                  <a:srgbClr val="000000"/>
                </a:solidFill>
                <a:effectLst/>
                <a:latin typeface="Arial"/>
              </a:rPr>
              <a:t>driven with oxygen</a:t>
            </a:r>
            <a:endParaRPr lang="en-US">
              <a:solidFill>
                <a:srgbClr val="000000"/>
              </a:solidFill>
              <a:latin typeface="Arial"/>
            </a:endParaRPr>
          </a:p>
        </p:txBody>
      </p:sp>
    </p:spTree>
    <p:extLst>
      <p:ext uri="{BB962C8B-B14F-4D97-AF65-F5344CB8AC3E}">
        <p14:creationId xmlns:p14="http://schemas.microsoft.com/office/powerpoint/2010/main" val="4275570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Ask which signs they know fall into which category.</a:t>
            </a:r>
          </a:p>
          <a:p>
            <a:endParaRPr lang="en-GB" altLang="en-US"/>
          </a:p>
          <a:p>
            <a:r>
              <a:rPr lang="en-GB" altLang="en-US" b="1"/>
              <a:t>Effort:</a:t>
            </a:r>
            <a:r>
              <a:rPr lang="en-GB" altLang="en-US"/>
              <a:t> </a:t>
            </a:r>
            <a:r>
              <a:rPr lang="en-US" altLang="en-US"/>
              <a:t>Respiratory rate, Accessory muscle use, Flaring of the nostrils, Child's position, </a:t>
            </a:r>
            <a:r>
              <a:rPr lang="en-GB" altLang="en-US"/>
              <a:t>Stridor (mostly inspiratory), Wheeze (expiratory), Grunting (end-expiratory – it may arise from alveolar / respiratory bronchiolar pathology, either primary, or secondary to peritonism or raised intracranial pathology)</a:t>
            </a:r>
          </a:p>
          <a:p>
            <a:r>
              <a:rPr lang="en-GB" altLang="en-US" i="1"/>
              <a:t>Ask if there are exceptions (neuromuscular, exhaustion, central depression)  </a:t>
            </a:r>
          </a:p>
          <a:p>
            <a:r>
              <a:rPr lang="en-GB" altLang="en-US" b="1"/>
              <a:t>Efficacy:</a:t>
            </a:r>
            <a:r>
              <a:rPr lang="en-GB" altLang="en-US"/>
              <a:t> Look for chest expansion and symmetry, Listen in all areas, Pulse oximetry (colour), Normal SaO</a:t>
            </a:r>
            <a:r>
              <a:rPr lang="en-GB" altLang="en-US" baseline="-25000"/>
              <a:t>2 </a:t>
            </a:r>
            <a:r>
              <a:rPr lang="en-GB" altLang="en-US"/>
              <a:t>in oxygen does not rule out respiratory failure, with an elevated CO</a:t>
            </a:r>
            <a:r>
              <a:rPr lang="en-GB" altLang="en-US" baseline="-25000"/>
              <a:t>2</a:t>
            </a:r>
            <a:r>
              <a:rPr lang="en-GB" altLang="en-US"/>
              <a:t>.</a:t>
            </a:r>
          </a:p>
          <a:p>
            <a:r>
              <a:rPr lang="en-GB" altLang="en-US" i="1"/>
              <a:t>Ask for imminent sign: silent chest</a:t>
            </a:r>
          </a:p>
          <a:p>
            <a:r>
              <a:rPr lang="en-GB" altLang="en-US" b="1"/>
              <a:t>Effects on other systems:</a:t>
            </a:r>
          </a:p>
          <a:p>
            <a:r>
              <a:rPr lang="en-GB" altLang="en-US"/>
              <a:t>Heart rate: tachycardia – bradycardia/ skin colour: Pallor, mottling secondary to endogenous epinephrine, cyanosis.  Mental status: agitation, restlessness, reduced conscious level, coma</a:t>
            </a:r>
          </a:p>
          <a:p>
            <a:r>
              <a:rPr lang="en-GB" altLang="en-US" i="1"/>
              <a:t>Pre terminal sign: sat &lt;85% in air</a:t>
            </a:r>
          </a:p>
          <a:p>
            <a:endParaRPr lang="en-GB" altLang="en-US">
              <a:latin typeface="Tahoma" pitchFamily="34" charset="0"/>
            </a:endParaRPr>
          </a:p>
          <a:p>
            <a:endParaRPr lang="en-GB"/>
          </a:p>
        </p:txBody>
      </p:sp>
      <p:sp>
        <p:nvSpPr>
          <p:cNvPr id="4" name="Slide Number Placehold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23</a:t>
            </a:fld>
            <a:endParaRPr lang="en-US" altLang="en-US"/>
          </a:p>
        </p:txBody>
      </p:sp>
    </p:spTree>
    <p:extLst>
      <p:ext uri="{BB962C8B-B14F-4D97-AF65-F5344CB8AC3E}">
        <p14:creationId xmlns:p14="http://schemas.microsoft.com/office/powerpoint/2010/main" val="3217267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jdelijke aanduiding voor dia-afbeelding 1"/>
          <p:cNvSpPr>
            <a:spLocks noGrp="1" noRot="1" noChangeAspect="1" noTextEdit="1"/>
          </p:cNvSpPr>
          <p:nvPr>
            <p:ph type="sldImg"/>
          </p:nvPr>
        </p:nvSpPr>
        <p:spPr>
          <a:ln/>
        </p:spPr>
      </p:sp>
      <p:sp>
        <p:nvSpPr>
          <p:cNvPr id="62467" name="Tijdelijke aanduiding voor notitie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altLang="en-US"/>
          </a:p>
          <a:p>
            <a:pPr>
              <a:defRPr/>
            </a:pPr>
            <a:r>
              <a:rPr lang="en-GB" altLang="en-US">
                <a:ea typeface="MS PGothic" pitchFamily="34" charset="-128"/>
              </a:rPr>
              <a:t>Present this case and the following slide and invite candidates to discuss in their groups the initial resuscitation and then think about the differential diagnosis of circulatory failure and the specific interventions that should be given.</a:t>
            </a:r>
          </a:p>
          <a:p>
            <a:pPr>
              <a:defRPr/>
            </a:pPr>
            <a:endParaRPr lang="en-GB" altLang="en-US">
              <a:ea typeface="MS PGothic" pitchFamily="34" charset="-128"/>
            </a:endParaRPr>
          </a:p>
          <a:p>
            <a:pPr>
              <a:defRPr/>
            </a:pPr>
            <a:r>
              <a:rPr lang="en-GB" altLang="en-US">
                <a:ea typeface="MS PGothic" pitchFamily="34" charset="-128"/>
              </a:rPr>
              <a:t>Invite candidates to provide answers to next two slides, including any other key features that they can think of before moving on to the next case, e.g.:</a:t>
            </a:r>
          </a:p>
          <a:p>
            <a:pPr marL="171450" indent="-171450">
              <a:buFont typeface="Arial" panose="020B0604020202020204" pitchFamily="34" charset="0"/>
              <a:buChar char="•"/>
              <a:defRPr/>
            </a:pPr>
            <a:r>
              <a:rPr lang="en-GB" altLang="en-US">
                <a:ea typeface="MS PGothic" pitchFamily="34" charset="-128"/>
              </a:rPr>
              <a:t>bilious vomiting, abdominal pain and distension – surgical abdomen</a:t>
            </a:r>
          </a:p>
          <a:p>
            <a:pPr marL="171450" indent="-171450">
              <a:buFont typeface="Arial" panose="020B0604020202020204" pitchFamily="34" charset="0"/>
              <a:buChar char="•"/>
              <a:defRPr/>
            </a:pPr>
            <a:r>
              <a:rPr lang="en-GB" altLang="en-US">
                <a:ea typeface="MS PGothic" pitchFamily="34" charset="-128"/>
              </a:rPr>
              <a:t>pallor and splenomegaly – severe anaemia</a:t>
            </a:r>
          </a:p>
          <a:p>
            <a:endParaRPr lang="nl-NL" altLang="en-US"/>
          </a:p>
        </p:txBody>
      </p:sp>
    </p:spTree>
    <p:extLst>
      <p:ext uri="{BB962C8B-B14F-4D97-AF65-F5344CB8AC3E}">
        <p14:creationId xmlns:p14="http://schemas.microsoft.com/office/powerpoint/2010/main" val="227528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ltLang="en-US" dirty="0"/>
              <a:t>Allow 2 minutes</a:t>
            </a:r>
          </a:p>
          <a:p>
            <a:endParaRPr lang="en-GB" altLang="en-US" dirty="0"/>
          </a:p>
          <a:p>
            <a:r>
              <a:rPr lang="en-GB" altLang="en-US" dirty="0"/>
              <a:t>For ‘C’ – ask yourself “is this child shocked”?</a:t>
            </a:r>
          </a:p>
          <a:p>
            <a:endParaRPr lang="en-GB" altLang="en-US" dirty="0"/>
          </a:p>
          <a:p>
            <a:r>
              <a:rPr lang="en-GB" altLang="en-US" dirty="0"/>
              <a:t>Emphasise that child has the ‘full house’ of shock</a:t>
            </a:r>
          </a:p>
        </p:txBody>
      </p:sp>
    </p:spTree>
    <p:extLst>
      <p:ext uri="{BB962C8B-B14F-4D97-AF65-F5344CB8AC3E}">
        <p14:creationId xmlns:p14="http://schemas.microsoft.com/office/powerpoint/2010/main" val="1544002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Show key features and ask for diagnosis and emergency treatment.</a:t>
            </a:r>
          </a:p>
          <a:p>
            <a:r>
              <a:rPr lang="en-GB" altLang="en-US"/>
              <a:t>DKA – ‘fluid not too much, insulin not too early’</a:t>
            </a:r>
          </a:p>
          <a:p>
            <a:endParaRPr lang="en-GB" altLang="en-US">
              <a:ea typeface="MS PGothic" pitchFamily="34" charset="-128"/>
            </a:endParaRPr>
          </a:p>
          <a:p>
            <a:r>
              <a:rPr lang="en-GB" altLang="en-US"/>
              <a:t>Allow 4 minutes including discussion</a:t>
            </a:r>
          </a:p>
          <a:p>
            <a:endParaRPr lang="en-GB" altLang="en-US"/>
          </a:p>
          <a:p>
            <a:r>
              <a:rPr lang="en-GB" altLang="en-US">
                <a:ea typeface="MS PGothic" pitchFamily="34" charset="-128"/>
              </a:rPr>
              <a:t>If have enough time……..</a:t>
            </a:r>
          </a:p>
          <a:p>
            <a:r>
              <a:rPr lang="en-GB" altLang="en-US"/>
              <a:t>Ask whether there are any other key features / diagnoses not listed here.</a:t>
            </a:r>
          </a:p>
          <a:p>
            <a:r>
              <a:rPr lang="en-GB" altLang="en-US"/>
              <a:t>e.g. </a:t>
            </a:r>
          </a:p>
          <a:p>
            <a:r>
              <a:rPr lang="en-GB" altLang="en-US"/>
              <a:t>bilious vomiting, abdominal pain and distension – surgical abdomen pallor and splenomegaly – severe anaemia</a:t>
            </a:r>
          </a:p>
          <a:p>
            <a:endParaRPr lang="en-GB" altLang="en-US">
              <a:latin typeface="Tahoma" pitchFamily="34" charset="0"/>
            </a:endParaRPr>
          </a:p>
        </p:txBody>
      </p:sp>
    </p:spTree>
    <p:extLst>
      <p:ext uri="{BB962C8B-B14F-4D97-AF65-F5344CB8AC3E}">
        <p14:creationId xmlns:p14="http://schemas.microsoft.com/office/powerpoint/2010/main" val="1294582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a:ea typeface="MS PGothic" pitchFamily="34" charset="-128"/>
              </a:rPr>
              <a:t>Ask randomly which are:</a:t>
            </a:r>
          </a:p>
          <a:p>
            <a:pPr marL="171450" indent="-171450">
              <a:buFont typeface="Arial" panose="020B0604020202020204" pitchFamily="34" charset="0"/>
              <a:buChar char="•"/>
              <a:defRPr/>
            </a:pPr>
            <a:r>
              <a:rPr lang="en-GB" altLang="en-US">
                <a:ea typeface="MS PGothic" pitchFamily="34" charset="-128"/>
              </a:rPr>
              <a:t>Cardiovascular signs (heart rate, pulse volume, CRT (should not be used as the sole measure of shock and is best obtained on the sternum), blood pressure)</a:t>
            </a:r>
          </a:p>
          <a:p>
            <a:pPr marL="171450" indent="-171450">
              <a:buFont typeface="Arial" panose="020B0604020202020204" pitchFamily="34" charset="0"/>
              <a:buChar char="•"/>
              <a:defRPr/>
            </a:pPr>
            <a:r>
              <a:rPr lang="en-GB" altLang="en-US">
                <a:ea typeface="MS PGothic" pitchFamily="34" charset="-128"/>
              </a:rPr>
              <a:t>Effects on other organs (</a:t>
            </a:r>
            <a:r>
              <a:rPr lang="en-GB" altLang="en-US" err="1">
                <a:ea typeface="MS PGothic" pitchFamily="34" charset="-128"/>
              </a:rPr>
              <a:t>resp</a:t>
            </a:r>
            <a:r>
              <a:rPr lang="en-GB" altLang="en-US">
                <a:ea typeface="MS PGothic" pitchFamily="34" charset="-128"/>
              </a:rPr>
              <a:t> rate, skin temperature and colour, mental status)</a:t>
            </a:r>
          </a:p>
          <a:p>
            <a:endParaRPr lang="en-GB"/>
          </a:p>
        </p:txBody>
      </p:sp>
      <p:sp>
        <p:nvSpPr>
          <p:cNvPr id="4" name="Slide Number Placehold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27</a:t>
            </a:fld>
            <a:endParaRPr lang="en-US" altLang="en-US"/>
          </a:p>
        </p:txBody>
      </p:sp>
    </p:spTree>
    <p:extLst>
      <p:ext uri="{BB962C8B-B14F-4D97-AF65-F5344CB8AC3E}">
        <p14:creationId xmlns:p14="http://schemas.microsoft.com/office/powerpoint/2010/main" val="2197689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jdelijke aanduiding voor dia-afbeelding 1"/>
          <p:cNvSpPr>
            <a:spLocks noGrp="1" noRot="1" noChangeAspect="1" noTextEdit="1"/>
          </p:cNvSpPr>
          <p:nvPr>
            <p:ph type="sldImg"/>
          </p:nvPr>
        </p:nvSpPr>
        <p:spPr>
          <a:ln/>
        </p:spPr>
      </p:sp>
      <p:sp>
        <p:nvSpPr>
          <p:cNvPr id="67587" name="Tijdelijke aanduiding voor notitie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GB" altLang="en-US" dirty="0">
                <a:ea typeface="MS PGothic" pitchFamily="34" charset="-128"/>
              </a:rPr>
              <a:t>Present this case and the following slide and invite candidates to discuss in their groups the initial resuscitation and then think about the differential diagnosis of reduced conscious level and the specific interventions that should be given.</a:t>
            </a:r>
          </a:p>
          <a:p>
            <a:pPr>
              <a:defRPr/>
            </a:pPr>
            <a:endParaRPr lang="en-GB" altLang="en-US" dirty="0">
              <a:ea typeface="MS PGothic" pitchFamily="34" charset="-128"/>
            </a:endParaRPr>
          </a:p>
          <a:p>
            <a:pPr>
              <a:defRPr/>
            </a:pPr>
            <a:r>
              <a:rPr lang="en-GB" altLang="en-US" dirty="0">
                <a:ea typeface="MS PGothic" pitchFamily="34" charset="-128"/>
              </a:rPr>
              <a:t>If have enough time……..</a:t>
            </a:r>
          </a:p>
          <a:p>
            <a:pPr>
              <a:defRPr/>
            </a:pPr>
            <a:r>
              <a:rPr lang="en-GB" altLang="en-US" dirty="0">
                <a:ea typeface="MS PGothic" pitchFamily="34" charset="-128"/>
              </a:rPr>
              <a:t>Invite candidates to provide answers to next two slides, including any other key features that they can think of before summing up. E.g.</a:t>
            </a:r>
          </a:p>
          <a:p>
            <a:pPr marL="171450" indent="-171450">
              <a:buFont typeface="Arial" panose="020B0604020202020204" pitchFamily="34" charset="0"/>
              <a:buChar char="•"/>
              <a:defRPr/>
            </a:pPr>
            <a:r>
              <a:rPr lang="en-GB" altLang="en-US" dirty="0">
                <a:ea typeface="MS PGothic" pitchFamily="34" charset="-128"/>
              </a:rPr>
              <a:t>headaches, acute onset – cerebrovascular event</a:t>
            </a:r>
          </a:p>
          <a:p>
            <a:pPr marL="171450" indent="-171450">
              <a:buFont typeface="Arial" panose="020B0604020202020204" pitchFamily="34" charset="0"/>
              <a:buChar char="•"/>
              <a:defRPr/>
            </a:pPr>
            <a:r>
              <a:rPr lang="en-GB" altLang="en-US" dirty="0">
                <a:ea typeface="MS PGothic" pitchFamily="34" charset="-128"/>
              </a:rPr>
              <a:t>headaches, high BP – hypertensive encephalopathy</a:t>
            </a:r>
          </a:p>
          <a:p>
            <a:pPr marL="171450" indent="-171450">
              <a:buFont typeface="Arial" panose="020B0604020202020204" pitchFamily="34" charset="0"/>
              <a:buChar char="•"/>
              <a:defRPr/>
            </a:pPr>
            <a:r>
              <a:rPr lang="en-GB" altLang="en-US" dirty="0">
                <a:ea typeface="MS PGothic" pitchFamily="34" charset="-128"/>
              </a:rPr>
              <a:t>vague and inconsistent history, other trauma in an infant – child abuse</a:t>
            </a:r>
          </a:p>
          <a:p>
            <a:endParaRPr lang="nl-NL" altLang="en-US" dirty="0"/>
          </a:p>
        </p:txBody>
      </p:sp>
    </p:spTree>
    <p:extLst>
      <p:ext uri="{BB962C8B-B14F-4D97-AF65-F5344CB8AC3E}">
        <p14:creationId xmlns:p14="http://schemas.microsoft.com/office/powerpoint/2010/main" val="6267273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ltLang="en-US"/>
              <a:t>Allow 2 minutes</a:t>
            </a:r>
          </a:p>
        </p:txBody>
      </p:sp>
    </p:spTree>
    <p:extLst>
      <p:ext uri="{BB962C8B-B14F-4D97-AF65-F5344CB8AC3E}">
        <p14:creationId xmlns:p14="http://schemas.microsoft.com/office/powerpoint/2010/main" val="22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Candidates that have completed an APLS course before should be informed that division between skill stations and simulations are a thing of the past.</a:t>
            </a:r>
          </a:p>
        </p:txBody>
      </p:sp>
    </p:spTree>
    <p:extLst>
      <p:ext uri="{BB962C8B-B14F-4D97-AF65-F5344CB8AC3E}">
        <p14:creationId xmlns:p14="http://schemas.microsoft.com/office/powerpoint/2010/main" val="10097457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ltLang="en-US"/>
              <a:t>Show key features and ask for diagnosis and emergency treatment.</a:t>
            </a:r>
          </a:p>
          <a:p>
            <a:r>
              <a:rPr lang="en-GB" altLang="en-US">
                <a:latin typeface="Tahoma" pitchFamily="34" charset="0"/>
              </a:rPr>
              <a:t>Allow 3 minutes including discussion</a:t>
            </a:r>
          </a:p>
          <a:p>
            <a:endParaRPr lang="en-GB" altLang="en-US"/>
          </a:p>
          <a:p>
            <a:r>
              <a:rPr lang="en-GB" altLang="en-US">
                <a:ea typeface="MS PGothic" pitchFamily="34" charset="-128"/>
              </a:rPr>
              <a:t>If have enough time……..</a:t>
            </a:r>
          </a:p>
          <a:p>
            <a:r>
              <a:rPr lang="en-GB" altLang="en-US"/>
              <a:t>Ask whether there are any other key features / diagnoses not listed here. </a:t>
            </a:r>
          </a:p>
          <a:p>
            <a:r>
              <a:rPr lang="en-GB" altLang="en-US"/>
              <a:t>E.g.</a:t>
            </a:r>
          </a:p>
          <a:p>
            <a:r>
              <a:rPr lang="en-GB" altLang="en-US"/>
              <a:t>headaches, acute onset – cerebrovascular event</a:t>
            </a:r>
          </a:p>
          <a:p>
            <a:r>
              <a:rPr lang="en-GB" altLang="en-US"/>
              <a:t>headaches, high BP – hypertensive encephalopathy</a:t>
            </a:r>
          </a:p>
          <a:p>
            <a:r>
              <a:rPr lang="en-GB" altLang="en-US"/>
              <a:t>vague and inconsistent history, other trauma in an infant – child abuse</a:t>
            </a:r>
          </a:p>
        </p:txBody>
      </p:sp>
    </p:spTree>
    <p:extLst>
      <p:ext uri="{BB962C8B-B14F-4D97-AF65-F5344CB8AC3E}">
        <p14:creationId xmlns:p14="http://schemas.microsoft.com/office/powerpoint/2010/main" val="3768633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For a full AVPU assessment, a response to pain must be undertaken (unless there is a response to voice). </a:t>
            </a:r>
          </a:p>
          <a:p>
            <a:r>
              <a:rPr lang="en-GB" altLang="en-US"/>
              <a:t>Discuss assessing pain – methods of producing a painful stimulus (not sternal rub), and what response might be seen: motor, verbal, eyes. This can be used to introduce the fuller assessment with GCS or CCS.</a:t>
            </a:r>
          </a:p>
          <a:p>
            <a:r>
              <a:rPr lang="en-GB" altLang="en-US"/>
              <a:t>Posture: Certain postures will not be obvious and may only show themselves when a painful stimulus is given. Discuss difference decorticate/decerebrate</a:t>
            </a:r>
          </a:p>
          <a:p>
            <a:r>
              <a:rPr lang="en-GB" altLang="en-US"/>
              <a:t>Pupils: details of pupillary abnormalities are described in the decreased conscious level section of the manual.</a:t>
            </a:r>
          </a:p>
          <a:p>
            <a:endParaRPr lang="en-GB" altLang="en-US">
              <a:latin typeface="Tahoma" pitchFamily="34" charset="0"/>
            </a:endParaRPr>
          </a:p>
          <a:p>
            <a:endParaRPr lang="en-GB" altLang="en-US">
              <a:latin typeface="Tahoma" pitchFamily="34" charset="0"/>
            </a:endParaRPr>
          </a:p>
          <a:p>
            <a:endParaRPr lang="en-GB"/>
          </a:p>
        </p:txBody>
      </p:sp>
      <p:sp>
        <p:nvSpPr>
          <p:cNvPr id="4" name="Slide Number Placehold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31</a:t>
            </a:fld>
            <a:endParaRPr lang="en-US" altLang="en-US"/>
          </a:p>
        </p:txBody>
      </p:sp>
    </p:spTree>
    <p:extLst>
      <p:ext uri="{BB962C8B-B14F-4D97-AF65-F5344CB8AC3E}">
        <p14:creationId xmlns:p14="http://schemas.microsoft.com/office/powerpoint/2010/main" val="18091406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Arial" panose="020B0604020202020204" pitchFamily="34" charset="0"/>
              <a:buNone/>
              <a:defRPr/>
            </a:pPr>
            <a:r>
              <a:rPr lang="en-GB" altLang="en-US">
                <a:ea typeface="MS PGothic" pitchFamily="34" charset="-128"/>
              </a:rPr>
              <a:t>Reminder that a blood glucose should be checked in any sick child either at C or D</a:t>
            </a:r>
          </a:p>
        </p:txBody>
      </p:sp>
    </p:spTree>
    <p:extLst>
      <p:ext uri="{BB962C8B-B14F-4D97-AF65-F5344CB8AC3E}">
        <p14:creationId xmlns:p14="http://schemas.microsoft.com/office/powerpoint/2010/main" val="17406841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Tahoma" pitchFamily="34" charset="0"/>
            </a:endParaRPr>
          </a:p>
        </p:txBody>
      </p:sp>
    </p:spTree>
    <p:extLst>
      <p:ext uri="{BB962C8B-B14F-4D97-AF65-F5344CB8AC3E}">
        <p14:creationId xmlns:p14="http://schemas.microsoft.com/office/powerpoint/2010/main" val="9508656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Rot="1" noChangeAspect="1" noChangeArrowheads="1" noTextEdit="1"/>
          </p:cNvSpPr>
          <p:nvPr>
            <p:ph type="sldImg"/>
          </p:nvPr>
        </p:nvSpPr>
        <p:spPr>
          <a:xfrm>
            <a:off x="874713" y="738188"/>
            <a:ext cx="4914900" cy="3686175"/>
          </a:xfrm>
          <a:ln/>
        </p:spPr>
      </p:sp>
      <p:sp>
        <p:nvSpPr>
          <p:cNvPr id="56324" name="Rectangle 3"/>
          <p:cNvSpPr>
            <a:spLocks noGrp="1" noChangeArrowheads="1"/>
          </p:cNvSpPr>
          <p:nvPr>
            <p:ph type="body" idx="1"/>
          </p:nvPr>
        </p:nvSpPr>
        <p:spPr>
          <a:xfrm>
            <a:off x="889000" y="4670425"/>
            <a:ext cx="4884738" cy="44243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altLang="en-US">
                <a:ea typeface="MS PGothic" pitchFamily="34" charset="-128"/>
              </a:rPr>
              <a:t>Stress the structured approach – reinforce:</a:t>
            </a:r>
          </a:p>
          <a:p>
            <a:pPr marL="171450" indent="-171450">
              <a:buFont typeface="Arial" panose="020B0604020202020204" pitchFamily="34" charset="0"/>
              <a:buChar char="•"/>
              <a:defRPr/>
            </a:pPr>
            <a:r>
              <a:rPr lang="en-GB" altLang="en-US">
                <a:ea typeface="MS PGothic" pitchFamily="34" charset="-128"/>
              </a:rPr>
              <a:t>the need to treat in order of the structured approach</a:t>
            </a:r>
          </a:p>
          <a:p>
            <a:pPr marL="171450" indent="-171450">
              <a:buFont typeface="Arial" panose="020B0604020202020204" pitchFamily="34" charset="0"/>
              <a:buChar char="•"/>
              <a:defRPr/>
            </a:pPr>
            <a:r>
              <a:rPr lang="en-GB" altLang="en-US">
                <a:ea typeface="MS PGothic" pitchFamily="34" charset="-128"/>
              </a:rPr>
              <a:t>the role of repeat assessments</a:t>
            </a:r>
          </a:p>
          <a:p>
            <a:pPr marL="171450" indent="-171450">
              <a:buFont typeface="Arial" panose="020B0604020202020204" pitchFamily="34" charset="0"/>
              <a:buChar char="•"/>
              <a:defRPr/>
            </a:pPr>
            <a:r>
              <a:rPr lang="en-GB" altLang="en-US">
                <a:ea typeface="MS PGothic" pitchFamily="34" charset="-128"/>
              </a:rPr>
              <a:t>the value of using this in record keeping and in communications between staff</a:t>
            </a:r>
          </a:p>
          <a:p>
            <a:pPr>
              <a:defRPr/>
            </a:pPr>
            <a:endParaRPr lang="en-GB" altLang="en-US">
              <a:ea typeface="MS PGothic" pitchFamily="34" charset="-128"/>
            </a:endParaRPr>
          </a:p>
          <a:p>
            <a:pPr>
              <a:defRPr/>
            </a:pPr>
            <a:r>
              <a:rPr lang="en-GB" altLang="en-US">
                <a:ea typeface="MS PGothic" pitchFamily="34" charset="-128"/>
              </a:rPr>
              <a:t>Primary survey and resuscitation are generic – may take 60 sec (to 60 min!)</a:t>
            </a:r>
          </a:p>
          <a:p>
            <a:pPr>
              <a:defRPr/>
            </a:pPr>
            <a:r>
              <a:rPr lang="en-GB" altLang="en-US">
                <a:ea typeface="MS PGothic" pitchFamily="34" charset="-128"/>
              </a:rPr>
              <a:t>Secondary survey and emergency treatment are condition specific</a:t>
            </a:r>
          </a:p>
        </p:txBody>
      </p:sp>
    </p:spTree>
    <p:extLst>
      <p:ext uri="{BB962C8B-B14F-4D97-AF65-F5344CB8AC3E}">
        <p14:creationId xmlns:p14="http://schemas.microsoft.com/office/powerpoint/2010/main" val="465356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35</a:t>
            </a:fld>
            <a:endParaRPr lang="en-US" altLang="en-US"/>
          </a:p>
        </p:txBody>
      </p:sp>
    </p:spTree>
    <p:extLst>
      <p:ext uri="{BB962C8B-B14F-4D97-AF65-F5344CB8AC3E}">
        <p14:creationId xmlns:p14="http://schemas.microsoft.com/office/powerpoint/2010/main" val="37065502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altLang="en-US">
              <a:latin typeface="Tahoma" pitchFamily="34" charset="0"/>
            </a:endParaRPr>
          </a:p>
        </p:txBody>
      </p:sp>
    </p:spTree>
    <p:extLst>
      <p:ext uri="{BB962C8B-B14F-4D97-AF65-F5344CB8AC3E}">
        <p14:creationId xmlns:p14="http://schemas.microsoft.com/office/powerpoint/2010/main" val="5735575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Allow 2 minutes – discuss why BM not done</a:t>
            </a:r>
          </a:p>
        </p:txBody>
      </p:sp>
    </p:spTree>
    <p:extLst>
      <p:ext uri="{BB962C8B-B14F-4D97-AF65-F5344CB8AC3E}">
        <p14:creationId xmlns:p14="http://schemas.microsoft.com/office/powerpoint/2010/main" val="34429870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Tahoma" pitchFamily="34" charset="0"/>
              </a:rPr>
              <a:t>For treatment of croup:</a:t>
            </a:r>
          </a:p>
          <a:p>
            <a:r>
              <a:rPr lang="en-GB" altLang="en-US">
                <a:latin typeface="Tahoma" pitchFamily="34" charset="0"/>
              </a:rPr>
              <a:t>Oxygen</a:t>
            </a:r>
          </a:p>
          <a:p>
            <a:pPr lvl="0" algn="l" eaLnBrk="1" hangingPunct="1">
              <a:spcBef>
                <a:spcPct val="20000"/>
              </a:spcBef>
              <a:buClr>
                <a:srgbClr val="B2B2B2"/>
              </a:buClr>
            </a:pPr>
            <a:r>
              <a:rPr lang="en-GB" sz="1200">
                <a:latin typeface="Arial" panose="020B0604020202020204" pitchFamily="34" charset="0"/>
                <a:cs typeface="Arial" panose="020B0604020202020204" pitchFamily="34" charset="0"/>
              </a:rPr>
              <a:t>Nebulised budesonide or adrenaline initially</a:t>
            </a:r>
          </a:p>
          <a:p>
            <a:pPr lvl="0" algn="l" eaLnBrk="1" hangingPunct="1">
              <a:spcBef>
                <a:spcPct val="20000"/>
              </a:spcBef>
              <a:buClr>
                <a:srgbClr val="B2B2B2"/>
              </a:buClr>
            </a:pPr>
            <a:r>
              <a:rPr lang="en-GB" sz="1200">
                <a:latin typeface="Arial" panose="020B0604020202020204" pitchFamily="34" charset="0"/>
                <a:cs typeface="Arial" panose="020B0604020202020204" pitchFamily="34" charset="0"/>
              </a:rPr>
              <a:t>Oral dexamethasone (for when oxygen is given and child improving) or budesonide then nebulised adrenaline to ‘buy time’ pre intubation</a:t>
            </a:r>
          </a:p>
          <a:p>
            <a:endParaRPr lang="en-GB" altLang="en-US">
              <a:latin typeface="Tahoma" pitchFamily="34" charset="0"/>
            </a:endParaRPr>
          </a:p>
        </p:txBody>
      </p:sp>
    </p:spTree>
    <p:extLst>
      <p:ext uri="{BB962C8B-B14F-4D97-AF65-F5344CB8AC3E}">
        <p14:creationId xmlns:p14="http://schemas.microsoft.com/office/powerpoint/2010/main" val="13552248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Allow 2 minutes</a:t>
            </a:r>
          </a:p>
        </p:txBody>
      </p:sp>
    </p:spTree>
    <p:extLst>
      <p:ext uri="{BB962C8B-B14F-4D97-AF65-F5344CB8AC3E}">
        <p14:creationId xmlns:p14="http://schemas.microsoft.com/office/powerpoint/2010/main" val="1152457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ltLang="en-US" dirty="0"/>
              <a:t>Candidates will be assessed during skill stations, workshops and simulations on their knowledge/skills as well as their performance working either within a team, or as a team leader. They will also be assessed for their potential as future instructors, based on their enthusiasm, support of colleagues, team-working, communication skills and credibility.</a:t>
            </a:r>
          </a:p>
          <a:p>
            <a:endParaRPr lang="en-GB" altLang="en-US" dirty="0"/>
          </a:p>
          <a:p>
            <a:r>
              <a:rPr lang="en-GB" altLang="en-US" dirty="0"/>
              <a:t>Since</a:t>
            </a:r>
            <a:r>
              <a:rPr lang="en-GB" altLang="en-US" baseline="0" dirty="0"/>
              <a:t> 31</a:t>
            </a:r>
            <a:r>
              <a:rPr lang="en-GB" altLang="en-US" baseline="30000" dirty="0"/>
              <a:t>st</a:t>
            </a:r>
            <a:r>
              <a:rPr lang="en-GB" altLang="en-US" baseline="0" dirty="0"/>
              <a:t> October 2018 the course has been officially endorsed by RCPCH in the UK.</a:t>
            </a:r>
            <a:endParaRPr lang="en-GB" altLang="en-US" dirty="0"/>
          </a:p>
          <a:p>
            <a:endParaRPr lang="en-GB" altLang="en-US" dirty="0"/>
          </a:p>
        </p:txBody>
      </p:sp>
    </p:spTree>
    <p:extLst>
      <p:ext uri="{BB962C8B-B14F-4D97-AF65-F5344CB8AC3E}">
        <p14:creationId xmlns:p14="http://schemas.microsoft.com/office/powerpoint/2010/main" val="12728151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GB" altLang="en-US">
                <a:latin typeface="Tahoma" pitchFamily="34" charset="0"/>
              </a:rPr>
              <a:t>Allow 2 minutes</a:t>
            </a:r>
          </a:p>
          <a:p>
            <a:pPr marL="0" marR="0" lvl="0" indent="0" algn="l">
              <a:lnSpc>
                <a:spcPct val="100000"/>
              </a:lnSpc>
              <a:spcBef>
                <a:spcPct val="20000"/>
              </a:spcBef>
              <a:spcAft>
                <a:spcPct val="0"/>
              </a:spcAft>
              <a:buNone/>
            </a:pPr>
            <a:endParaRPr lang="en-GB" sz="1200" b="0" i="0" u="none" strike="noStrike" cap="none" normalizeH="0" baseline="0" noProof="0">
              <a:ln>
                <a:noFill/>
              </a:ln>
              <a:solidFill>
                <a:srgbClr val="000000"/>
              </a:solidFill>
              <a:effectLst/>
              <a:latin typeface="Arial"/>
            </a:endParaRPr>
          </a:p>
          <a:p>
            <a:pPr marL="0" marR="0" lvl="0" indent="0" algn="l">
              <a:lnSpc>
                <a:spcPct val="100000"/>
              </a:lnSpc>
              <a:spcBef>
                <a:spcPct val="20000"/>
              </a:spcBef>
              <a:spcAft>
                <a:spcPct val="0"/>
              </a:spcAft>
              <a:buNone/>
            </a:pPr>
            <a:r>
              <a:rPr lang="en-GB" sz="1200" b="0" i="0" u="none" strike="noStrike" cap="none" normalizeH="0" baseline="0" noProof="0">
                <a:ln>
                  <a:noFill/>
                </a:ln>
                <a:solidFill>
                  <a:srgbClr val="000000"/>
                </a:solidFill>
                <a:effectLst/>
                <a:latin typeface="Arial"/>
              </a:rPr>
              <a:t>Asthma treatment: Salbutamol and ipratropium nebulisers</a:t>
            </a:r>
            <a:endParaRPr lang="en-US" sz="1200" b="0" i="0" u="none" strike="noStrike" cap="none" normalizeH="0" baseline="0" noProof="0">
              <a:ln>
                <a:noFill/>
              </a:ln>
              <a:solidFill>
                <a:srgbClr val="000000"/>
              </a:solidFill>
              <a:effectLst/>
              <a:latin typeface="Arial"/>
            </a:endParaRPr>
          </a:p>
          <a:p>
            <a:pPr marL="0" marR="0" lvl="0" indent="0" algn="l">
              <a:lnSpc>
                <a:spcPct val="100000"/>
              </a:lnSpc>
              <a:spcBef>
                <a:spcPct val="20000"/>
              </a:spcBef>
              <a:spcAft>
                <a:spcPct val="0"/>
              </a:spcAft>
              <a:buNone/>
            </a:pPr>
            <a:r>
              <a:rPr lang="en-GB" sz="1200" b="0" i="0" u="none" strike="noStrike" cap="none" normalizeH="0" baseline="0" noProof="0">
                <a:ln>
                  <a:noFill/>
                </a:ln>
                <a:solidFill>
                  <a:srgbClr val="000000"/>
                </a:solidFill>
                <a:effectLst/>
                <a:latin typeface="Arial"/>
              </a:rPr>
              <a:t>driven with oxygen</a:t>
            </a:r>
            <a:endParaRPr lang="en-US">
              <a:solidFill>
                <a:srgbClr val="000000"/>
              </a:solidFill>
              <a:latin typeface="Arial"/>
            </a:endParaRPr>
          </a:p>
        </p:txBody>
      </p:sp>
    </p:spTree>
    <p:extLst>
      <p:ext uri="{BB962C8B-B14F-4D97-AF65-F5344CB8AC3E}">
        <p14:creationId xmlns:p14="http://schemas.microsoft.com/office/powerpoint/2010/main" val="28310669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ltLang="en-US"/>
              <a:t>Allow 2 minutes</a:t>
            </a:r>
          </a:p>
        </p:txBody>
      </p:sp>
    </p:spTree>
    <p:extLst>
      <p:ext uri="{BB962C8B-B14F-4D97-AF65-F5344CB8AC3E}">
        <p14:creationId xmlns:p14="http://schemas.microsoft.com/office/powerpoint/2010/main" val="30879619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Show key features and ask for diagnosis and emergency treatment.</a:t>
            </a:r>
          </a:p>
          <a:p>
            <a:r>
              <a:rPr lang="en-GB" altLang="en-US" dirty="0"/>
              <a:t>DKA – ‘fluid not too much, insulin not too early’</a:t>
            </a:r>
          </a:p>
          <a:p>
            <a:endParaRPr lang="en-GB" altLang="en-US" dirty="0">
              <a:ea typeface="MS PGothic" pitchFamily="34" charset="-128"/>
            </a:endParaRPr>
          </a:p>
          <a:p>
            <a:r>
              <a:rPr lang="en-GB" altLang="en-US" dirty="0"/>
              <a:t>Allow 4 minutes including discussion</a:t>
            </a:r>
          </a:p>
          <a:p>
            <a:endParaRPr lang="en-GB" altLang="en-US" dirty="0"/>
          </a:p>
          <a:p>
            <a:r>
              <a:rPr lang="en-GB" altLang="en-US" dirty="0">
                <a:ea typeface="MS PGothic" pitchFamily="34" charset="-128"/>
              </a:rPr>
              <a:t>If have enough time……..</a:t>
            </a:r>
          </a:p>
          <a:p>
            <a:r>
              <a:rPr lang="en-GB" altLang="en-US" dirty="0"/>
              <a:t>Ask whether there are any other key features / diagnoses not listed here.</a:t>
            </a:r>
          </a:p>
          <a:p>
            <a:r>
              <a:rPr lang="en-GB" altLang="en-US" dirty="0"/>
              <a:t>e.g. </a:t>
            </a:r>
          </a:p>
          <a:p>
            <a:r>
              <a:rPr lang="en-GB" altLang="en-US" dirty="0"/>
              <a:t>bilious vomiting, abdominal pain and distension – surgical abdomen pallor and splenomegaly – severe anaemia</a:t>
            </a:r>
          </a:p>
          <a:p>
            <a:endParaRPr lang="en-GB" altLang="en-US" dirty="0">
              <a:latin typeface="Tahoma" pitchFamily="34" charset="0"/>
            </a:endParaRPr>
          </a:p>
        </p:txBody>
      </p:sp>
    </p:spTree>
    <p:extLst>
      <p:ext uri="{BB962C8B-B14F-4D97-AF65-F5344CB8AC3E}">
        <p14:creationId xmlns:p14="http://schemas.microsoft.com/office/powerpoint/2010/main" val="8341866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ltLang="en-US"/>
              <a:t>Allow 2 minutes</a:t>
            </a:r>
          </a:p>
        </p:txBody>
      </p:sp>
    </p:spTree>
    <p:extLst>
      <p:ext uri="{BB962C8B-B14F-4D97-AF65-F5344CB8AC3E}">
        <p14:creationId xmlns:p14="http://schemas.microsoft.com/office/powerpoint/2010/main" val="4519043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GB" altLang="en-US" dirty="0">
                <a:ea typeface="MS PGothic" pitchFamily="34" charset="-128"/>
              </a:rPr>
              <a:t>Show key features and ask for diagnosis and emergency treatment.</a:t>
            </a:r>
          </a:p>
          <a:p>
            <a:pPr>
              <a:defRPr/>
            </a:pPr>
            <a:r>
              <a:rPr lang="en-GB" altLang="en-US" dirty="0">
                <a:ea typeface="MS PGothic" pitchFamily="34" charset="-128"/>
              </a:rPr>
              <a:t>Ask whether there are any other key features / diagnoses not listed here. </a:t>
            </a:r>
          </a:p>
          <a:p>
            <a:pPr>
              <a:defRPr/>
            </a:pPr>
            <a:r>
              <a:rPr lang="en-GB" altLang="en-US" dirty="0">
                <a:ea typeface="MS PGothic" pitchFamily="34" charset="-128"/>
              </a:rPr>
              <a:t>E.g.</a:t>
            </a:r>
          </a:p>
          <a:p>
            <a:pPr marL="171450" indent="-171450">
              <a:buFont typeface="Arial" panose="020B0604020202020204" pitchFamily="34" charset="0"/>
              <a:buChar char="•"/>
              <a:defRPr/>
            </a:pPr>
            <a:r>
              <a:rPr lang="en-GB" altLang="en-US" dirty="0">
                <a:ea typeface="MS PGothic" pitchFamily="34" charset="-128"/>
              </a:rPr>
              <a:t>headaches, acute onset – cerebrovascular event</a:t>
            </a:r>
          </a:p>
          <a:p>
            <a:pPr marL="171450" indent="-171450">
              <a:buFont typeface="Arial" panose="020B0604020202020204" pitchFamily="34" charset="0"/>
              <a:buChar char="•"/>
              <a:defRPr/>
            </a:pPr>
            <a:r>
              <a:rPr lang="en-GB" altLang="en-US" dirty="0">
                <a:ea typeface="MS PGothic" pitchFamily="34" charset="-128"/>
              </a:rPr>
              <a:t>headaches, high BP – hypertensive encephalopathy</a:t>
            </a:r>
          </a:p>
          <a:p>
            <a:pPr marL="171450" indent="-171450">
              <a:buFont typeface="Arial" panose="020B0604020202020204" pitchFamily="34" charset="0"/>
              <a:buChar char="•"/>
              <a:defRPr/>
            </a:pPr>
            <a:r>
              <a:rPr lang="en-GB" altLang="en-US" dirty="0">
                <a:ea typeface="MS PGothic" pitchFamily="34" charset="-128"/>
              </a:rPr>
              <a:t>vague and inconsistent history, other trauma in an infant – child abuse</a:t>
            </a:r>
          </a:p>
          <a:p>
            <a:pPr>
              <a:defRPr/>
            </a:pPr>
            <a:r>
              <a:rPr lang="en-GB" altLang="en-US" dirty="0">
                <a:ea typeface="MS PGothic" pitchFamily="34" charset="-128"/>
              </a:rPr>
              <a:t>The use of the structured approach in these cases will help ensure early and appropriate treatment. Candidates may practice this in the illness simulations which follow.</a:t>
            </a:r>
          </a:p>
          <a:p>
            <a:pPr>
              <a:defRPr/>
            </a:pPr>
            <a:r>
              <a:rPr lang="en-GB" altLang="en-US" dirty="0">
                <a:ea typeface="MS PGothic" pitchFamily="34" charset="-128"/>
              </a:rPr>
              <a:t>Allow 4 minutes</a:t>
            </a:r>
          </a:p>
          <a:p>
            <a:endParaRPr lang="en-GB" altLang="en-US" dirty="0">
              <a:latin typeface="Tahoma" pitchFamily="34" charset="0"/>
            </a:endParaRPr>
          </a:p>
        </p:txBody>
      </p:sp>
    </p:spTree>
    <p:extLst>
      <p:ext uri="{BB962C8B-B14F-4D97-AF65-F5344CB8AC3E}">
        <p14:creationId xmlns:p14="http://schemas.microsoft.com/office/powerpoint/2010/main" val="1654083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r>
              <a:rPr lang="en-US" altLang="en-US"/>
              <a:t>APLS 6e:</a:t>
            </a:r>
            <a:fld id="{2B109FB3-D8C1-41D9-A86A-4984F9533F90}" type="slidenum">
              <a:rPr lang="en-US" altLang="en-US" smtClean="0"/>
              <a:pPr>
                <a:defRPr/>
              </a:pPr>
              <a:t>5</a:t>
            </a:fld>
            <a:endParaRPr lang="en-US" altLang="en-US"/>
          </a:p>
        </p:txBody>
      </p:sp>
    </p:spTree>
    <p:extLst>
      <p:ext uri="{BB962C8B-B14F-4D97-AF65-F5344CB8AC3E}">
        <p14:creationId xmlns:p14="http://schemas.microsoft.com/office/powerpoint/2010/main" val="1542976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a:t>REALLY IMPORTANT to make sure the candidates understand that continuous assessment does not mean that they have to be perfect at the start –  we will give targeted support to help all candidates improve.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a:t>If you struggle at any point we will immediately find a way to help you practise again, and we will encourage you to view this as useful learning and say to yourself “I haven’t got this right </a:t>
            </a:r>
            <a:r>
              <a:rPr lang="en-GB" b="1" baseline="0"/>
              <a:t>YET</a:t>
            </a:r>
            <a:r>
              <a:rPr lang="en-GB" baseline="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a:t>Use your group to help you, and use the times when you are an observer to focus on working out where the benchmark lies</a:t>
            </a:r>
          </a:p>
          <a:p>
            <a:endParaRPr lang="en-GB"/>
          </a:p>
        </p:txBody>
      </p:sp>
      <p:sp>
        <p:nvSpPr>
          <p:cNvPr id="4" name="Slide Number Placeholder 3"/>
          <p:cNvSpPr>
            <a:spLocks noGrp="1"/>
          </p:cNvSpPr>
          <p:nvPr>
            <p:ph type="sldNum" sz="quarter" idx="10"/>
          </p:nvPr>
        </p:nvSpPr>
        <p:spPr/>
        <p:txBody>
          <a:bodyPr/>
          <a:lstStyle/>
          <a:p>
            <a:pPr>
              <a:defRPr/>
            </a:pPr>
            <a:r>
              <a:rPr lang="en-US" altLang="en-US"/>
              <a:t>APLS 6e:</a:t>
            </a:r>
            <a:fld id="{2B109FB3-D8C1-41D9-A86A-4984F9533F90}" type="slidenum">
              <a:rPr lang="en-US" altLang="en-US" smtClean="0"/>
              <a:pPr>
                <a:defRPr/>
              </a:pPr>
              <a:t>6</a:t>
            </a:fld>
            <a:endParaRPr lang="en-US" altLang="en-US"/>
          </a:p>
        </p:txBody>
      </p:sp>
    </p:spTree>
    <p:extLst>
      <p:ext uri="{BB962C8B-B14F-4D97-AF65-F5344CB8AC3E}">
        <p14:creationId xmlns:p14="http://schemas.microsoft.com/office/powerpoint/2010/main" val="317280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25" y="755650"/>
            <a:ext cx="4918075" cy="368776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r>
              <a:rPr lang="en-US" altLang="en-US"/>
              <a:t>APLS 6e:</a:t>
            </a:r>
            <a:fld id="{2B109FB3-D8C1-41D9-A86A-4984F9533F90}" type="slidenum">
              <a:rPr lang="en-US" altLang="en-US" smtClean="0"/>
              <a:pPr>
                <a:defRPr/>
              </a:pPr>
              <a:t>7</a:t>
            </a:fld>
            <a:endParaRPr lang="en-US" altLang="en-US"/>
          </a:p>
        </p:txBody>
      </p:sp>
    </p:spTree>
    <p:extLst>
      <p:ext uri="{BB962C8B-B14F-4D97-AF65-F5344CB8AC3E}">
        <p14:creationId xmlns:p14="http://schemas.microsoft.com/office/powerpoint/2010/main" val="1217265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r>
              <a:rPr lang="en-US" altLang="en-US"/>
              <a:t>APLS 6e:</a:t>
            </a:r>
            <a:fld id="{2B109FB3-D8C1-41D9-A86A-4984F9533F90}" type="slidenum">
              <a:rPr lang="en-US" altLang="en-US" smtClean="0"/>
              <a:pPr>
                <a:defRPr/>
              </a:pPr>
              <a:t>8</a:t>
            </a:fld>
            <a:endParaRPr lang="en-US" altLang="en-US"/>
          </a:p>
        </p:txBody>
      </p:sp>
    </p:spTree>
    <p:extLst>
      <p:ext uri="{BB962C8B-B14F-4D97-AF65-F5344CB8AC3E}">
        <p14:creationId xmlns:p14="http://schemas.microsoft.com/office/powerpoint/2010/main" val="2454889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ltLang="en-US"/>
              <a:t>This would be a nice time to introduce (SHORT!) the faculty and they can each mention whose mentor and group they are.</a:t>
            </a:r>
          </a:p>
          <a:p>
            <a:endParaRPr lang="en-GB" altLang="en-US"/>
          </a:p>
          <a:p>
            <a:endParaRPr lang="nl-NL"/>
          </a:p>
        </p:txBody>
      </p:sp>
      <p:sp>
        <p:nvSpPr>
          <p:cNvPr id="4" name="Tijdelijke aanduiding voor dianumm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9</a:t>
            </a:fld>
            <a:endParaRPr lang="en-US" altLang="en-US"/>
          </a:p>
        </p:txBody>
      </p:sp>
    </p:spTree>
    <p:extLst>
      <p:ext uri="{BB962C8B-B14F-4D97-AF65-F5344CB8AC3E}">
        <p14:creationId xmlns:p14="http://schemas.microsoft.com/office/powerpoint/2010/main" val="2694103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5761215" y="6351289"/>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chemeClr val="bg1"/>
                </a:solidFill>
                <a:latin typeface="Arial" panose="020B0604020202020204" pitchFamily="34" charset="0"/>
                <a:cs typeface="Arial" panose="020B0604020202020204" pitchFamily="34" charset="0"/>
              </a:rPr>
              <a:t>© ALSG, 2023</a:t>
            </a:r>
          </a:p>
        </p:txBody>
      </p:sp>
      <p:sp>
        <p:nvSpPr>
          <p:cNvPr id="6" name="Title 1"/>
          <p:cNvSpPr>
            <a:spLocks noGrp="1"/>
          </p:cNvSpPr>
          <p:nvPr>
            <p:ph type="ctrTitle"/>
          </p:nvPr>
        </p:nvSpPr>
        <p:spPr>
          <a:xfrm>
            <a:off x="467544" y="1484785"/>
            <a:ext cx="7772400" cy="792088"/>
          </a:xfrm>
          <a:prstGeom prst="rect">
            <a:avLst/>
          </a:prstGeom>
        </p:spPr>
        <p:txBody>
          <a:bodyPr/>
          <a:lstStyle>
            <a:lvl1pPr algn="l">
              <a:defRPr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Subtitle 2"/>
          <p:cNvSpPr>
            <a:spLocks noGrp="1"/>
          </p:cNvSpPr>
          <p:nvPr>
            <p:ph type="subTitle" idx="1"/>
          </p:nvPr>
        </p:nvSpPr>
        <p:spPr>
          <a:xfrm>
            <a:off x="478498" y="2477683"/>
            <a:ext cx="6400800" cy="663285"/>
          </a:xfrm>
          <a:prstGeom prst="rect">
            <a:avLst/>
          </a:prstGeom>
        </p:spPr>
        <p:txBody>
          <a:bodyPr/>
          <a:lstStyle>
            <a:lvl1pPr marL="0" indent="0" algn="l">
              <a:buNone/>
              <a:defRPr b="0" i="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823855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Picture with Caption">
    <p:bg>
      <p:bgPr>
        <a:solidFill>
          <a:srgbClr val="F7F7F7"/>
        </a:solidFill>
        <a:effectLst/>
      </p:bgPr>
    </p:bg>
    <p:spTree>
      <p:nvGrpSpPr>
        <p:cNvPr id="1" name=""/>
        <p:cNvGrpSpPr/>
        <p:nvPr/>
      </p:nvGrpSpPr>
      <p:grpSpPr>
        <a:xfrm>
          <a:off x="0" y="0"/>
          <a:ext cx="0" cy="0"/>
          <a:chOff x="0" y="0"/>
          <a:chExt cx="0" cy="0"/>
        </a:xfrm>
      </p:grpSpPr>
      <p:cxnSp>
        <p:nvCxnSpPr>
          <p:cNvPr id="7" name="Straight Connector 2"/>
          <p:cNvCxnSpPr>
            <a:cxnSpLocks noChangeShapeType="1"/>
          </p:cNvCxnSpPr>
          <p:nvPr/>
        </p:nvCxnSpPr>
        <p:spPr bwMode="auto">
          <a:xfrm flipH="1">
            <a:off x="4140200" y="5084763"/>
            <a:ext cx="467995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8" name="TextBox 7"/>
          <p:cNvSpPr txBox="1">
            <a:spLocks noChangeArrowheads="1"/>
          </p:cNvSpPr>
          <p:nvPr/>
        </p:nvSpPr>
        <p:spPr bwMode="auto">
          <a:xfrm>
            <a:off x="5795963" y="6308725"/>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chemeClr val="bg1"/>
                </a:solidFill>
                <a:latin typeface="Arial" panose="020B0604020202020204" pitchFamily="34" charset="0"/>
                <a:cs typeface="Arial" panose="020B0604020202020204" pitchFamily="34" charset="0"/>
              </a:rPr>
              <a:t>© ALSG, 2015</a:t>
            </a:r>
          </a:p>
        </p:txBody>
      </p:sp>
      <p:sp>
        <p:nvSpPr>
          <p:cNvPr id="9" name="TextBox 8"/>
          <p:cNvSpPr txBox="1">
            <a:spLocks noChangeArrowheads="1"/>
          </p:cNvSpPr>
          <p:nvPr userDrawn="1"/>
        </p:nvSpPr>
        <p:spPr bwMode="auto">
          <a:xfrm>
            <a:off x="5795963" y="6308725"/>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chemeClr val="bg1"/>
                </a:solidFill>
                <a:latin typeface="Arial" panose="020B0604020202020204" pitchFamily="34" charset="0"/>
                <a:cs typeface="Arial" panose="020B0604020202020204" pitchFamily="34" charset="0"/>
              </a:rPr>
              <a:t>© ALSG, 2015</a:t>
            </a:r>
          </a:p>
        </p:txBody>
      </p:sp>
      <p:sp>
        <p:nvSpPr>
          <p:cNvPr id="2" name="Title 1"/>
          <p:cNvSpPr>
            <a:spLocks noGrp="1"/>
          </p:cNvSpPr>
          <p:nvPr>
            <p:ph type="title"/>
          </p:nvPr>
        </p:nvSpPr>
        <p:spPr>
          <a:xfrm>
            <a:off x="4139952" y="4518446"/>
            <a:ext cx="4680520" cy="566738"/>
          </a:xfrm>
          <a:prstGeom prst="rect">
            <a:avLst/>
          </a:prstGeom>
        </p:spPr>
        <p:txBody>
          <a:bodyPr vert="horz" anchor="b"/>
          <a:lstStyle>
            <a:lvl1pPr algn="l">
              <a:defRPr sz="2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323528" y="332656"/>
            <a:ext cx="3960440" cy="2967137"/>
          </a:xfrm>
          <a:prstGeom prst="rect">
            <a:avLst/>
          </a:prstGeom>
        </p:spPr>
        <p:txBody>
          <a:bodyPr vert="horz"/>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4139952" y="5072410"/>
            <a:ext cx="4680520" cy="588838"/>
          </a:xfrm>
          <a:prstGeom prst="rect">
            <a:avLst/>
          </a:prstGeom>
        </p:spPr>
        <p:txBody>
          <a:bodyPr vert="horz"/>
          <a:lstStyle>
            <a:lvl1pPr marL="0" indent="0">
              <a:buNone/>
              <a:defRPr sz="1400" b="0" i="0">
                <a:solidFill>
                  <a:srgbClr val="FFFFFF"/>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Content Placeholder 5"/>
          <p:cNvSpPr>
            <a:spLocks noGrp="1"/>
          </p:cNvSpPr>
          <p:nvPr>
            <p:ph sz="quarter" idx="4"/>
          </p:nvPr>
        </p:nvSpPr>
        <p:spPr>
          <a:xfrm>
            <a:off x="4788024" y="1340768"/>
            <a:ext cx="4041775" cy="2952328"/>
          </a:xfrm>
          <a:prstGeom prst="rect">
            <a:avLst/>
          </a:prstGeom>
        </p:spPr>
        <p:txBody>
          <a:bodyPr vert="horz"/>
          <a:lstStyle>
            <a:lvl1pPr marL="342900" indent="-342900">
              <a:buClr>
                <a:schemeClr val="bg1"/>
              </a:buClr>
              <a:buFont typeface="Arial"/>
              <a:buChar char="•"/>
              <a:defRPr sz="2400" b="0" i="0">
                <a:solidFill>
                  <a:srgbClr val="FFFFFF"/>
                </a:solidFill>
                <a:latin typeface="Arial" panose="020B0604020202020204" pitchFamily="34" charset="0"/>
                <a:cs typeface="Arial" panose="020B0604020202020204" pitchFamily="34" charset="0"/>
              </a:defRPr>
            </a:lvl1pPr>
            <a:lvl2pPr marL="742950" indent="-285750">
              <a:buClr>
                <a:schemeClr val="bg1"/>
              </a:buClr>
              <a:buFont typeface="Arial"/>
              <a:buChar char="•"/>
              <a:defRPr sz="2000" b="0" i="0">
                <a:solidFill>
                  <a:srgbClr val="FFFFFF"/>
                </a:solidFill>
                <a:latin typeface="Arial" panose="020B0604020202020204" pitchFamily="34" charset="0"/>
                <a:cs typeface="Arial" panose="020B0604020202020204" pitchFamily="34" charset="0"/>
              </a:defRPr>
            </a:lvl2pPr>
            <a:lvl3pPr marL="1143000" indent="-228600">
              <a:buClr>
                <a:schemeClr val="bg1"/>
              </a:buClr>
              <a:buFont typeface="Arial"/>
              <a:buChar char="•"/>
              <a:defRPr sz="1800" b="0" i="0">
                <a:solidFill>
                  <a:srgbClr val="FFFFFF"/>
                </a:solidFill>
                <a:latin typeface="Arial" panose="020B0604020202020204" pitchFamily="34" charset="0"/>
                <a:cs typeface="Arial" panose="020B0604020202020204" pitchFamily="34" charset="0"/>
              </a:defRPr>
            </a:lvl3pPr>
            <a:lvl4pPr marL="1600200" indent="-228600">
              <a:buClr>
                <a:schemeClr val="bg1"/>
              </a:buClr>
              <a:buFont typeface="Arial"/>
              <a:buChar char="•"/>
              <a:defRPr sz="1600" b="0" i="0">
                <a:solidFill>
                  <a:srgbClr val="FFFFFF"/>
                </a:solidFill>
                <a:latin typeface="Arial" panose="020B0604020202020204" pitchFamily="34" charset="0"/>
                <a:cs typeface="Arial" panose="020B0604020202020204" pitchFamily="34" charset="0"/>
              </a:defRPr>
            </a:lvl4pPr>
            <a:lvl5pPr marL="2057400" indent="-228600">
              <a:buClr>
                <a:schemeClr val="bg1"/>
              </a:buClr>
              <a:buFont typeface="Arial"/>
              <a:buChar char="•"/>
              <a:defRPr sz="1600" b="0" i="0">
                <a:solidFill>
                  <a:srgbClr val="FFFFFF"/>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Graphical user interface&#10;&#10;Description automatically generated with low confidence">
            <a:extLst>
              <a:ext uri="{FF2B5EF4-FFF2-40B4-BE49-F238E27FC236}">
                <a16:creationId xmlns:a16="http://schemas.microsoft.com/office/drawing/2014/main" id="{67C4D11B-A610-5B7E-AC52-B12E2724CA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
        <p:nvSpPr>
          <p:cNvPr id="6" name="TextBox 6">
            <a:extLst>
              <a:ext uri="{FF2B5EF4-FFF2-40B4-BE49-F238E27FC236}">
                <a16:creationId xmlns:a16="http://schemas.microsoft.com/office/drawing/2014/main" id="{43C367EF-DADC-D9C7-866C-3942B178A68D}"/>
              </a:ext>
            </a:extLst>
          </p:cNvPr>
          <p:cNvSpPr txBox="1">
            <a:spLocks noChangeArrowheads="1"/>
          </p:cNvSpPr>
          <p:nvPr userDrawn="1"/>
        </p:nvSpPr>
        <p:spPr bwMode="auto">
          <a:xfrm>
            <a:off x="5948363" y="6461125"/>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rgbClr val="2F70C8"/>
                </a:solidFill>
                <a:latin typeface="Arial" panose="020B0604020202020204" pitchFamily="34" charset="0"/>
                <a:cs typeface="Arial" panose="020B0604020202020204" pitchFamily="34" charset="0"/>
              </a:rPr>
              <a:t>© ALSG, 2023</a:t>
            </a:r>
          </a:p>
        </p:txBody>
      </p:sp>
    </p:spTree>
    <p:extLst>
      <p:ext uri="{BB962C8B-B14F-4D97-AF65-F5344CB8AC3E}">
        <p14:creationId xmlns:p14="http://schemas.microsoft.com/office/powerpoint/2010/main" val="18815101"/>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467544" y="1484785"/>
            <a:ext cx="7772400" cy="792088"/>
          </a:xfrm>
          <a:prstGeom prst="rect">
            <a:avLst/>
          </a:prstGeom>
        </p:spPr>
        <p:txBody>
          <a:bodyPr/>
          <a:lstStyle>
            <a:lvl1pPr algn="l">
              <a:defRPr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Subtitle 2"/>
          <p:cNvSpPr>
            <a:spLocks noGrp="1"/>
          </p:cNvSpPr>
          <p:nvPr>
            <p:ph type="subTitle" idx="1"/>
          </p:nvPr>
        </p:nvSpPr>
        <p:spPr>
          <a:xfrm>
            <a:off x="478498" y="2477683"/>
            <a:ext cx="6400800" cy="663285"/>
          </a:xfrm>
          <a:prstGeom prst="rect">
            <a:avLst/>
          </a:prstGeom>
        </p:spPr>
        <p:txBody>
          <a:bodyPr/>
          <a:lstStyle>
            <a:lvl1pPr marL="0" indent="0" algn="l">
              <a:buNone/>
              <a:defRPr b="0" i="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 name="TextBox 6">
            <a:extLst>
              <a:ext uri="{FF2B5EF4-FFF2-40B4-BE49-F238E27FC236}">
                <a16:creationId xmlns:a16="http://schemas.microsoft.com/office/drawing/2014/main" id="{C8FE2035-1F5E-86E3-DDF4-1C8B7CFF3FEE}"/>
              </a:ext>
            </a:extLst>
          </p:cNvPr>
          <p:cNvSpPr txBox="1">
            <a:spLocks noChangeArrowheads="1"/>
          </p:cNvSpPr>
          <p:nvPr userDrawn="1"/>
        </p:nvSpPr>
        <p:spPr bwMode="auto">
          <a:xfrm>
            <a:off x="5795963" y="6308725"/>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chemeClr val="bg1"/>
                </a:solidFill>
                <a:latin typeface="Arial" panose="020B0604020202020204" pitchFamily="34" charset="0"/>
                <a:cs typeface="Arial" panose="020B0604020202020204" pitchFamily="34" charset="0"/>
              </a:rPr>
              <a:t>© ALSG, 2023</a:t>
            </a:r>
          </a:p>
        </p:txBody>
      </p:sp>
    </p:spTree>
    <p:extLst>
      <p:ext uri="{BB962C8B-B14F-4D97-AF65-F5344CB8AC3E}">
        <p14:creationId xmlns:p14="http://schemas.microsoft.com/office/powerpoint/2010/main" val="3962180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Section Header">
    <p:bg>
      <p:bgPr>
        <a:solidFill>
          <a:srgbClr val="F7F7F7"/>
        </a:solidFill>
        <a:effectLst/>
      </p:bgPr>
    </p:bg>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5796136" y="6237271"/>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rgbClr val="2F70C8"/>
                </a:solidFill>
                <a:latin typeface="Arial" panose="020B0604020202020204" pitchFamily="34" charset="0"/>
                <a:cs typeface="Arial" panose="020B0604020202020204" pitchFamily="34" charset="0"/>
              </a:rPr>
              <a:t>© ALSG, 2023</a:t>
            </a:r>
          </a:p>
        </p:txBody>
      </p:sp>
      <p:sp>
        <p:nvSpPr>
          <p:cNvPr id="6" name="Title 1"/>
          <p:cNvSpPr>
            <a:spLocks noGrp="1"/>
          </p:cNvSpPr>
          <p:nvPr>
            <p:ph type="ctrTitle"/>
          </p:nvPr>
        </p:nvSpPr>
        <p:spPr>
          <a:xfrm>
            <a:off x="685800" y="2130425"/>
            <a:ext cx="7772400" cy="1470025"/>
          </a:xfrm>
          <a:prstGeom prst="rect">
            <a:avLst/>
          </a:prstGeom>
        </p:spPr>
        <p:txBody>
          <a:bodyPr/>
          <a:lstStyle>
            <a:lvl1pPr>
              <a:defRPr b="1" i="0">
                <a:solidFill>
                  <a:srgbClr val="2E5796"/>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Subtitle 2"/>
          <p:cNvSpPr>
            <a:spLocks noGrp="1"/>
          </p:cNvSpPr>
          <p:nvPr>
            <p:ph type="subTitle" idx="1"/>
          </p:nvPr>
        </p:nvSpPr>
        <p:spPr>
          <a:xfrm>
            <a:off x="1371600" y="3886200"/>
            <a:ext cx="6400800" cy="1752600"/>
          </a:xfrm>
          <a:prstGeom prst="rect">
            <a:avLst/>
          </a:prstGeom>
        </p:spPr>
        <p:txBody>
          <a:bodyPr/>
          <a:lstStyle>
            <a:lvl1pPr marL="0" indent="0" algn="ctr">
              <a:buNone/>
              <a:defRPr b="0" i="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2" name="Picture 1" descr="Graphical user interface&#10;&#10;Description automatically generated with low confidence">
            <a:extLst>
              <a:ext uri="{FF2B5EF4-FFF2-40B4-BE49-F238E27FC236}">
                <a16:creationId xmlns:a16="http://schemas.microsoft.com/office/drawing/2014/main" id="{3FBDC6E3-DB03-7466-AE41-99E588B31A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95916015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rgbClr val="F7F7F7"/>
        </a:solidFill>
        <a:effectLst/>
      </p:bgPr>
    </p:bg>
    <p:spTree>
      <p:nvGrpSpPr>
        <p:cNvPr id="1" name=""/>
        <p:cNvGrpSpPr/>
        <p:nvPr/>
      </p:nvGrpSpPr>
      <p:grpSpPr>
        <a:xfrm>
          <a:off x="0" y="0"/>
          <a:ext cx="0" cy="0"/>
          <a:chOff x="0" y="0"/>
          <a:chExt cx="0" cy="0"/>
        </a:xfrm>
      </p:grpSpPr>
      <p:cxnSp>
        <p:nvCxnSpPr>
          <p:cNvPr id="5" name="Straight Connector 2"/>
          <p:cNvCxnSpPr>
            <a:cxnSpLocks noChangeShapeType="1"/>
          </p:cNvCxnSpPr>
          <p:nvPr/>
        </p:nvCxnSpPr>
        <p:spPr bwMode="auto">
          <a:xfrm flipH="1">
            <a:off x="468313" y="3933825"/>
            <a:ext cx="777557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5795963" y="6308725"/>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rgbClr val="2F70C8"/>
                </a:solidFill>
                <a:latin typeface="Arial" panose="020B0604020202020204" pitchFamily="34" charset="0"/>
                <a:cs typeface="Arial" panose="020B0604020202020204" pitchFamily="34" charset="0"/>
              </a:rPr>
              <a:t>© ALSG, 2023</a:t>
            </a:r>
          </a:p>
        </p:txBody>
      </p:sp>
      <p:sp>
        <p:nvSpPr>
          <p:cNvPr id="2" name="Title 1"/>
          <p:cNvSpPr>
            <a:spLocks noGrp="1"/>
          </p:cNvSpPr>
          <p:nvPr>
            <p:ph type="title"/>
          </p:nvPr>
        </p:nvSpPr>
        <p:spPr>
          <a:xfrm>
            <a:off x="467544" y="3939133"/>
            <a:ext cx="7772400" cy="1362075"/>
          </a:xfrm>
          <a:prstGeom prst="rect">
            <a:avLst/>
          </a:prstGeom>
        </p:spPr>
        <p:txBody>
          <a:bodyPr vert="horz" anchor="t"/>
          <a:lstStyle>
            <a:lvl1pPr algn="l">
              <a:defRPr sz="3200" b="1" i="0" cap="all">
                <a:solidFill>
                  <a:srgbClr val="2E5796"/>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67544" y="2426965"/>
            <a:ext cx="7772400" cy="1500187"/>
          </a:xfrm>
          <a:prstGeom prst="rect">
            <a:avLst/>
          </a:prstGeom>
        </p:spPr>
        <p:txBody>
          <a:bodyPr vert="horz" anchor="b"/>
          <a:lstStyle>
            <a:lvl1pPr marL="0" indent="0" algn="l">
              <a:buNone/>
              <a:defRPr sz="2000" b="0"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pic>
        <p:nvPicPr>
          <p:cNvPr id="8" name="Picture 7" descr="Graphical user interface&#10;&#10;Description automatically generated with low confidence">
            <a:extLst>
              <a:ext uri="{FF2B5EF4-FFF2-40B4-BE49-F238E27FC236}">
                <a16:creationId xmlns:a16="http://schemas.microsoft.com/office/drawing/2014/main" id="{45D87215-C92E-4F9C-7F6E-BB383696B7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279824350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rgbClr val="F7F7F7"/>
        </a:solid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5795963" y="6308725"/>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rgbClr val="2F70C8"/>
                </a:solidFill>
                <a:latin typeface="Arial" panose="020B0604020202020204" pitchFamily="34" charset="0"/>
                <a:cs typeface="Arial" panose="020B0604020202020204" pitchFamily="34" charset="0"/>
              </a:rPr>
              <a:t>© ALSG, 2023</a:t>
            </a:r>
          </a:p>
        </p:txBody>
      </p:sp>
      <p:sp>
        <p:nvSpPr>
          <p:cNvPr id="2" name="Title 1"/>
          <p:cNvSpPr>
            <a:spLocks noGrp="1"/>
          </p:cNvSpPr>
          <p:nvPr>
            <p:ph type="title"/>
          </p:nvPr>
        </p:nvSpPr>
        <p:spPr>
          <a:xfrm>
            <a:off x="467544" y="332656"/>
            <a:ext cx="8229600" cy="634082"/>
          </a:xfrm>
          <a:prstGeom prst="rect">
            <a:avLst/>
          </a:prstGeom>
        </p:spPr>
        <p:txBody>
          <a:bodyPr vert="horz"/>
          <a:lstStyle>
            <a:lvl1pPr algn="l">
              <a:defRPr sz="3200" b="1" i="0">
                <a:solidFill>
                  <a:srgbClr val="2E5796"/>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67544" y="1038747"/>
            <a:ext cx="8229600" cy="4032448"/>
          </a:xfrm>
          <a:prstGeom prst="rect">
            <a:avLst/>
          </a:prstGeom>
        </p:spPr>
        <p:txBody>
          <a:bodyPr vert="horz"/>
          <a:lstStyle>
            <a:lvl1pPr marL="457200" indent="-457200">
              <a:buClr>
                <a:srgbClr val="3657A7"/>
              </a:buClr>
              <a:buFont typeface="Arial"/>
              <a:buChar char="•"/>
              <a:defRPr sz="2800" b="0" i="0">
                <a:latin typeface="Arial" panose="020B0604020202020204" pitchFamily="34" charset="0"/>
                <a:cs typeface="Arial" panose="020B0604020202020204" pitchFamily="34" charset="0"/>
              </a:defRPr>
            </a:lvl1pPr>
            <a:lvl2pPr marL="914400" indent="-457200">
              <a:buClr>
                <a:srgbClr val="3657A7"/>
              </a:buClr>
              <a:buFont typeface="Arial"/>
              <a:buChar char="•"/>
              <a:defRPr sz="2400" b="0" i="0">
                <a:latin typeface="Arial" panose="020B0604020202020204" pitchFamily="34" charset="0"/>
                <a:cs typeface="Arial" panose="020B0604020202020204" pitchFamily="34" charset="0"/>
              </a:defRPr>
            </a:lvl2pPr>
            <a:lvl3pPr marL="1257300" indent="-342900">
              <a:buClr>
                <a:srgbClr val="3657A7"/>
              </a:buClr>
              <a:buFont typeface="Arial"/>
              <a:buChar char="•"/>
              <a:defRPr sz="2200" b="0" i="0">
                <a:latin typeface="Arial" panose="020B0604020202020204" pitchFamily="34" charset="0"/>
                <a:cs typeface="Arial" panose="020B0604020202020204" pitchFamily="34" charset="0"/>
              </a:defRPr>
            </a:lvl3pPr>
            <a:lvl4pPr marL="1714500" indent="-342900">
              <a:buClr>
                <a:srgbClr val="3657A7"/>
              </a:buClr>
              <a:buFont typeface="Arial"/>
              <a:buChar char="•"/>
              <a:defRPr sz="2000" b="0" i="0">
                <a:latin typeface="Arial" panose="020B0604020202020204" pitchFamily="34" charset="0"/>
                <a:cs typeface="Arial" panose="020B0604020202020204" pitchFamily="34" charset="0"/>
              </a:defRPr>
            </a:lvl4pPr>
            <a:lvl5pPr marL="2171700" indent="-342900">
              <a:buClr>
                <a:srgbClr val="3657A7"/>
              </a:buClr>
              <a:buFont typeface="Arial"/>
              <a:buChar char="•"/>
              <a:defRPr sz="18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raphical user interface&#10;&#10;Description automatically generated with low confidence">
            <a:extLst>
              <a:ext uri="{FF2B5EF4-FFF2-40B4-BE49-F238E27FC236}">
                <a16:creationId xmlns:a16="http://schemas.microsoft.com/office/drawing/2014/main" id="{5714F429-DEB7-E47B-51FE-D1F1C3E9AD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41649576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solidFill>
          <a:srgbClr val="F7F7F7"/>
        </a:solidFill>
        <a:effectLst/>
      </p:bgPr>
    </p:bg>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5795963" y="6308725"/>
            <a:ext cx="29527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rgbClr val="2F70C8"/>
                </a:solidFill>
                <a:latin typeface="Arial" panose="020B0604020202020204" pitchFamily="34" charset="0"/>
                <a:cs typeface="Arial" panose="020B0604020202020204" pitchFamily="34" charset="0"/>
              </a:rPr>
              <a:t>© ALSG, 2023</a:t>
            </a:r>
          </a:p>
        </p:txBody>
      </p:sp>
      <p:sp>
        <p:nvSpPr>
          <p:cNvPr id="2" name="Title 1"/>
          <p:cNvSpPr>
            <a:spLocks noGrp="1"/>
          </p:cNvSpPr>
          <p:nvPr>
            <p:ph type="title"/>
          </p:nvPr>
        </p:nvSpPr>
        <p:spPr>
          <a:xfrm>
            <a:off x="457200" y="274638"/>
            <a:ext cx="8229600" cy="1143000"/>
          </a:xfrm>
          <a:prstGeom prst="rect">
            <a:avLst/>
          </a:prstGeom>
        </p:spPr>
        <p:txBody>
          <a:bodyPr vert="horz"/>
          <a:lstStyle>
            <a:lvl1pPr algn="l">
              <a:defRPr sz="3200" b="1" i="0">
                <a:solidFill>
                  <a:srgbClr val="2E5796"/>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marL="342900" indent="-342900">
              <a:buClr>
                <a:srgbClr val="3657A7"/>
              </a:buClr>
              <a:buFont typeface="Arial"/>
              <a:buChar char="•"/>
              <a:defRPr sz="2800" b="0" i="0">
                <a:latin typeface="Arial" panose="020B0604020202020204" pitchFamily="34" charset="0"/>
                <a:cs typeface="Arial" panose="020B0604020202020204" pitchFamily="34" charset="0"/>
              </a:defRPr>
            </a:lvl1pPr>
            <a:lvl2pPr marL="742950" indent="-285750">
              <a:buClr>
                <a:srgbClr val="3657A7"/>
              </a:buClr>
              <a:buFont typeface="Arial"/>
              <a:buChar char="•"/>
              <a:defRPr sz="2400" b="0" i="0">
                <a:latin typeface="Arial" panose="020B0604020202020204" pitchFamily="34" charset="0"/>
                <a:cs typeface="Arial" panose="020B0604020202020204" pitchFamily="34" charset="0"/>
              </a:defRPr>
            </a:lvl2pPr>
            <a:lvl3pPr marL="1143000" indent="-228600">
              <a:buClr>
                <a:srgbClr val="3657A7"/>
              </a:buClr>
              <a:buFont typeface="Arial"/>
              <a:buChar char="•"/>
              <a:defRPr sz="2000" b="0" i="0">
                <a:latin typeface="Arial" panose="020B0604020202020204" pitchFamily="34" charset="0"/>
                <a:cs typeface="Arial" panose="020B0604020202020204" pitchFamily="34" charset="0"/>
              </a:defRPr>
            </a:lvl3pPr>
            <a:lvl4pPr marL="1600200" indent="-228600">
              <a:buClr>
                <a:srgbClr val="3657A7"/>
              </a:buClr>
              <a:buFont typeface="Arial"/>
              <a:buChar char="•"/>
              <a:defRPr sz="1800" b="0" i="0">
                <a:latin typeface="Arial" panose="020B0604020202020204" pitchFamily="34" charset="0"/>
                <a:cs typeface="Arial" panose="020B0604020202020204" pitchFamily="34" charset="0"/>
              </a:defRPr>
            </a:lvl4pPr>
            <a:lvl5pPr marL="2057400" indent="-228600">
              <a:buClr>
                <a:srgbClr val="3657A7"/>
              </a:buClr>
              <a:buFont typeface="Arial"/>
              <a:buChar char="•"/>
              <a:defRPr sz="1800" b="0"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marL="342900" indent="-342900">
              <a:buClr>
                <a:srgbClr val="3657A7"/>
              </a:buClr>
              <a:buFont typeface="Arial"/>
              <a:buChar char="•"/>
              <a:defRPr sz="2800" b="0" i="0">
                <a:latin typeface="Arial" panose="020B0604020202020204" pitchFamily="34" charset="0"/>
                <a:cs typeface="Arial" panose="020B0604020202020204" pitchFamily="34" charset="0"/>
              </a:defRPr>
            </a:lvl1pPr>
            <a:lvl2pPr marL="742950" indent="-285750">
              <a:buClr>
                <a:srgbClr val="3657A7"/>
              </a:buClr>
              <a:buFont typeface="Arial"/>
              <a:buChar char="•"/>
              <a:defRPr sz="2400" b="0" i="0">
                <a:latin typeface="Arial" panose="020B0604020202020204" pitchFamily="34" charset="0"/>
                <a:cs typeface="Arial" panose="020B0604020202020204" pitchFamily="34" charset="0"/>
              </a:defRPr>
            </a:lvl2pPr>
            <a:lvl3pPr marL="1143000" indent="-228600">
              <a:buClr>
                <a:srgbClr val="3657A7"/>
              </a:buClr>
              <a:buFont typeface="Arial"/>
              <a:buChar char="•"/>
              <a:defRPr sz="2000" b="0" i="0">
                <a:latin typeface="Arial" panose="020B0604020202020204" pitchFamily="34" charset="0"/>
                <a:cs typeface="Arial" panose="020B0604020202020204" pitchFamily="34" charset="0"/>
              </a:defRPr>
            </a:lvl3pPr>
            <a:lvl4pPr marL="1600200" indent="-228600">
              <a:buClr>
                <a:srgbClr val="3657A7"/>
              </a:buClr>
              <a:buFont typeface="Arial"/>
              <a:buChar char="•"/>
              <a:defRPr sz="1800" b="0" i="0">
                <a:latin typeface="Arial" panose="020B0604020202020204" pitchFamily="34" charset="0"/>
                <a:cs typeface="Arial" panose="020B0604020202020204" pitchFamily="34" charset="0"/>
              </a:defRPr>
            </a:lvl4pPr>
            <a:lvl5pPr marL="2057400" indent="-228600">
              <a:buClr>
                <a:srgbClr val="3657A7"/>
              </a:buClr>
              <a:buFont typeface="Arial"/>
              <a:buChar char="•"/>
              <a:defRPr sz="1800" b="0"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Graphical user interface&#10;&#10;Description automatically generated with low confidence">
            <a:extLst>
              <a:ext uri="{FF2B5EF4-FFF2-40B4-BE49-F238E27FC236}">
                <a16:creationId xmlns:a16="http://schemas.microsoft.com/office/drawing/2014/main" id="{EB895CDC-200D-7234-1084-7AAE886D53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15253943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solidFill>
          <a:srgbClr val="F7F7F7"/>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95963" y="6308725"/>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rgbClr val="2F70C8"/>
                </a:solidFill>
                <a:latin typeface="Arial" panose="020B0604020202020204" pitchFamily="34" charset="0"/>
                <a:cs typeface="Arial" panose="020B0604020202020204" pitchFamily="34" charset="0"/>
              </a:rPr>
              <a:t>© ALSG, 2023</a:t>
            </a:r>
          </a:p>
        </p:txBody>
      </p:sp>
      <p:sp>
        <p:nvSpPr>
          <p:cNvPr id="2" name="Title 1"/>
          <p:cNvSpPr>
            <a:spLocks noGrp="1"/>
          </p:cNvSpPr>
          <p:nvPr>
            <p:ph type="title"/>
          </p:nvPr>
        </p:nvSpPr>
        <p:spPr>
          <a:xfrm>
            <a:off x="457200" y="274638"/>
            <a:ext cx="8229600" cy="706090"/>
          </a:xfrm>
          <a:prstGeom prst="rect">
            <a:avLst/>
          </a:prstGeom>
        </p:spPr>
        <p:txBody>
          <a:bodyPr vert="horz"/>
          <a:lstStyle>
            <a:lvl1pPr algn="l">
              <a:defRPr sz="3200" b="1" i="0">
                <a:solidFill>
                  <a:srgbClr val="2E5796"/>
                </a:solidFill>
                <a:latin typeface="Arial" panose="020B0604020202020204" pitchFamily="34" charset="0"/>
                <a:cs typeface="Arial" panose="020B0604020202020204" pitchFamily="34" charset="0"/>
              </a:defRPr>
            </a:lvl1pPr>
          </a:lstStyle>
          <a:p>
            <a:r>
              <a:rPr lang="en-US"/>
              <a:t>Click to edit Master title style</a:t>
            </a:r>
          </a:p>
        </p:txBody>
      </p:sp>
      <p:pic>
        <p:nvPicPr>
          <p:cNvPr id="6" name="Picture 5" descr="Graphical user interface&#10;&#10;Description automatically generated with low confidence">
            <a:extLst>
              <a:ext uri="{FF2B5EF4-FFF2-40B4-BE49-F238E27FC236}">
                <a16:creationId xmlns:a16="http://schemas.microsoft.com/office/drawing/2014/main" id="{0C5215A3-CCA8-FA2C-A38E-6FF134207B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401165410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rgbClr val="F7F7F7"/>
        </a:solid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5795963" y="6308725"/>
            <a:ext cx="29527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rgbClr val="2F70C8"/>
                </a:solidFill>
                <a:latin typeface="Arial" panose="020B0604020202020204" pitchFamily="34" charset="0"/>
                <a:cs typeface="Arial" panose="020B0604020202020204" pitchFamily="34" charset="0"/>
              </a:rPr>
              <a:t>© ALSG, 2023</a:t>
            </a:r>
          </a:p>
        </p:txBody>
      </p:sp>
      <p:pic>
        <p:nvPicPr>
          <p:cNvPr id="5" name="Picture 4" descr="Graphical user interface&#10;&#10;Description automatically generated with low confidence">
            <a:extLst>
              <a:ext uri="{FF2B5EF4-FFF2-40B4-BE49-F238E27FC236}">
                <a16:creationId xmlns:a16="http://schemas.microsoft.com/office/drawing/2014/main" id="{FEF52D25-6970-7D6D-3F30-2B7A0FE9CC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99080142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rgbClr val="F7F7F7"/>
        </a:solidFill>
        <a:effectLst/>
      </p:bgPr>
    </p:bg>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5795963" y="6308725"/>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rgbClr val="2F70C8"/>
                </a:solidFill>
                <a:latin typeface="Arial" panose="020B0604020202020204" pitchFamily="34" charset="0"/>
                <a:cs typeface="Arial" panose="020B0604020202020204" pitchFamily="34" charset="0"/>
              </a:rPr>
              <a:t>© ALSG, 2015</a:t>
            </a:r>
          </a:p>
        </p:txBody>
      </p:sp>
      <p:sp>
        <p:nvSpPr>
          <p:cNvPr id="7" name="TextBox 6"/>
          <p:cNvSpPr txBox="1">
            <a:spLocks noChangeArrowheads="1"/>
          </p:cNvSpPr>
          <p:nvPr userDrawn="1"/>
        </p:nvSpPr>
        <p:spPr bwMode="auto">
          <a:xfrm>
            <a:off x="5795963" y="6308725"/>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rgbClr val="2F70C8"/>
                </a:solidFill>
                <a:latin typeface="Arial" panose="020B0604020202020204" pitchFamily="34" charset="0"/>
                <a:cs typeface="Arial" panose="020B0604020202020204" pitchFamily="34" charset="0"/>
              </a:rPr>
              <a:t>© ALSG, 2015</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400" b="1" i="0">
                <a:solidFill>
                  <a:srgbClr val="2E5796"/>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solidFill>
                  <a:srgbClr val="2E5796"/>
                </a:solidFill>
                <a:latin typeface="Arial"/>
                <a:cs typeface="Arial"/>
              </a:defRPr>
            </a:lvl1pPr>
            <a:lvl2pPr>
              <a:defRPr sz="2800">
                <a:solidFill>
                  <a:srgbClr val="2E5796"/>
                </a:solidFill>
                <a:latin typeface="Arial"/>
                <a:cs typeface="Arial"/>
              </a:defRPr>
            </a:lvl2pPr>
            <a:lvl3pPr>
              <a:defRPr sz="2400">
                <a:solidFill>
                  <a:srgbClr val="2E5796"/>
                </a:solidFill>
                <a:latin typeface="Arial"/>
                <a:cs typeface="Arial"/>
              </a:defRPr>
            </a:lvl3pPr>
            <a:lvl4pPr>
              <a:defRPr sz="2000">
                <a:solidFill>
                  <a:srgbClr val="2E5796"/>
                </a:solidFill>
                <a:latin typeface="Arial"/>
                <a:cs typeface="Arial"/>
              </a:defRPr>
            </a:lvl4pPr>
            <a:lvl5pPr>
              <a:defRPr sz="2000">
                <a:solidFill>
                  <a:srgbClr val="2E5796"/>
                </a:solidFill>
                <a:latin typeface="Arial"/>
                <a:cs typeface="Aria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b="0"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descr="Graphical user interface&#10;&#10;Description automatically generated with low confidence">
            <a:extLst>
              <a:ext uri="{FF2B5EF4-FFF2-40B4-BE49-F238E27FC236}">
                <a16:creationId xmlns:a16="http://schemas.microsoft.com/office/drawing/2014/main" id="{293C2AB0-8763-71BF-48CF-21BB16358E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190092940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rgbClr val="F7F7F7"/>
        </a:solidFill>
        <a:effectLst/>
      </p:bgPr>
    </p:bg>
    <p:spTree>
      <p:nvGrpSpPr>
        <p:cNvPr id="1" name=""/>
        <p:cNvGrpSpPr/>
        <p:nvPr/>
      </p:nvGrpSpPr>
      <p:grpSpPr>
        <a:xfrm>
          <a:off x="0" y="0"/>
          <a:ext cx="0" cy="0"/>
          <a:chOff x="0" y="0"/>
          <a:chExt cx="0" cy="0"/>
        </a:xfrm>
      </p:grpSpPr>
      <p:cxnSp>
        <p:nvCxnSpPr>
          <p:cNvPr id="6" name="Straight Connector 2"/>
          <p:cNvCxnSpPr>
            <a:cxnSpLocks noChangeShapeType="1"/>
          </p:cNvCxnSpPr>
          <p:nvPr/>
        </p:nvCxnSpPr>
        <p:spPr bwMode="auto">
          <a:xfrm flipH="1">
            <a:off x="3059113" y="5084763"/>
            <a:ext cx="54737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7" name="TextBox 6"/>
          <p:cNvSpPr txBox="1">
            <a:spLocks noChangeArrowheads="1"/>
          </p:cNvSpPr>
          <p:nvPr/>
        </p:nvSpPr>
        <p:spPr bwMode="auto">
          <a:xfrm>
            <a:off x="5795963" y="6308725"/>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rgbClr val="2F70C8"/>
                </a:solidFill>
                <a:latin typeface="Arial" panose="020B0604020202020204" pitchFamily="34" charset="0"/>
                <a:cs typeface="Arial" panose="020B0604020202020204" pitchFamily="34" charset="0"/>
              </a:rPr>
              <a:t>© ALSG, 2023</a:t>
            </a:r>
          </a:p>
        </p:txBody>
      </p:sp>
      <p:sp>
        <p:nvSpPr>
          <p:cNvPr id="2" name="Title 1"/>
          <p:cNvSpPr>
            <a:spLocks noGrp="1"/>
          </p:cNvSpPr>
          <p:nvPr>
            <p:ph type="title"/>
          </p:nvPr>
        </p:nvSpPr>
        <p:spPr>
          <a:xfrm>
            <a:off x="3046040" y="4518446"/>
            <a:ext cx="5486400" cy="566738"/>
          </a:xfrm>
          <a:prstGeom prst="rect">
            <a:avLst/>
          </a:prstGeom>
        </p:spPr>
        <p:txBody>
          <a:bodyPr vert="horz" anchor="b"/>
          <a:lstStyle>
            <a:lvl1pPr algn="l">
              <a:defRPr sz="2000" b="1" i="0">
                <a:solidFill>
                  <a:srgbClr val="3657A7"/>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683568" y="317847"/>
            <a:ext cx="7848872" cy="4114800"/>
          </a:xfrm>
          <a:prstGeom prst="rect">
            <a:avLst/>
          </a:prstGeom>
        </p:spPr>
        <p:txBody>
          <a:bodyPr vert="horz"/>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3046040" y="5072410"/>
            <a:ext cx="5486400" cy="804862"/>
          </a:xfrm>
          <a:prstGeom prst="rect">
            <a:avLst/>
          </a:prstGeom>
        </p:spPr>
        <p:txBody>
          <a:bodyPr vert="horz"/>
          <a:lstStyle>
            <a:lvl1pPr marL="0" indent="0">
              <a:buNone/>
              <a:defRPr sz="1400" b="0"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9" name="Picture 8" descr="Graphical user interface&#10;&#10;Description automatically generated with low confidence">
            <a:extLst>
              <a:ext uri="{FF2B5EF4-FFF2-40B4-BE49-F238E27FC236}">
                <a16:creationId xmlns:a16="http://schemas.microsoft.com/office/drawing/2014/main" id="{4769FC82-51BA-EE22-2EC8-BF44F8B0B9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413895599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E70B9"/>
        </a:solidFill>
        <a:effectLst/>
      </p:bgPr>
    </p:bg>
    <p:spTree>
      <p:nvGrpSpPr>
        <p:cNvPr id="1" name=""/>
        <p:cNvGrpSpPr/>
        <p:nvPr/>
      </p:nvGrpSpPr>
      <p:grpSpPr>
        <a:xfrm>
          <a:off x="0" y="0"/>
          <a:ext cx="0" cy="0"/>
          <a:chOff x="0" y="0"/>
          <a:chExt cx="0" cy="0"/>
        </a:xfrm>
      </p:grpSpPr>
      <p:pic>
        <p:nvPicPr>
          <p:cNvPr id="2" name="Picture 1" descr="Graphical user interface&#10;&#10;Description automatically generated with low confidence">
            <a:extLst>
              <a:ext uri="{FF2B5EF4-FFF2-40B4-BE49-F238E27FC236}">
                <a16:creationId xmlns:a16="http://schemas.microsoft.com/office/drawing/2014/main" id="{FA60C3E0-CFA7-084D-85BD-65ED27DF323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020272" y="332656"/>
            <a:ext cx="1851246" cy="900000"/>
          </a:xfrm>
          <a:prstGeom prst="rect">
            <a:avLst/>
          </a:prstGeom>
          <a:ln>
            <a:solidFill>
              <a:schemeClr val="bg1"/>
            </a:solidFill>
          </a:ln>
        </p:spPr>
      </p:pic>
    </p:spTree>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26.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flipV="1">
            <a:off x="8261350" y="5794375"/>
            <a:ext cx="6223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dirty="0"/>
          </a:p>
        </p:txBody>
      </p:sp>
      <p:sp>
        <p:nvSpPr>
          <p:cNvPr id="13316" name="Rectangle 3"/>
          <p:cNvSpPr>
            <a:spLocks noGrp="1" noChangeArrowheads="1"/>
          </p:cNvSpPr>
          <p:nvPr>
            <p:ph type="subTitle" idx="1"/>
          </p:nvPr>
        </p:nvSpPr>
        <p:spPr bwMode="auto">
          <a:xfrm>
            <a:off x="468000" y="1620000"/>
            <a:ext cx="7599817" cy="792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eaLnBrk="1" hangingPunct="1">
              <a:lnSpc>
                <a:spcPct val="90000"/>
              </a:lnSpc>
              <a:spcBef>
                <a:spcPct val="0"/>
              </a:spcBef>
            </a:pPr>
            <a:r>
              <a:rPr lang="en-US" altLang="en-US" sz="3600" b="1" dirty="0"/>
              <a:t>Advanced </a:t>
            </a:r>
            <a:r>
              <a:rPr lang="en-US" altLang="en-US" sz="3600" b="1" dirty="0" err="1"/>
              <a:t>Paediatric</a:t>
            </a:r>
            <a:r>
              <a:rPr lang="en-US" altLang="en-US" sz="3600" b="1" dirty="0"/>
              <a:t> Life Support</a:t>
            </a:r>
          </a:p>
        </p:txBody>
      </p:sp>
      <p:pic>
        <p:nvPicPr>
          <p:cNvPr id="2" name="Picture 1"/>
          <p:cNvPicPr>
            <a:picLocks noChangeAspect="1"/>
          </p:cNvPicPr>
          <p:nvPr/>
        </p:nvPicPr>
        <p:blipFill>
          <a:blip r:embed="rId4"/>
          <a:stretch>
            <a:fillRect/>
          </a:stretch>
        </p:blipFill>
        <p:spPr>
          <a:xfrm>
            <a:off x="323528" y="332656"/>
            <a:ext cx="1563927" cy="1008000"/>
          </a:xfrm>
          <a:prstGeom prst="rect">
            <a:avLst/>
          </a:prstGeom>
        </p:spPr>
      </p:pic>
      <p:pic>
        <p:nvPicPr>
          <p:cNvPr id="3" name="Picture 3" descr="A group of hands holding up colorful letters&#10;&#10;Description automatically generated">
            <a:extLst>
              <a:ext uri="{FF2B5EF4-FFF2-40B4-BE49-F238E27FC236}">
                <a16:creationId xmlns:a16="http://schemas.microsoft.com/office/drawing/2014/main" id="{4879AE99-640B-8D8A-CAE1-6999D3647EB8}"/>
              </a:ext>
            </a:extLst>
          </p:cNvPr>
          <p:cNvPicPr>
            <a:picLocks noChangeAspect="1"/>
          </p:cNvPicPr>
          <p:nvPr/>
        </p:nvPicPr>
        <p:blipFill rotWithShape="1">
          <a:blip r:embed="rId5"/>
          <a:srcRect t="22293" r="-189" b="17036"/>
          <a:stretch/>
        </p:blipFill>
        <p:spPr>
          <a:xfrm>
            <a:off x="1" y="3647124"/>
            <a:ext cx="9215433" cy="3380693"/>
          </a:xfrm>
          <a:prstGeom prst="rect">
            <a:avLst/>
          </a:prstGeom>
        </p:spPr>
      </p:pic>
    </p:spTree>
    <p:custDataLst>
      <p:tags r:id="rId1"/>
    </p:custDataLst>
  </p:cSld>
  <p:clrMapOvr>
    <a:masterClrMapping/>
  </p:clrMapOvr>
  <p:transition spd="med">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3059113" y="4421188"/>
            <a:ext cx="5486400" cy="654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r>
              <a:rPr lang="en-GB" altLang="en-US" sz="2600"/>
              <a:t>Advanced Paediatric Life </a:t>
            </a:r>
            <a:r>
              <a:rPr lang="en-GB" altLang="en-US" sz="2400"/>
              <a:t>Support</a:t>
            </a:r>
          </a:p>
        </p:txBody>
      </p:sp>
      <p:sp>
        <p:nvSpPr>
          <p:cNvPr id="19459" name="Text Placeholder 4"/>
          <p:cNvSpPr>
            <a:spLocks noGrp="1"/>
          </p:cNvSpPr>
          <p:nvPr>
            <p:ph type="body" sz="half" idx="2"/>
          </p:nvPr>
        </p:nvSpPr>
        <p:spPr bwMode="auto">
          <a:xfrm>
            <a:off x="3059113" y="5157788"/>
            <a:ext cx="5486400" cy="804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sz="2400" err="1">
                <a:solidFill>
                  <a:schemeClr val="tx1">
                    <a:lumMod val="85000"/>
                    <a:lumOff val="15000"/>
                  </a:schemeClr>
                </a:solidFill>
              </a:rPr>
              <a:t>Introductie</a:t>
            </a:r>
            <a:r>
              <a:rPr lang="en-GB" altLang="en-US" sz="2400">
                <a:solidFill>
                  <a:schemeClr val="tx1">
                    <a:lumMod val="85000"/>
                    <a:lumOff val="15000"/>
                  </a:schemeClr>
                </a:solidFill>
              </a:rPr>
              <a:t> </a:t>
            </a:r>
            <a:r>
              <a:rPr lang="en-GB" altLang="en-US" sz="2400" err="1">
                <a:solidFill>
                  <a:schemeClr val="tx1">
                    <a:lumMod val="85000"/>
                    <a:lumOff val="15000"/>
                  </a:schemeClr>
                </a:solidFill>
              </a:rPr>
              <a:t>en</a:t>
            </a:r>
            <a:r>
              <a:rPr lang="en-GB" altLang="en-US" sz="2400">
                <a:solidFill>
                  <a:schemeClr val="tx1">
                    <a:lumMod val="85000"/>
                    <a:lumOff val="15000"/>
                  </a:schemeClr>
                </a:solidFill>
              </a:rPr>
              <a:t> </a:t>
            </a:r>
            <a:r>
              <a:rPr lang="en-GB" altLang="en-US" sz="2400" err="1">
                <a:solidFill>
                  <a:schemeClr val="tx1">
                    <a:lumMod val="85000"/>
                    <a:lumOff val="15000"/>
                  </a:schemeClr>
                </a:solidFill>
              </a:rPr>
              <a:t>huisregels</a:t>
            </a:r>
            <a:endParaRPr lang="en-GB" altLang="en-US" sz="2400">
              <a:solidFill>
                <a:schemeClr val="tx1">
                  <a:lumMod val="85000"/>
                  <a:lumOff val="15000"/>
                </a:schemeClr>
              </a:solidFill>
            </a:endParaRPr>
          </a:p>
        </p:txBody>
      </p:sp>
      <p:pic>
        <p:nvPicPr>
          <p:cNvPr id="6" name="Afbeelding 5">
            <a:extLst>
              <a:ext uri="{FF2B5EF4-FFF2-40B4-BE49-F238E27FC236}">
                <a16:creationId xmlns:a16="http://schemas.microsoft.com/office/drawing/2014/main" id="{3850F417-B641-575F-693F-884061BED8D2}"/>
              </a:ext>
            </a:extLst>
          </p:cNvPr>
          <p:cNvPicPr>
            <a:picLocks noChangeAspect="1"/>
          </p:cNvPicPr>
          <p:nvPr/>
        </p:nvPicPr>
        <p:blipFill>
          <a:blip r:embed="rId3"/>
          <a:stretch>
            <a:fillRect/>
          </a:stretch>
        </p:blipFill>
        <p:spPr>
          <a:xfrm>
            <a:off x="503871" y="698489"/>
            <a:ext cx="3008444" cy="3476645"/>
          </a:xfrm>
          <a:prstGeom prst="rect">
            <a:avLst/>
          </a:prstGeom>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68000" y="1620000"/>
            <a:ext cx="7273925" cy="762000"/>
          </a:xfrm>
          <a:prstGeom prst="rect">
            <a:avLst/>
          </a:prstGeom>
        </p:spPr>
        <p:txBody>
          <a:bodyPr wrap="none"/>
          <a:lstStyle/>
          <a:p>
            <a:pPr algn="l">
              <a:defRPr/>
            </a:pPr>
            <a:r>
              <a:rPr lang="en-US" sz="3600" b="1" kern="0">
                <a:solidFill>
                  <a:schemeClr val="bg1"/>
                </a:solidFill>
                <a:latin typeface="Arial" panose="020B0604020202020204" pitchFamily="34" charset="0"/>
                <a:ea typeface="ＭＳ Ｐゴシック" charset="0"/>
                <a:cs typeface="Arial" panose="020B0604020202020204" pitchFamily="34" charset="0"/>
              </a:rPr>
              <a:t>Advanced Paediatric Life Support</a:t>
            </a:r>
          </a:p>
        </p:txBody>
      </p:sp>
      <p:sp>
        <p:nvSpPr>
          <p:cNvPr id="20483" name="Rectangle 3"/>
          <p:cNvSpPr txBox="1">
            <a:spLocks noChangeArrowheads="1"/>
          </p:cNvSpPr>
          <p:nvPr/>
        </p:nvSpPr>
        <p:spPr bwMode="auto">
          <a:xfrm>
            <a:off x="1257623" y="2361223"/>
            <a:ext cx="6517466"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lnSpc>
                <a:spcPct val="90000"/>
              </a:lnSpc>
            </a:pPr>
            <a:r>
              <a:rPr lang="en-US" altLang="en-US" sz="2800" err="1">
                <a:solidFill>
                  <a:schemeClr val="bg1"/>
                </a:solidFill>
                <a:latin typeface="Arial" pitchFamily="34" charset="0"/>
                <a:cs typeface="Arial" pitchFamily="34" charset="0"/>
              </a:rPr>
              <a:t>Herkenning</a:t>
            </a:r>
            <a:r>
              <a:rPr lang="en-US" altLang="en-US" sz="2800">
                <a:solidFill>
                  <a:schemeClr val="bg1"/>
                </a:solidFill>
                <a:latin typeface="Arial" pitchFamily="34" charset="0"/>
                <a:cs typeface="Arial" pitchFamily="34" charset="0"/>
              </a:rPr>
              <a:t> </a:t>
            </a:r>
            <a:r>
              <a:rPr lang="en-US" altLang="en-US" sz="2800" err="1">
                <a:solidFill>
                  <a:schemeClr val="bg1"/>
                </a:solidFill>
                <a:latin typeface="Arial" pitchFamily="34" charset="0"/>
                <a:cs typeface="Arial" pitchFamily="34" charset="0"/>
              </a:rPr>
              <a:t>en</a:t>
            </a:r>
            <a:r>
              <a:rPr lang="en-US" altLang="en-US" sz="2800">
                <a:solidFill>
                  <a:schemeClr val="bg1"/>
                </a:solidFill>
                <a:latin typeface="Arial" pitchFamily="34" charset="0"/>
                <a:cs typeface="Arial" pitchFamily="34" charset="0"/>
              </a:rPr>
              <a:t> </a:t>
            </a:r>
            <a:r>
              <a:rPr lang="en-US" altLang="en-US" sz="2800" err="1">
                <a:solidFill>
                  <a:schemeClr val="bg1"/>
                </a:solidFill>
                <a:latin typeface="Arial" pitchFamily="34" charset="0"/>
                <a:cs typeface="Arial" pitchFamily="34" charset="0"/>
              </a:rPr>
              <a:t>opvang</a:t>
            </a:r>
            <a:r>
              <a:rPr lang="en-US" altLang="en-US" sz="2800">
                <a:solidFill>
                  <a:schemeClr val="bg1"/>
                </a:solidFill>
                <a:latin typeface="Arial" pitchFamily="34" charset="0"/>
                <a:cs typeface="Arial" pitchFamily="34" charset="0"/>
              </a:rPr>
              <a:t> van </a:t>
            </a:r>
            <a:r>
              <a:rPr lang="en-US" altLang="en-US" sz="2800" err="1">
                <a:solidFill>
                  <a:schemeClr val="bg1"/>
                </a:solidFill>
                <a:latin typeface="Arial" pitchFamily="34" charset="0"/>
                <a:cs typeface="Arial" pitchFamily="34" charset="0"/>
              </a:rPr>
              <a:t>ernstig</a:t>
            </a:r>
            <a:r>
              <a:rPr lang="en-US" altLang="en-US" sz="2800">
                <a:solidFill>
                  <a:schemeClr val="bg1"/>
                </a:solidFill>
                <a:latin typeface="Arial" pitchFamily="34" charset="0"/>
                <a:cs typeface="Arial" pitchFamily="34" charset="0"/>
              </a:rPr>
              <a:t> </a:t>
            </a:r>
            <a:r>
              <a:rPr lang="en-US" altLang="en-US" sz="2800" err="1">
                <a:solidFill>
                  <a:schemeClr val="bg1"/>
                </a:solidFill>
                <a:latin typeface="Arial" pitchFamily="34" charset="0"/>
                <a:cs typeface="Arial" pitchFamily="34" charset="0"/>
              </a:rPr>
              <a:t>zieke</a:t>
            </a:r>
            <a:r>
              <a:rPr lang="en-US" altLang="en-US" sz="2800">
                <a:solidFill>
                  <a:schemeClr val="bg1"/>
                </a:solidFill>
                <a:latin typeface="Arial" pitchFamily="34" charset="0"/>
                <a:cs typeface="Arial" pitchFamily="34" charset="0"/>
              </a:rPr>
              <a:t> </a:t>
            </a:r>
            <a:r>
              <a:rPr lang="en-US" altLang="en-US" sz="2800" err="1">
                <a:solidFill>
                  <a:schemeClr val="bg1"/>
                </a:solidFill>
                <a:latin typeface="Arial" pitchFamily="34" charset="0"/>
                <a:cs typeface="Arial" pitchFamily="34" charset="0"/>
              </a:rPr>
              <a:t>kinderen</a:t>
            </a:r>
            <a:endParaRPr lang="en-US" altLang="en-US" sz="2800">
              <a:solidFill>
                <a:schemeClr val="bg1"/>
              </a:solidFill>
              <a:latin typeface="Arial" pitchFamily="34" charset="0"/>
              <a:cs typeface="Arial"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367" y="332656"/>
            <a:ext cx="1561142" cy="1008000"/>
          </a:xfrm>
          <a:prstGeom prst="rect">
            <a:avLst/>
          </a:prstGeom>
        </p:spPr>
      </p:pic>
      <p:pic>
        <p:nvPicPr>
          <p:cNvPr id="2" name="Picture 1">
            <a:extLst>
              <a:ext uri="{FF2B5EF4-FFF2-40B4-BE49-F238E27FC236}">
                <a16:creationId xmlns:a16="http://schemas.microsoft.com/office/drawing/2014/main" id="{638B01BB-8D17-CB8C-1F62-584BF934481A}"/>
              </a:ext>
            </a:extLst>
          </p:cNvPr>
          <p:cNvPicPr>
            <a:picLocks noChangeAspect="1"/>
          </p:cNvPicPr>
          <p:nvPr/>
        </p:nvPicPr>
        <p:blipFill>
          <a:blip r:embed="rId4"/>
          <a:stretch>
            <a:fillRect/>
          </a:stretch>
        </p:blipFill>
        <p:spPr>
          <a:xfrm>
            <a:off x="0" y="3176016"/>
            <a:ext cx="9144000" cy="3681984"/>
          </a:xfrm>
          <a:prstGeom prst="rect">
            <a:avLst/>
          </a:prstGeom>
        </p:spPr>
      </p:pic>
    </p:spTree>
    <p:extLst>
      <p:ext uri="{BB962C8B-B14F-4D97-AF65-F5344CB8AC3E}">
        <p14:creationId xmlns:p14="http://schemas.microsoft.com/office/powerpoint/2010/main" val="4188226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054"/>
          <p:cNvSpPr>
            <a:spLocks noGrp="1" noChangeArrowheads="1"/>
          </p:cNvSpPr>
          <p:nvPr>
            <p:ph type="title"/>
          </p:nvPr>
        </p:nvSpPr>
        <p:spPr bwMode="auto">
          <a:xfrm>
            <a:off x="250825" y="476250"/>
            <a:ext cx="8229600" cy="6334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err="1"/>
              <a:t>Ernstig</a:t>
            </a:r>
            <a:r>
              <a:rPr lang="en-US" altLang="en-US"/>
              <a:t> </a:t>
            </a:r>
            <a:r>
              <a:rPr lang="en-US" altLang="en-US" err="1"/>
              <a:t>ziek</a:t>
            </a:r>
            <a:r>
              <a:rPr lang="en-US" altLang="en-US"/>
              <a:t> kind: </a:t>
            </a:r>
            <a:r>
              <a:rPr lang="en-US" altLang="en-US" err="1"/>
              <a:t>leerdoelen</a:t>
            </a:r>
            <a:endParaRPr lang="en-US" altLang="en-US"/>
          </a:p>
        </p:txBody>
      </p:sp>
      <p:sp>
        <p:nvSpPr>
          <p:cNvPr id="28674" name="Rectangle 2055"/>
          <p:cNvSpPr>
            <a:spLocks noGrp="1" noChangeArrowheads="1"/>
          </p:cNvSpPr>
          <p:nvPr>
            <p:ph idx="1"/>
          </p:nvPr>
        </p:nvSpPr>
        <p:spPr bwMode="auto">
          <a:xfrm>
            <a:off x="179512" y="1700808"/>
            <a:ext cx="8641655" cy="288131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buFontTx/>
              <a:buChar char="•"/>
              <a:defRPr/>
            </a:pPr>
            <a:r>
              <a:rPr lang="nl-NL" altLang="en-US">
                <a:ea typeface="MS PGothic" pitchFamily="34" charset="-128"/>
              </a:rPr>
              <a:t>een snelle klinische beoordeling kunnen uitvoeren om de ernst van ziekte bij het kind in te schatten</a:t>
            </a:r>
          </a:p>
          <a:p>
            <a:pPr marL="0" indent="0" eaLnBrk="1" hangingPunct="1">
              <a:buFont typeface="Arial"/>
              <a:buNone/>
              <a:defRPr/>
            </a:pPr>
            <a:endParaRPr lang="nl-NL" altLang="en-US">
              <a:ea typeface="MS PGothic" pitchFamily="34" charset="-128"/>
            </a:endParaRPr>
          </a:p>
          <a:p>
            <a:pPr eaLnBrk="1" hangingPunct="1">
              <a:buFontTx/>
              <a:buChar char="•"/>
              <a:defRPr/>
            </a:pPr>
            <a:r>
              <a:rPr lang="nl-NL" altLang="en-US">
                <a:ea typeface="MS PGothic" pitchFamily="34" charset="-128"/>
              </a:rPr>
              <a:t>de gestructureerde aanpak leren voor het behandelen van ernstig zieke kinderen</a:t>
            </a:r>
          </a:p>
          <a:p>
            <a:pPr eaLnBrk="1" hangingPunct="1">
              <a:buFontTx/>
              <a:buChar char="•"/>
              <a:defRPr/>
            </a:pPr>
            <a:endParaRPr lang="nl-NL" altLang="en-US">
              <a:ea typeface="MS PGothic" pitchFamily="34" charset="-128"/>
            </a:endParaRPr>
          </a:p>
          <a:p>
            <a:pPr eaLnBrk="1" hangingPunct="1">
              <a:buFontTx/>
              <a:buChar char="•"/>
              <a:defRPr/>
            </a:pPr>
            <a:endParaRPr lang="nl-NL" altLang="en-US">
              <a:ea typeface="MS PGothic" pitchFamily="34" charset="-128"/>
            </a:endParaRPr>
          </a:p>
          <a:p>
            <a:pPr eaLnBrk="1" hangingPunct="1">
              <a:buFontTx/>
              <a:buChar char="•"/>
              <a:defRPr/>
            </a:pPr>
            <a:endParaRPr lang="nl-NL" altLang="en-US">
              <a:ea typeface="MS PGothic" pitchFamily="34" charset="-128"/>
            </a:endParaRPr>
          </a:p>
        </p:txBody>
      </p:sp>
    </p:spTree>
  </p:cSld>
  <p:clrMapOvr>
    <a:masterClrMapping/>
  </p:clrMapOvr>
  <p:transition spd="slow" advTm="44555"/>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C41A40-F297-D503-707E-7C1EBB107EB6}"/>
              </a:ext>
            </a:extLst>
          </p:cNvPr>
          <p:cNvSpPr/>
          <p:nvPr/>
        </p:nvSpPr>
        <p:spPr bwMode="auto">
          <a:xfrm>
            <a:off x="194652" y="763792"/>
            <a:ext cx="2016000" cy="785309"/>
          </a:xfrm>
          <a:prstGeom prst="roundRect">
            <a:avLst/>
          </a:prstGeom>
          <a:solidFill>
            <a:schemeClr val="accent1"/>
          </a:solidFill>
          <a:ln w="2857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Respiratoire obstructie</a:t>
            </a:r>
          </a:p>
        </p:txBody>
      </p:sp>
      <p:sp>
        <p:nvSpPr>
          <p:cNvPr id="5" name="Rectangle: Rounded Corners 4">
            <a:extLst>
              <a:ext uri="{FF2B5EF4-FFF2-40B4-BE49-F238E27FC236}">
                <a16:creationId xmlns:a16="http://schemas.microsoft.com/office/drawing/2014/main" id="{C639D908-90CB-AD94-155F-6D170C43B327}"/>
              </a:ext>
            </a:extLst>
          </p:cNvPr>
          <p:cNvSpPr/>
          <p:nvPr/>
        </p:nvSpPr>
        <p:spPr bwMode="auto">
          <a:xfrm>
            <a:off x="2432848" y="763792"/>
            <a:ext cx="2016000" cy="785309"/>
          </a:xfrm>
          <a:prstGeom prst="roundRect">
            <a:avLst/>
          </a:prstGeom>
          <a:solidFill>
            <a:schemeClr val="accent1"/>
          </a:solidFill>
          <a:ln w="2857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Respiratoire onderdrukking</a:t>
            </a:r>
          </a:p>
        </p:txBody>
      </p:sp>
      <p:sp>
        <p:nvSpPr>
          <p:cNvPr id="6" name="Rectangle: Rounded Corners 5">
            <a:extLst>
              <a:ext uri="{FF2B5EF4-FFF2-40B4-BE49-F238E27FC236}">
                <a16:creationId xmlns:a16="http://schemas.microsoft.com/office/drawing/2014/main" id="{4FC56EF7-19F6-2DB8-89C8-83773838D867}"/>
              </a:ext>
            </a:extLst>
          </p:cNvPr>
          <p:cNvSpPr/>
          <p:nvPr/>
        </p:nvSpPr>
        <p:spPr bwMode="auto">
          <a:xfrm>
            <a:off x="4671044" y="763792"/>
            <a:ext cx="2016000" cy="785309"/>
          </a:xfrm>
          <a:prstGeom prst="roundRect">
            <a:avLst/>
          </a:prstGeom>
          <a:solidFill>
            <a:schemeClr val="accent1"/>
          </a:solidFill>
          <a:ln w="2857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nl-NL" sz="2000" dirty="0">
                <a:latin typeface="Arial" panose="020B0604020202020204" pitchFamily="34" charset="0"/>
                <a:cs typeface="Arial" panose="020B0604020202020204" pitchFamily="34" charset="0"/>
              </a:rPr>
              <a:t>Vochtverlies</a:t>
            </a:r>
            <a:endPar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F037A253-9A46-DF02-16EF-6AE45814001F}"/>
              </a:ext>
            </a:extLst>
          </p:cNvPr>
          <p:cNvSpPr/>
          <p:nvPr/>
        </p:nvSpPr>
        <p:spPr bwMode="auto">
          <a:xfrm>
            <a:off x="6909238" y="763792"/>
            <a:ext cx="2016000" cy="785309"/>
          </a:xfrm>
          <a:prstGeom prst="roundRect">
            <a:avLst/>
          </a:prstGeom>
          <a:solidFill>
            <a:schemeClr val="accent1"/>
          </a:solidFill>
          <a:ln w="2857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Vocht maldistributie</a:t>
            </a:r>
          </a:p>
        </p:txBody>
      </p:sp>
      <p:sp>
        <p:nvSpPr>
          <p:cNvPr id="8" name="Rectangle: Rounded Corners 7">
            <a:extLst>
              <a:ext uri="{FF2B5EF4-FFF2-40B4-BE49-F238E27FC236}">
                <a16:creationId xmlns:a16="http://schemas.microsoft.com/office/drawing/2014/main" id="{87D43A99-6229-BD4B-F8FD-52420DA31F47}"/>
              </a:ext>
            </a:extLst>
          </p:cNvPr>
          <p:cNvSpPr/>
          <p:nvPr/>
        </p:nvSpPr>
        <p:spPr bwMode="auto">
          <a:xfrm>
            <a:off x="194652" y="2088778"/>
            <a:ext cx="2016000" cy="1340215"/>
          </a:xfrm>
          <a:prstGeom prst="roundRect">
            <a:avLst/>
          </a:prstGeom>
          <a:solidFill>
            <a:srgbClr val="E2E2F6"/>
          </a:solidFill>
          <a:ln w="2857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nl-NL" sz="2000" dirty="0">
                <a:latin typeface="Arial" panose="020B0604020202020204" pitchFamily="34" charset="0"/>
                <a:cs typeface="Arial" panose="020B0604020202020204" pitchFamily="34" charset="0"/>
              </a:rPr>
              <a:t>Vreemd voorwerp</a:t>
            </a:r>
            <a:endPar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indent="0" defTabSz="914400" rtl="0" eaLnBrk="0" fontAlgn="base" latinLnBrk="0" hangingPunct="0">
              <a:lnSpc>
                <a:spcPct val="100000"/>
              </a:lnSpc>
              <a:spcBef>
                <a:spcPct val="0"/>
              </a:spcBef>
              <a:spcAft>
                <a:spcPct val="0"/>
              </a:spcAft>
              <a:buClrTx/>
              <a:buSzTx/>
              <a:buFontTx/>
              <a:buNone/>
              <a:tabLst/>
            </a:pPr>
            <a:r>
              <a:rPr lang="nl-NL" sz="2000" dirty="0">
                <a:latin typeface="Arial" panose="020B0604020202020204" pitchFamily="34" charset="0"/>
                <a:cs typeface="Arial" panose="020B0604020202020204" pitchFamily="34" charset="0"/>
              </a:rPr>
              <a:t>Astma, valse kroep</a:t>
            </a:r>
            <a:endPar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3059274B-AEFD-033D-33F5-99F12A4EDC9A}"/>
              </a:ext>
            </a:extLst>
          </p:cNvPr>
          <p:cNvSpPr/>
          <p:nvPr/>
        </p:nvSpPr>
        <p:spPr bwMode="auto">
          <a:xfrm>
            <a:off x="2431370" y="2085193"/>
            <a:ext cx="2016000" cy="1213822"/>
          </a:xfrm>
          <a:prstGeom prst="roundRect">
            <a:avLst/>
          </a:prstGeom>
          <a:solidFill>
            <a:srgbClr val="E2E2F6"/>
          </a:solidFill>
          <a:ln w="2857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Convulsies</a:t>
            </a:r>
          </a:p>
          <a:p>
            <a:pPr marL="0" marR="0" indent="0" defTabSz="914400" rtl="0" eaLnBrk="0" fontAlgn="base" latinLnBrk="0" hangingPunct="0">
              <a:lnSpc>
                <a:spcPct val="100000"/>
              </a:lnSpc>
              <a:spcBef>
                <a:spcPct val="0"/>
              </a:spcBef>
              <a:spcAft>
                <a:spcPct val="0"/>
              </a:spcAft>
              <a:buClrTx/>
              <a:buSzTx/>
              <a:buFontTx/>
              <a:buNone/>
              <a:tabLst/>
            </a:pPr>
            <a:r>
              <a:rPr lang="nl-NL" sz="2000" dirty="0">
                <a:latin typeface="Arial" panose="020B0604020202020204" pitchFamily="34" charset="0"/>
                <a:cs typeface="Arial" panose="020B0604020202020204" pitchFamily="34" charset="0"/>
              </a:rPr>
              <a:t>Intoxicatie</a:t>
            </a:r>
          </a:p>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ICH</a:t>
            </a:r>
          </a:p>
        </p:txBody>
      </p:sp>
      <p:sp>
        <p:nvSpPr>
          <p:cNvPr id="10" name="Rectangle: Rounded Corners 9">
            <a:extLst>
              <a:ext uri="{FF2B5EF4-FFF2-40B4-BE49-F238E27FC236}">
                <a16:creationId xmlns:a16="http://schemas.microsoft.com/office/drawing/2014/main" id="{FE6D4D51-4E17-24C3-D732-A6DCB90F1654}"/>
              </a:ext>
            </a:extLst>
          </p:cNvPr>
          <p:cNvSpPr/>
          <p:nvPr/>
        </p:nvSpPr>
        <p:spPr bwMode="auto">
          <a:xfrm>
            <a:off x="4671043" y="2083400"/>
            <a:ext cx="2016000" cy="1213822"/>
          </a:xfrm>
          <a:prstGeom prst="roundRect">
            <a:avLst/>
          </a:prstGeom>
          <a:solidFill>
            <a:srgbClr val="E2E2F6"/>
          </a:solidFill>
          <a:ln w="2857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Bloedverlies</a:t>
            </a:r>
          </a:p>
          <a:p>
            <a:pPr marL="0" marR="0" indent="0" defTabSz="914400" rtl="0" eaLnBrk="0" fontAlgn="base" latinLnBrk="0" hangingPunct="0">
              <a:lnSpc>
                <a:spcPct val="100000"/>
              </a:lnSpc>
              <a:spcBef>
                <a:spcPct val="0"/>
              </a:spcBef>
              <a:spcAft>
                <a:spcPct val="0"/>
              </a:spcAft>
              <a:buClrTx/>
              <a:buSzTx/>
              <a:buFontTx/>
              <a:buNone/>
              <a:tabLst/>
            </a:pPr>
            <a:r>
              <a:rPr lang="nl-NL" sz="2000" dirty="0">
                <a:latin typeface="Arial" panose="020B0604020202020204" pitchFamily="34" charset="0"/>
                <a:cs typeface="Arial" panose="020B0604020202020204" pitchFamily="34" charset="0"/>
              </a:rPr>
              <a:t>Brandwonde</a:t>
            </a:r>
          </a:p>
          <a:p>
            <a:pPr marL="0" marR="0" indent="0" defTabSz="914400" rtl="0" eaLnBrk="0" fontAlgn="base" latinLnBrk="0" hangingPunct="0">
              <a:lnSpc>
                <a:spcPct val="100000"/>
              </a:lnSpc>
              <a:spcBef>
                <a:spcPct val="0"/>
              </a:spcBef>
              <a:spcAft>
                <a:spcPct val="0"/>
              </a:spcAft>
              <a:buClrTx/>
              <a:buSzTx/>
              <a:buFontTx/>
              <a:buNone/>
              <a:tabLst/>
            </a:pPr>
            <a:r>
              <a:rPr lang="nl-NL" sz="2000" dirty="0">
                <a:latin typeface="Arial" panose="020B0604020202020204" pitchFamily="34" charset="0"/>
                <a:cs typeface="Arial" panose="020B0604020202020204" pitchFamily="34" charset="0"/>
              </a:rPr>
              <a:t>Braken</a:t>
            </a:r>
            <a:endPar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FDB23632-C996-A328-FCD6-466D1854235F}"/>
              </a:ext>
            </a:extLst>
          </p:cNvPr>
          <p:cNvSpPr/>
          <p:nvPr/>
        </p:nvSpPr>
        <p:spPr bwMode="auto">
          <a:xfrm>
            <a:off x="6909238" y="2083400"/>
            <a:ext cx="2016000" cy="1213822"/>
          </a:xfrm>
          <a:prstGeom prst="roundRect">
            <a:avLst/>
          </a:prstGeom>
          <a:solidFill>
            <a:srgbClr val="E2E2F6"/>
          </a:solidFill>
          <a:ln w="2857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Sepsis</a:t>
            </a:r>
          </a:p>
          <a:p>
            <a:pPr marL="0" marR="0" indent="0" defTabSz="914400" rtl="0" eaLnBrk="0" fontAlgn="base" latinLnBrk="0" hangingPunct="0">
              <a:lnSpc>
                <a:spcPct val="100000"/>
              </a:lnSpc>
              <a:spcBef>
                <a:spcPct val="0"/>
              </a:spcBef>
              <a:spcAft>
                <a:spcPct val="0"/>
              </a:spcAft>
              <a:buClrTx/>
              <a:buSzTx/>
              <a:buFontTx/>
              <a:buNone/>
              <a:tabLst/>
            </a:pPr>
            <a:r>
              <a:rPr lang="nl-NL" sz="2000" dirty="0">
                <a:latin typeface="Arial" panose="020B0604020202020204" pitchFamily="34" charset="0"/>
                <a:cs typeface="Arial" panose="020B0604020202020204" pitchFamily="34" charset="0"/>
              </a:rPr>
              <a:t>Anafylaxie</a:t>
            </a:r>
          </a:p>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Hartfalen</a:t>
            </a:r>
          </a:p>
        </p:txBody>
      </p:sp>
      <p:sp>
        <p:nvSpPr>
          <p:cNvPr id="12" name="Rectangle: Rounded Corners 11">
            <a:extLst>
              <a:ext uri="{FF2B5EF4-FFF2-40B4-BE49-F238E27FC236}">
                <a16:creationId xmlns:a16="http://schemas.microsoft.com/office/drawing/2014/main" id="{B0E42776-DED8-FCC1-896B-2F9E971D207C}"/>
              </a:ext>
            </a:extLst>
          </p:cNvPr>
          <p:cNvSpPr/>
          <p:nvPr/>
        </p:nvSpPr>
        <p:spPr bwMode="auto">
          <a:xfrm>
            <a:off x="194652" y="4285132"/>
            <a:ext cx="4252719" cy="461704"/>
          </a:xfrm>
          <a:prstGeom prst="roundRect">
            <a:avLst/>
          </a:prstGeom>
          <a:solidFill>
            <a:srgbClr val="FFD5D5"/>
          </a:solidFill>
          <a:ln w="28575" cap="flat" cmpd="sng" algn="ctr">
            <a:solidFill>
              <a:srgbClr val="F7474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Respiratoir falen</a:t>
            </a:r>
          </a:p>
        </p:txBody>
      </p:sp>
      <p:sp>
        <p:nvSpPr>
          <p:cNvPr id="13" name="Rectangle: Rounded Corners 12">
            <a:extLst>
              <a:ext uri="{FF2B5EF4-FFF2-40B4-BE49-F238E27FC236}">
                <a16:creationId xmlns:a16="http://schemas.microsoft.com/office/drawing/2014/main" id="{3126F7E0-AF06-69B7-0179-B5A05D194100}"/>
              </a:ext>
            </a:extLst>
          </p:cNvPr>
          <p:cNvSpPr/>
          <p:nvPr/>
        </p:nvSpPr>
        <p:spPr bwMode="auto">
          <a:xfrm>
            <a:off x="4704357" y="4285130"/>
            <a:ext cx="4220881" cy="461705"/>
          </a:xfrm>
          <a:prstGeom prst="roundRect">
            <a:avLst/>
          </a:prstGeom>
          <a:solidFill>
            <a:srgbClr val="FFD5D5"/>
          </a:solidFill>
          <a:ln w="28575" cap="flat" cmpd="sng" algn="ctr">
            <a:solidFill>
              <a:srgbClr val="F7474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Circulatoir</a:t>
            </a: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falen</a:t>
            </a:r>
          </a:p>
        </p:txBody>
      </p:sp>
      <p:sp>
        <p:nvSpPr>
          <p:cNvPr id="14" name="Rectangle: Rounded Corners 13">
            <a:extLst>
              <a:ext uri="{FF2B5EF4-FFF2-40B4-BE49-F238E27FC236}">
                <a16:creationId xmlns:a16="http://schemas.microsoft.com/office/drawing/2014/main" id="{64A40AE8-79F7-1FFB-7077-0182D7366883}"/>
              </a:ext>
            </a:extLst>
          </p:cNvPr>
          <p:cNvSpPr/>
          <p:nvPr/>
        </p:nvSpPr>
        <p:spPr bwMode="auto">
          <a:xfrm>
            <a:off x="2454206" y="5928102"/>
            <a:ext cx="4409763" cy="461705"/>
          </a:xfrm>
          <a:prstGeom prst="roundRect">
            <a:avLst/>
          </a:prstGeom>
          <a:noFill/>
          <a:ln w="28575" cap="flat" cmpd="sng" algn="ctr">
            <a:solidFill>
              <a:srgbClr val="F7474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Hartstilstand</a:t>
            </a:r>
          </a:p>
        </p:txBody>
      </p:sp>
      <p:sp>
        <p:nvSpPr>
          <p:cNvPr id="15" name="Rectangle 2054">
            <a:extLst>
              <a:ext uri="{FF2B5EF4-FFF2-40B4-BE49-F238E27FC236}">
                <a16:creationId xmlns:a16="http://schemas.microsoft.com/office/drawing/2014/main" id="{044434A2-2F0E-7A22-5C44-BB9360BE8C1A}"/>
              </a:ext>
            </a:extLst>
          </p:cNvPr>
          <p:cNvSpPr txBox="1">
            <a:spLocks noChangeArrowheads="1"/>
          </p:cNvSpPr>
          <p:nvPr/>
        </p:nvSpPr>
        <p:spPr bwMode="auto">
          <a:xfrm>
            <a:off x="194652" y="81675"/>
            <a:ext cx="8229600" cy="10085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a:lstStyle>
          <a:p>
            <a:pPr algn="l" eaLnBrk="1" hangingPunct="1"/>
            <a:r>
              <a:rPr lang="nl-NL" altLang="en-US" sz="3200" b="1" kern="0" dirty="0">
                <a:solidFill>
                  <a:srgbClr val="2E5796"/>
                </a:solidFill>
                <a:latin typeface="Arial" panose="020B0604020202020204" pitchFamily="34" charset="0"/>
                <a:cs typeface="Arial" panose="020B0604020202020204" pitchFamily="34" charset="0"/>
              </a:rPr>
              <a:t>Op weg naar arrest</a:t>
            </a:r>
          </a:p>
        </p:txBody>
      </p:sp>
      <p:cxnSp>
        <p:nvCxnSpPr>
          <p:cNvPr id="17" name="Straight Arrow Connector 16">
            <a:extLst>
              <a:ext uri="{FF2B5EF4-FFF2-40B4-BE49-F238E27FC236}">
                <a16:creationId xmlns:a16="http://schemas.microsoft.com/office/drawing/2014/main" id="{0A98B581-E609-AE6B-1BF9-8D2AC2760163}"/>
              </a:ext>
            </a:extLst>
          </p:cNvPr>
          <p:cNvCxnSpPr>
            <a:cxnSpLocks/>
            <a:stCxn id="4" idx="2"/>
            <a:endCxn id="8" idx="0"/>
          </p:cNvCxnSpPr>
          <p:nvPr/>
        </p:nvCxnSpPr>
        <p:spPr bwMode="auto">
          <a:xfrm>
            <a:off x="1202652" y="1549101"/>
            <a:ext cx="0" cy="539677"/>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12836C96-3E76-C5CF-554D-DC31F534BA16}"/>
              </a:ext>
            </a:extLst>
          </p:cNvPr>
          <p:cNvCxnSpPr/>
          <p:nvPr/>
        </p:nvCxnSpPr>
        <p:spPr bwMode="auto">
          <a:xfrm>
            <a:off x="3388248" y="1549101"/>
            <a:ext cx="0" cy="46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9EFCAE85-95A0-EA11-33FD-65EB4CB60AE6}"/>
              </a:ext>
            </a:extLst>
          </p:cNvPr>
          <p:cNvCxnSpPr/>
          <p:nvPr/>
        </p:nvCxnSpPr>
        <p:spPr bwMode="auto">
          <a:xfrm>
            <a:off x="5681420" y="1549101"/>
            <a:ext cx="0" cy="46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ED18A034-8CB9-40C1-5DFF-729B0D27F9AB}"/>
              </a:ext>
            </a:extLst>
          </p:cNvPr>
          <p:cNvCxnSpPr/>
          <p:nvPr/>
        </p:nvCxnSpPr>
        <p:spPr bwMode="auto">
          <a:xfrm>
            <a:off x="7877772" y="1549101"/>
            <a:ext cx="0" cy="46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4F7FAF87-1862-32C7-9C3F-9241C78F5290}"/>
              </a:ext>
            </a:extLst>
          </p:cNvPr>
          <p:cNvCxnSpPr/>
          <p:nvPr/>
        </p:nvCxnSpPr>
        <p:spPr bwMode="auto">
          <a:xfrm>
            <a:off x="6862531" y="3773224"/>
            <a:ext cx="0" cy="46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44DCD66C-1F56-CD58-ABC8-FFA7869A0FBC}"/>
              </a:ext>
            </a:extLst>
          </p:cNvPr>
          <p:cNvCxnSpPr/>
          <p:nvPr/>
        </p:nvCxnSpPr>
        <p:spPr bwMode="auto">
          <a:xfrm>
            <a:off x="2210652" y="3806372"/>
            <a:ext cx="0" cy="46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D0F3F0CC-346E-72EB-07E8-6900317AB1C7}"/>
              </a:ext>
            </a:extLst>
          </p:cNvPr>
          <p:cNvCxnSpPr/>
          <p:nvPr/>
        </p:nvCxnSpPr>
        <p:spPr bwMode="auto">
          <a:xfrm>
            <a:off x="4648247" y="5431699"/>
            <a:ext cx="0" cy="46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5" name="Straight Connector 24">
            <a:extLst>
              <a:ext uri="{FF2B5EF4-FFF2-40B4-BE49-F238E27FC236}">
                <a16:creationId xmlns:a16="http://schemas.microsoft.com/office/drawing/2014/main" id="{7A9BBC33-A0E2-C895-EC60-84BB39925A9D}"/>
              </a:ext>
            </a:extLst>
          </p:cNvPr>
          <p:cNvCxnSpPr>
            <a:cxnSpLocks/>
            <a:stCxn id="8" idx="2"/>
          </p:cNvCxnSpPr>
          <p:nvPr/>
        </p:nvCxnSpPr>
        <p:spPr bwMode="auto">
          <a:xfrm>
            <a:off x="1202652" y="3428993"/>
            <a:ext cx="0" cy="377379"/>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472AE627-CAE1-4F18-8E70-9326713B7B01}"/>
              </a:ext>
            </a:extLst>
          </p:cNvPr>
          <p:cNvCxnSpPr/>
          <p:nvPr/>
        </p:nvCxnSpPr>
        <p:spPr bwMode="auto">
          <a:xfrm>
            <a:off x="1202652" y="3806372"/>
            <a:ext cx="2369914"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653AEB97-2A27-7872-1926-9CA31C1C2A1F}"/>
              </a:ext>
            </a:extLst>
          </p:cNvPr>
          <p:cNvCxnSpPr/>
          <p:nvPr/>
        </p:nvCxnSpPr>
        <p:spPr bwMode="auto">
          <a:xfrm>
            <a:off x="5679043" y="3773224"/>
            <a:ext cx="2369914"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7F54B3AB-DE21-302A-162E-EF57DE348BE5}"/>
              </a:ext>
            </a:extLst>
          </p:cNvPr>
          <p:cNvCxnSpPr/>
          <p:nvPr/>
        </p:nvCxnSpPr>
        <p:spPr bwMode="auto">
          <a:xfrm>
            <a:off x="3570999" y="3312442"/>
            <a:ext cx="0" cy="503771"/>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6902DA90-5E46-6FBA-0BAD-45ACFC47BD7A}"/>
              </a:ext>
            </a:extLst>
          </p:cNvPr>
          <p:cNvCxnSpPr/>
          <p:nvPr/>
        </p:nvCxnSpPr>
        <p:spPr bwMode="auto">
          <a:xfrm>
            <a:off x="5679043" y="3313125"/>
            <a:ext cx="0" cy="4680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46809147-0F58-B7BE-F82A-A4A20C680E84}"/>
              </a:ext>
            </a:extLst>
          </p:cNvPr>
          <p:cNvCxnSpPr/>
          <p:nvPr/>
        </p:nvCxnSpPr>
        <p:spPr bwMode="auto">
          <a:xfrm>
            <a:off x="8048957" y="3312442"/>
            <a:ext cx="0" cy="4680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3447FAEB-1B14-F47D-BB45-8F6B902670B5}"/>
              </a:ext>
            </a:extLst>
          </p:cNvPr>
          <p:cNvCxnSpPr/>
          <p:nvPr/>
        </p:nvCxnSpPr>
        <p:spPr bwMode="auto">
          <a:xfrm>
            <a:off x="3519400" y="5431699"/>
            <a:ext cx="2369914"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EC8F12C8-EBB2-7F28-1577-257D3F28DCFF}"/>
              </a:ext>
            </a:extLst>
          </p:cNvPr>
          <p:cNvCxnSpPr/>
          <p:nvPr/>
        </p:nvCxnSpPr>
        <p:spPr bwMode="auto">
          <a:xfrm>
            <a:off x="5889314" y="4763586"/>
            <a:ext cx="0" cy="6840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 name="Straight Connector 1">
            <a:extLst>
              <a:ext uri="{FF2B5EF4-FFF2-40B4-BE49-F238E27FC236}">
                <a16:creationId xmlns:a16="http://schemas.microsoft.com/office/drawing/2014/main" id="{59CE908C-F11A-3A66-6179-985E8582B023}"/>
              </a:ext>
            </a:extLst>
          </p:cNvPr>
          <p:cNvCxnSpPr/>
          <p:nvPr/>
        </p:nvCxnSpPr>
        <p:spPr bwMode="auto">
          <a:xfrm>
            <a:off x="3518136" y="4752700"/>
            <a:ext cx="0" cy="68400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4085800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68000" y="360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nl-NL" altLang="en-US" dirty="0"/>
              <a:t>Advanced </a:t>
            </a:r>
            <a:r>
              <a:rPr lang="nl-NL" altLang="en-US" dirty="0" err="1"/>
              <a:t>Paediatric</a:t>
            </a:r>
            <a:r>
              <a:rPr lang="nl-NL" altLang="en-US" dirty="0"/>
              <a:t> Life Support Systematische aanpak</a:t>
            </a:r>
          </a:p>
        </p:txBody>
      </p:sp>
      <p:graphicFrame>
        <p:nvGraphicFramePr>
          <p:cNvPr id="2" name="Table 1"/>
          <p:cNvGraphicFramePr>
            <a:graphicFrameLocks noGrp="1"/>
          </p:cNvGraphicFramePr>
          <p:nvPr>
            <p:extLst>
              <p:ext uri="{D42A27DB-BD31-4B8C-83A1-F6EECF244321}">
                <p14:modId xmlns:p14="http://schemas.microsoft.com/office/powerpoint/2010/main" val="2554987093"/>
              </p:ext>
            </p:extLst>
          </p:nvPr>
        </p:nvGraphicFramePr>
        <p:xfrm>
          <a:off x="1583667" y="1696614"/>
          <a:ext cx="5976665" cy="579120"/>
        </p:xfrm>
        <a:graphic>
          <a:graphicData uri="http://schemas.openxmlformats.org/drawingml/2006/table">
            <a:tbl>
              <a:tblPr firstRow="1" bandRow="1">
                <a:tableStyleId>{5C22544A-7EE6-4342-B048-85BDC9FD1C3A}</a:tableStyleId>
              </a:tblPr>
              <a:tblGrid>
                <a:gridCol w="1195333">
                  <a:extLst>
                    <a:ext uri="{9D8B030D-6E8A-4147-A177-3AD203B41FA5}">
                      <a16:colId xmlns:a16="http://schemas.microsoft.com/office/drawing/2014/main" val="20000"/>
                    </a:ext>
                  </a:extLst>
                </a:gridCol>
                <a:gridCol w="1195333">
                  <a:extLst>
                    <a:ext uri="{9D8B030D-6E8A-4147-A177-3AD203B41FA5}">
                      <a16:colId xmlns:a16="http://schemas.microsoft.com/office/drawing/2014/main" val="20001"/>
                    </a:ext>
                  </a:extLst>
                </a:gridCol>
                <a:gridCol w="1195333">
                  <a:extLst>
                    <a:ext uri="{9D8B030D-6E8A-4147-A177-3AD203B41FA5}">
                      <a16:colId xmlns:a16="http://schemas.microsoft.com/office/drawing/2014/main" val="20002"/>
                    </a:ext>
                  </a:extLst>
                </a:gridCol>
                <a:gridCol w="1195333">
                  <a:extLst>
                    <a:ext uri="{9D8B030D-6E8A-4147-A177-3AD203B41FA5}">
                      <a16:colId xmlns:a16="http://schemas.microsoft.com/office/drawing/2014/main" val="20003"/>
                    </a:ext>
                  </a:extLst>
                </a:gridCol>
                <a:gridCol w="1195333">
                  <a:extLst>
                    <a:ext uri="{9D8B030D-6E8A-4147-A177-3AD203B41FA5}">
                      <a16:colId xmlns:a16="http://schemas.microsoft.com/office/drawing/2014/main" val="20004"/>
                    </a:ext>
                  </a:extLst>
                </a:gridCol>
              </a:tblGrid>
              <a:tr h="57606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3200" b="1">
                          <a:latin typeface="Arial" panose="020B0604020202020204" pitchFamily="34" charset="0"/>
                          <a:cs typeface="Arial" panose="020B0604020202020204" pitchFamily="34" charset="0"/>
                        </a:rPr>
                        <a:t>A</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B</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C</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D</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E</a:t>
                      </a:r>
                    </a:p>
                  </a:txBody>
                  <a:tcPr anchor="ctr">
                    <a:solidFill>
                      <a:srgbClr val="2F70C8"/>
                    </a:solidFill>
                  </a:tcPr>
                </a:tc>
                <a:extLst>
                  <a:ext uri="{0D108BD9-81ED-4DB2-BD59-A6C34878D82A}">
                    <a16:rowId xmlns:a16="http://schemas.microsoft.com/office/drawing/2014/main" val="10000"/>
                  </a:ext>
                </a:extLst>
              </a:tr>
            </a:tbl>
          </a:graphicData>
        </a:graphic>
      </p:graphicFrame>
      <p:grpSp>
        <p:nvGrpSpPr>
          <p:cNvPr id="14" name="Group 13">
            <a:extLst>
              <a:ext uri="{FF2B5EF4-FFF2-40B4-BE49-F238E27FC236}">
                <a16:creationId xmlns:a16="http://schemas.microsoft.com/office/drawing/2014/main" id="{B7CBA029-5F5D-FE97-B735-B1A723ACC24F}"/>
              </a:ext>
            </a:extLst>
          </p:cNvPr>
          <p:cNvGrpSpPr/>
          <p:nvPr/>
        </p:nvGrpSpPr>
        <p:grpSpPr>
          <a:xfrm>
            <a:off x="3504328" y="2415598"/>
            <a:ext cx="2243324" cy="4145988"/>
            <a:chOff x="3504328" y="2415598"/>
            <a:chExt cx="2243324" cy="4145988"/>
          </a:xfrm>
        </p:grpSpPr>
        <p:sp>
          <p:nvSpPr>
            <p:cNvPr id="15" name="Rectangle: Rounded Corners 14">
              <a:extLst>
                <a:ext uri="{FF2B5EF4-FFF2-40B4-BE49-F238E27FC236}">
                  <a16:creationId xmlns:a16="http://schemas.microsoft.com/office/drawing/2014/main" id="{A85A0F5E-0596-ECF3-395B-F69A31D417B3}"/>
                </a:ext>
              </a:extLst>
            </p:cNvPr>
            <p:cNvSpPr/>
            <p:nvPr/>
          </p:nvSpPr>
          <p:spPr bwMode="auto">
            <a:xfrm>
              <a:off x="3504328" y="2415598"/>
              <a:ext cx="2243317" cy="31849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Eerste beoordeling</a:t>
              </a:r>
            </a:p>
          </p:txBody>
        </p:sp>
        <p:cxnSp>
          <p:nvCxnSpPr>
            <p:cNvPr id="16" name="Straight Arrow Connector 15">
              <a:extLst>
                <a:ext uri="{FF2B5EF4-FFF2-40B4-BE49-F238E27FC236}">
                  <a16:creationId xmlns:a16="http://schemas.microsoft.com/office/drawing/2014/main" id="{CD8877A1-FE0C-BEBB-B041-1D2DE5B3EB30}"/>
                </a:ext>
              </a:extLst>
            </p:cNvPr>
            <p:cNvCxnSpPr>
              <a:cxnSpLocks/>
            </p:cNvCxnSpPr>
            <p:nvPr/>
          </p:nvCxnSpPr>
          <p:spPr bwMode="auto">
            <a:xfrm>
              <a:off x="4571999" y="2734088"/>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17" name="Rectangle: Rounded Corners 16">
              <a:extLst>
                <a:ext uri="{FF2B5EF4-FFF2-40B4-BE49-F238E27FC236}">
                  <a16:creationId xmlns:a16="http://schemas.microsoft.com/office/drawing/2014/main" id="{71F9A3FF-02DE-FA0F-6C13-3805999AE48D}"/>
                </a:ext>
              </a:extLst>
            </p:cNvPr>
            <p:cNvSpPr/>
            <p:nvPr/>
          </p:nvSpPr>
          <p:spPr bwMode="auto">
            <a:xfrm>
              <a:off x="3504329" y="3284150"/>
              <a:ext cx="2243318" cy="366431"/>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Resuscitatie</a:t>
              </a:r>
            </a:p>
          </p:txBody>
        </p:sp>
        <p:sp>
          <p:nvSpPr>
            <p:cNvPr id="18" name="Rectangle: Rounded Corners 17">
              <a:extLst>
                <a:ext uri="{FF2B5EF4-FFF2-40B4-BE49-F238E27FC236}">
                  <a16:creationId xmlns:a16="http://schemas.microsoft.com/office/drawing/2014/main" id="{09A3054B-EB6F-48D3-E6EB-B9DF38AA315E}"/>
                </a:ext>
              </a:extLst>
            </p:cNvPr>
            <p:cNvSpPr/>
            <p:nvPr/>
          </p:nvSpPr>
          <p:spPr bwMode="auto">
            <a:xfrm>
              <a:off x="3504329" y="4214936"/>
              <a:ext cx="2243319" cy="31849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Tweede beoordeling</a:t>
              </a:r>
            </a:p>
          </p:txBody>
        </p:sp>
        <p:cxnSp>
          <p:nvCxnSpPr>
            <p:cNvPr id="19" name="Straight Arrow Connector 18">
              <a:extLst>
                <a:ext uri="{FF2B5EF4-FFF2-40B4-BE49-F238E27FC236}">
                  <a16:creationId xmlns:a16="http://schemas.microsoft.com/office/drawing/2014/main" id="{3E3E7E1C-0B2A-8A1F-5F8D-E54F30154BCA}"/>
                </a:ext>
              </a:extLst>
            </p:cNvPr>
            <p:cNvCxnSpPr>
              <a:cxnSpLocks/>
            </p:cNvCxnSpPr>
            <p:nvPr/>
          </p:nvCxnSpPr>
          <p:spPr bwMode="auto">
            <a:xfrm>
              <a:off x="4582800" y="3650581"/>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20" name="Rectangle: Rounded Corners 19">
              <a:extLst>
                <a:ext uri="{FF2B5EF4-FFF2-40B4-BE49-F238E27FC236}">
                  <a16:creationId xmlns:a16="http://schemas.microsoft.com/office/drawing/2014/main" id="{ECEBAB20-81B4-06BB-EECE-96BB5AAA9D67}"/>
                </a:ext>
              </a:extLst>
            </p:cNvPr>
            <p:cNvSpPr/>
            <p:nvPr/>
          </p:nvSpPr>
          <p:spPr bwMode="auto">
            <a:xfrm>
              <a:off x="3504329" y="5091752"/>
              <a:ext cx="2243319" cy="366431"/>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Spoedbehandeling</a:t>
              </a:r>
            </a:p>
          </p:txBody>
        </p:sp>
        <p:cxnSp>
          <p:nvCxnSpPr>
            <p:cNvPr id="21" name="Straight Arrow Connector 20">
              <a:extLst>
                <a:ext uri="{FF2B5EF4-FFF2-40B4-BE49-F238E27FC236}">
                  <a16:creationId xmlns:a16="http://schemas.microsoft.com/office/drawing/2014/main" id="{1E01E608-57A9-BEB3-15B5-4D83FD934759}"/>
                </a:ext>
              </a:extLst>
            </p:cNvPr>
            <p:cNvCxnSpPr>
              <a:cxnSpLocks/>
            </p:cNvCxnSpPr>
            <p:nvPr/>
          </p:nvCxnSpPr>
          <p:spPr bwMode="auto">
            <a:xfrm>
              <a:off x="4571913" y="4533426"/>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22" name="Rectangle: Rounded Corners 21">
              <a:extLst>
                <a:ext uri="{FF2B5EF4-FFF2-40B4-BE49-F238E27FC236}">
                  <a16:creationId xmlns:a16="http://schemas.microsoft.com/office/drawing/2014/main" id="{7FD3268A-ABD8-F79C-C42F-8A8A383AB10D}"/>
                </a:ext>
              </a:extLst>
            </p:cNvPr>
            <p:cNvSpPr/>
            <p:nvPr/>
          </p:nvSpPr>
          <p:spPr bwMode="auto">
            <a:xfrm>
              <a:off x="3504333" y="6016509"/>
              <a:ext cx="2243319" cy="545077"/>
            </a:xfrm>
            <a:prstGeom prst="roundRect">
              <a:avLst/>
            </a:prstGeom>
            <a:solidFill>
              <a:srgbClr val="D4E7E5"/>
            </a:solidFill>
            <a:ln w="28575" cap="flat" cmpd="sng" algn="ctr">
              <a:solidFill>
                <a:srgbClr val="57C2B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nl-NL" sz="1400" dirty="0">
                  <a:latin typeface="Arial" panose="020B0604020202020204" pitchFamily="34" charset="0"/>
                  <a:cs typeface="Arial" panose="020B0604020202020204" pitchFamily="34" charset="0"/>
                </a:rPr>
                <a:t>Stabilisatie en transfer naar definitieve zorg</a:t>
              </a:r>
              <a:endParaRPr kumimoji="0" lang="nl-N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cxnSp>
          <p:nvCxnSpPr>
            <p:cNvPr id="23" name="Straight Arrow Connector 22">
              <a:extLst>
                <a:ext uri="{FF2B5EF4-FFF2-40B4-BE49-F238E27FC236}">
                  <a16:creationId xmlns:a16="http://schemas.microsoft.com/office/drawing/2014/main" id="{88E70EA9-17A2-34A1-4776-185638B42C15}"/>
                </a:ext>
              </a:extLst>
            </p:cNvPr>
            <p:cNvCxnSpPr>
              <a:cxnSpLocks/>
            </p:cNvCxnSpPr>
            <p:nvPr/>
          </p:nvCxnSpPr>
          <p:spPr bwMode="auto">
            <a:xfrm>
              <a:off x="4582800" y="5469069"/>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39200487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flipV="1">
            <a:off x="6227763" y="6143625"/>
            <a:ext cx="3762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latin typeface="Arial" pitchFamily="34" charset="0"/>
            </a:endParaRPr>
          </a:p>
        </p:txBody>
      </p:sp>
      <p:sp>
        <p:nvSpPr>
          <p:cNvPr id="24579" name="Rectangle 3"/>
          <p:cNvSpPr>
            <a:spLocks noGrp="1" noChangeArrowheads="1"/>
          </p:cNvSpPr>
          <p:nvPr>
            <p:ph type="title"/>
          </p:nvPr>
        </p:nvSpPr>
        <p:spPr bwMode="auto">
          <a:xfrm>
            <a:off x="468000" y="360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err="1"/>
              <a:t>Eerste</a:t>
            </a:r>
            <a:r>
              <a:rPr lang="en-US" altLang="en-US"/>
              <a:t> </a:t>
            </a:r>
            <a:r>
              <a:rPr lang="en-US" altLang="en-US" err="1"/>
              <a:t>beoordeling</a:t>
            </a:r>
            <a:endParaRPr lang="en-US" altLang="en-US"/>
          </a:p>
        </p:txBody>
      </p:sp>
      <p:sp>
        <p:nvSpPr>
          <p:cNvPr id="24580" name="Rectangle 4"/>
          <p:cNvSpPr>
            <a:spLocks noGrp="1" noChangeArrowheads="1"/>
          </p:cNvSpPr>
          <p:nvPr>
            <p:ph sz="half" idx="1"/>
          </p:nvPr>
        </p:nvSpPr>
        <p:spPr bwMode="auto">
          <a:xfrm>
            <a:off x="468000" y="1260000"/>
            <a:ext cx="4032250" cy="17553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eaLnBrk="1" hangingPunct="1">
              <a:buNone/>
            </a:pPr>
            <a:r>
              <a:rPr lang="en-US" altLang="en-US" b="1">
                <a:solidFill>
                  <a:srgbClr val="2E5796"/>
                </a:solidFill>
              </a:rPr>
              <a:t>Airway </a:t>
            </a:r>
            <a:r>
              <a:rPr lang="en-US" altLang="en-US" b="1">
                <a:solidFill>
                  <a:schemeClr val="tx1">
                    <a:lumMod val="85000"/>
                    <a:lumOff val="15000"/>
                  </a:schemeClr>
                </a:solidFill>
              </a:rPr>
              <a:t> </a:t>
            </a:r>
          </a:p>
          <a:p>
            <a:pPr marL="0" indent="0" eaLnBrk="1" hangingPunct="1">
              <a:buNone/>
            </a:pPr>
            <a:r>
              <a:rPr lang="nl-NL" altLang="en-US">
                <a:solidFill>
                  <a:srgbClr val="333333"/>
                </a:solidFill>
              </a:rPr>
              <a:t>Open of niet?</a:t>
            </a:r>
            <a:endParaRPr lang="en-US" altLang="en-US">
              <a:solidFill>
                <a:srgbClr val="333333"/>
              </a:solidFill>
            </a:endParaRPr>
          </a:p>
          <a:p>
            <a:pPr marL="0" indent="0" eaLnBrk="1" hangingPunct="1">
              <a:buNone/>
            </a:pPr>
            <a:r>
              <a:rPr lang="en-GB" altLang="en-US" err="1">
                <a:solidFill>
                  <a:srgbClr val="333333"/>
                </a:solidFill>
                <a:latin typeface="Arial"/>
                <a:ea typeface="ＭＳ Ｐゴシック"/>
                <a:cs typeface="Arial"/>
              </a:rPr>
              <a:t>Bijgeluiden</a:t>
            </a:r>
            <a:r>
              <a:rPr lang="en-GB" altLang="en-US">
                <a:solidFill>
                  <a:srgbClr val="333333"/>
                </a:solidFill>
                <a:latin typeface="Arial"/>
                <a:ea typeface="ＭＳ Ｐゴシック"/>
                <a:cs typeface="Arial"/>
              </a:rPr>
              <a:t>?</a:t>
            </a:r>
            <a:endParaRPr lang="en-US" altLang="en-US">
              <a:solidFill>
                <a:srgbClr val="333333"/>
              </a:solidFill>
            </a:endParaRPr>
          </a:p>
          <a:p>
            <a:pPr eaLnBrk="1" hangingPunct="1">
              <a:buFontTx/>
              <a:buChar char="•"/>
            </a:pPr>
            <a:endParaRPr lang="en-US" altLang="en-US"/>
          </a:p>
        </p:txBody>
      </p:sp>
      <p:sp>
        <p:nvSpPr>
          <p:cNvPr id="24581" name="Rectangle 5"/>
          <p:cNvSpPr>
            <a:spLocks noGrp="1" noChangeArrowheads="1"/>
          </p:cNvSpPr>
          <p:nvPr>
            <p:ph sz="half" idx="2"/>
          </p:nvPr>
        </p:nvSpPr>
        <p:spPr bwMode="auto">
          <a:xfrm>
            <a:off x="468000" y="3249553"/>
            <a:ext cx="4419600" cy="20735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eaLnBrk="1" hangingPunct="1">
              <a:buNone/>
            </a:pPr>
            <a:r>
              <a:rPr lang="en-GB" altLang="en-US" b="1" dirty="0">
                <a:solidFill>
                  <a:srgbClr val="2E5796"/>
                </a:solidFill>
              </a:rPr>
              <a:t>Breathing</a:t>
            </a:r>
            <a:endParaRPr lang="en-US" altLang="en-US" b="1" dirty="0">
              <a:solidFill>
                <a:srgbClr val="2E5796"/>
              </a:solidFill>
            </a:endParaRPr>
          </a:p>
          <a:p>
            <a:pPr marL="0" indent="0" eaLnBrk="1" hangingPunct="1">
              <a:buNone/>
            </a:pPr>
            <a:r>
              <a:rPr lang="en-GB" altLang="en-US" dirty="0">
                <a:solidFill>
                  <a:srgbClr val="333333"/>
                </a:solidFill>
              </a:rPr>
              <a:t>Effort (</a:t>
            </a:r>
            <a:r>
              <a:rPr lang="en-GB" altLang="en-US" dirty="0" err="1">
                <a:solidFill>
                  <a:srgbClr val="333333"/>
                </a:solidFill>
              </a:rPr>
              <a:t>arbeid</a:t>
            </a:r>
            <a:r>
              <a:rPr lang="en-GB" altLang="en-US" dirty="0">
                <a:solidFill>
                  <a:srgbClr val="333333"/>
                </a:solidFill>
              </a:rPr>
              <a:t>)</a:t>
            </a:r>
            <a:endParaRPr lang="en-US" altLang="en-US" sz="2800" dirty="0">
              <a:solidFill>
                <a:srgbClr val="333333"/>
              </a:solidFill>
            </a:endParaRPr>
          </a:p>
          <a:p>
            <a:pPr marL="0" indent="0" eaLnBrk="1" hangingPunct="1">
              <a:buNone/>
            </a:pPr>
            <a:r>
              <a:rPr lang="en-GB" altLang="en-US" sz="2800" dirty="0">
                <a:solidFill>
                  <a:srgbClr val="333333"/>
                </a:solidFill>
              </a:rPr>
              <a:t>Efficacy (</a:t>
            </a:r>
            <a:r>
              <a:rPr lang="en-GB" altLang="en-US" sz="2800" dirty="0" err="1">
                <a:solidFill>
                  <a:srgbClr val="333333"/>
                </a:solidFill>
              </a:rPr>
              <a:t>doeltreffendheid</a:t>
            </a:r>
            <a:r>
              <a:rPr lang="en-GB" altLang="en-US" sz="2800" dirty="0">
                <a:solidFill>
                  <a:srgbClr val="333333"/>
                </a:solidFill>
              </a:rPr>
              <a:t>)</a:t>
            </a:r>
          </a:p>
          <a:p>
            <a:pPr marL="0" indent="0" eaLnBrk="1" hangingPunct="1">
              <a:buNone/>
            </a:pPr>
            <a:r>
              <a:rPr lang="en-GB" altLang="en-US" dirty="0" err="1">
                <a:solidFill>
                  <a:srgbClr val="333333"/>
                </a:solidFill>
              </a:rPr>
              <a:t>Effecten</a:t>
            </a:r>
            <a:endParaRPr lang="en-US" altLang="en-US" sz="2800" dirty="0">
              <a:solidFill>
                <a:srgbClr val="333333"/>
              </a:solidFill>
            </a:endParaRPr>
          </a:p>
          <a:p>
            <a:pPr eaLnBrk="1" hangingPunct="1">
              <a:buFont typeface="Arial" panose="020B0604020202020204" pitchFamily="34" charset="0"/>
              <a:buChar char="–"/>
            </a:pPr>
            <a:endParaRPr lang="en-US" altLang="en-US" sz="2800" dirty="0">
              <a:solidFill>
                <a:schemeClr val="tx1">
                  <a:lumMod val="85000"/>
                  <a:lumOff val="15000"/>
                </a:schemeClr>
              </a:solidFill>
            </a:endParaRPr>
          </a:p>
          <a:p>
            <a:pPr eaLnBrk="1" hangingPunct="1">
              <a:buFontTx/>
              <a:buChar char="•"/>
            </a:pPr>
            <a:endParaRPr lang="en-GB" altLang="en-US" dirty="0"/>
          </a:p>
        </p:txBody>
      </p:sp>
      <p:pic>
        <p:nvPicPr>
          <p:cNvPr id="4" name="Picture 3">
            <a:extLst>
              <a:ext uri="{FF2B5EF4-FFF2-40B4-BE49-F238E27FC236}">
                <a16:creationId xmlns:a16="http://schemas.microsoft.com/office/drawing/2014/main" id="{20D9E208-18E9-A1B5-9AE5-12BE645A319D}"/>
              </a:ext>
            </a:extLst>
          </p:cNvPr>
          <p:cNvPicPr>
            <a:picLocks noChangeAspect="1"/>
          </p:cNvPicPr>
          <p:nvPr/>
        </p:nvPicPr>
        <p:blipFill>
          <a:blip r:embed="rId3"/>
          <a:stretch>
            <a:fillRect/>
          </a:stretch>
        </p:blipFill>
        <p:spPr>
          <a:xfrm>
            <a:off x="4887600" y="1411546"/>
            <a:ext cx="4202193" cy="28014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0438035"/>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200"/>
                                  </p:stCondLst>
                                  <p:childTnLst>
                                    <p:set>
                                      <p:cBhvr>
                                        <p:cTn id="14" dur="1" fill="hold">
                                          <p:stCondLst>
                                            <p:cond delay="0"/>
                                          </p:stCondLst>
                                        </p:cTn>
                                        <p:tgtEl>
                                          <p:spTgt spid="2458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8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581">
                                            <p:txEl>
                                              <p:pRg st="1" end="1"/>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200"/>
                                  </p:stCondLst>
                                  <p:childTnLst>
                                    <p:set>
                                      <p:cBhvr>
                                        <p:cTn id="25" dur="1" fill="hold">
                                          <p:stCondLst>
                                            <p:cond delay="0"/>
                                          </p:stCondLst>
                                        </p:cTn>
                                        <p:tgtEl>
                                          <p:spTgt spid="24581">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200"/>
                                  </p:stCondLst>
                                  <p:childTnLst>
                                    <p:set>
                                      <p:cBhvr>
                                        <p:cTn id="29" dur="1" fill="hold">
                                          <p:stCondLst>
                                            <p:cond delay="0"/>
                                          </p:stCondLst>
                                        </p:cTn>
                                        <p:tgtEl>
                                          <p:spTgt spid="2458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uiExpand="1" build="p"/>
      <p:bldP spid="2458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flipV="1">
            <a:off x="6227763" y="6143625"/>
            <a:ext cx="3762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latin typeface="Arial" pitchFamily="34" charset="0"/>
            </a:endParaRPr>
          </a:p>
        </p:txBody>
      </p:sp>
      <p:sp>
        <p:nvSpPr>
          <p:cNvPr id="24581" name="Rectangle 5"/>
          <p:cNvSpPr>
            <a:spLocks noGrp="1" noChangeArrowheads="1"/>
          </p:cNvSpPr>
          <p:nvPr>
            <p:ph sz="half" idx="1"/>
          </p:nvPr>
        </p:nvSpPr>
        <p:spPr bwMode="auto">
          <a:xfrm>
            <a:off x="468000" y="360001"/>
            <a:ext cx="4419600" cy="36538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eaLnBrk="1" hangingPunct="1">
              <a:buNone/>
            </a:pPr>
            <a:r>
              <a:rPr lang="en-US" altLang="en-US" b="1" dirty="0" err="1">
                <a:solidFill>
                  <a:srgbClr val="2E5796"/>
                </a:solidFill>
              </a:rPr>
              <a:t>Circulatie</a:t>
            </a:r>
            <a:endParaRPr lang="en-US" altLang="en-US" b="1" dirty="0">
              <a:solidFill>
                <a:srgbClr val="2E5796"/>
              </a:solidFill>
            </a:endParaRPr>
          </a:p>
          <a:p>
            <a:pPr marL="0" indent="0" eaLnBrk="1" hangingPunct="1">
              <a:buNone/>
            </a:pPr>
            <a:r>
              <a:rPr lang="en-US" altLang="en-US" dirty="0" err="1">
                <a:solidFill>
                  <a:srgbClr val="333333"/>
                </a:solidFill>
              </a:rPr>
              <a:t>Hartfrekwentie</a:t>
            </a:r>
            <a:endParaRPr lang="en-US" altLang="en-US" dirty="0">
              <a:solidFill>
                <a:srgbClr val="333333"/>
              </a:solidFill>
            </a:endParaRPr>
          </a:p>
          <a:p>
            <a:pPr marL="0" indent="0" eaLnBrk="1" hangingPunct="1">
              <a:buNone/>
            </a:pPr>
            <a:r>
              <a:rPr lang="en-US" altLang="en-US" dirty="0" err="1">
                <a:solidFill>
                  <a:srgbClr val="333333"/>
                </a:solidFill>
              </a:rPr>
              <a:t>Polsvolume</a:t>
            </a:r>
            <a:endParaRPr lang="en-US" altLang="en-US" dirty="0">
              <a:solidFill>
                <a:srgbClr val="333333"/>
              </a:solidFill>
            </a:endParaRPr>
          </a:p>
          <a:p>
            <a:pPr marL="0" indent="0" eaLnBrk="1" hangingPunct="1">
              <a:buNone/>
            </a:pPr>
            <a:r>
              <a:rPr lang="en-US" altLang="en-US" dirty="0" err="1">
                <a:solidFill>
                  <a:srgbClr val="333333"/>
                </a:solidFill>
              </a:rPr>
              <a:t>Capillaire</a:t>
            </a:r>
            <a:r>
              <a:rPr lang="en-US" altLang="en-US" dirty="0">
                <a:solidFill>
                  <a:srgbClr val="333333"/>
                </a:solidFill>
              </a:rPr>
              <a:t> refill time</a:t>
            </a:r>
          </a:p>
          <a:p>
            <a:pPr marL="0" indent="0" eaLnBrk="1" hangingPunct="1">
              <a:buNone/>
            </a:pPr>
            <a:r>
              <a:rPr lang="en-US" altLang="en-US" dirty="0" err="1">
                <a:solidFill>
                  <a:srgbClr val="333333"/>
                </a:solidFill>
              </a:rPr>
              <a:t>Bloeddruk</a:t>
            </a:r>
            <a:endParaRPr lang="en-US" altLang="en-US" dirty="0">
              <a:solidFill>
                <a:srgbClr val="333333"/>
              </a:solidFill>
            </a:endParaRPr>
          </a:p>
          <a:p>
            <a:pPr marL="0" indent="0" eaLnBrk="1" hangingPunct="1">
              <a:buNone/>
            </a:pPr>
            <a:r>
              <a:rPr lang="en-US" altLang="en-US" dirty="0" err="1">
                <a:solidFill>
                  <a:srgbClr val="333333"/>
                </a:solidFill>
              </a:rPr>
              <a:t>Huidtemperatuur</a:t>
            </a:r>
            <a:endParaRPr lang="en-US" altLang="en-US" dirty="0">
              <a:solidFill>
                <a:srgbClr val="333333"/>
              </a:solidFill>
            </a:endParaRPr>
          </a:p>
          <a:p>
            <a:pPr marL="0" indent="0" eaLnBrk="1" hangingPunct="1">
              <a:buNone/>
            </a:pPr>
            <a:endParaRPr lang="en-US" altLang="en-US" sz="1200" dirty="0">
              <a:solidFill>
                <a:schemeClr val="tx1">
                  <a:lumMod val="85000"/>
                  <a:lumOff val="15000"/>
                </a:schemeClr>
              </a:solidFill>
            </a:endParaRPr>
          </a:p>
          <a:p>
            <a:pPr eaLnBrk="1" hangingPunct="1">
              <a:buFont typeface="Arial" panose="020B0604020202020204" pitchFamily="34" charset="0"/>
              <a:buChar char="–"/>
            </a:pPr>
            <a:endParaRPr lang="en-US" altLang="en-US" dirty="0">
              <a:solidFill>
                <a:schemeClr val="tx1">
                  <a:lumMod val="85000"/>
                  <a:lumOff val="15000"/>
                </a:schemeClr>
              </a:solidFill>
            </a:endParaRPr>
          </a:p>
          <a:p>
            <a:pPr eaLnBrk="1" hangingPunct="1">
              <a:buFontTx/>
              <a:buChar char="•"/>
            </a:pPr>
            <a:endParaRPr lang="en-GB" altLang="en-US" dirty="0"/>
          </a:p>
        </p:txBody>
      </p:sp>
      <p:pic>
        <p:nvPicPr>
          <p:cNvPr id="5" name="Picture 4">
            <a:extLst>
              <a:ext uri="{FF2B5EF4-FFF2-40B4-BE49-F238E27FC236}">
                <a16:creationId xmlns:a16="http://schemas.microsoft.com/office/drawing/2014/main" id="{D3414530-BDDB-7CA0-0BE6-AF9B4DC87040}"/>
              </a:ext>
            </a:extLst>
          </p:cNvPr>
          <p:cNvPicPr>
            <a:picLocks noChangeAspect="1"/>
          </p:cNvPicPr>
          <p:nvPr/>
        </p:nvPicPr>
        <p:blipFill>
          <a:blip r:embed="rId3"/>
          <a:stretch>
            <a:fillRect/>
          </a:stretch>
        </p:blipFill>
        <p:spPr>
          <a:xfrm>
            <a:off x="4348631" y="555379"/>
            <a:ext cx="4134499" cy="2755192"/>
          </a:xfrm>
          <a:prstGeom prst="rect">
            <a:avLst/>
          </a:prstGeom>
          <a:ln>
            <a:noFill/>
          </a:ln>
          <a:effectLst>
            <a:outerShdw blurRad="292100" dist="139700" dir="2700000" algn="tl" rotWithShape="0">
              <a:srgbClr val="333333">
                <a:alpha val="65000"/>
              </a:srgbClr>
            </a:outerShdw>
          </a:effectLst>
        </p:spPr>
      </p:pic>
      <p:sp>
        <p:nvSpPr>
          <p:cNvPr id="3" name="Tekstvak 2">
            <a:extLst>
              <a:ext uri="{FF2B5EF4-FFF2-40B4-BE49-F238E27FC236}">
                <a16:creationId xmlns:a16="http://schemas.microsoft.com/office/drawing/2014/main" id="{CEA812C7-FB2E-A5F2-4E9F-C5EE6DE24297}"/>
              </a:ext>
            </a:extLst>
          </p:cNvPr>
          <p:cNvSpPr txBox="1"/>
          <p:nvPr/>
        </p:nvSpPr>
        <p:spPr>
          <a:xfrm>
            <a:off x="2677800" y="4209239"/>
            <a:ext cx="4572000" cy="18389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eaLnBrk="1" hangingPunct="1">
              <a:spcBef>
                <a:spcPct val="20000"/>
              </a:spcBef>
              <a:buClr>
                <a:srgbClr val="3657A7"/>
              </a:buClr>
              <a:buFont typeface="Arial"/>
              <a:buNone/>
              <a:defRPr sz="2800" b="1" i="0">
                <a:solidFill>
                  <a:srgbClr val="2E5796"/>
                </a:solidFill>
                <a:latin typeface="Arial" panose="020B0604020202020204" pitchFamily="34" charset="0"/>
                <a:cs typeface="Arial" panose="020B0604020202020204" pitchFamily="34" charset="0"/>
              </a:defRPr>
            </a:lvl1pPr>
            <a:lvl2pPr marL="742950" indent="-285750" algn="l" eaLnBrk="0" hangingPunct="0">
              <a:spcBef>
                <a:spcPct val="20000"/>
              </a:spcBef>
              <a:buClr>
                <a:srgbClr val="3657A7"/>
              </a:buClr>
              <a:buFont typeface="Arial"/>
              <a:buChar char="•"/>
              <a:defRPr b="0" i="0">
                <a:latin typeface="Arial" panose="020B0604020202020204" pitchFamily="34" charset="0"/>
                <a:cs typeface="Arial" panose="020B0604020202020204" pitchFamily="34" charset="0"/>
              </a:defRPr>
            </a:lvl2pPr>
            <a:lvl3pPr marL="1143000" indent="-228600" algn="l" eaLnBrk="0" hangingPunct="0">
              <a:spcBef>
                <a:spcPct val="20000"/>
              </a:spcBef>
              <a:buClr>
                <a:srgbClr val="3657A7"/>
              </a:buClr>
              <a:buFont typeface="Arial"/>
              <a:buChar char="•"/>
              <a:defRPr sz="2000" b="0" i="0">
                <a:latin typeface="Arial" panose="020B0604020202020204" pitchFamily="34" charset="0"/>
                <a:cs typeface="Arial" panose="020B0604020202020204" pitchFamily="34" charset="0"/>
              </a:defRPr>
            </a:lvl3pPr>
            <a:lvl4pPr marL="1600200" indent="-228600" algn="l" eaLnBrk="0" hangingPunct="0">
              <a:spcBef>
                <a:spcPct val="20000"/>
              </a:spcBef>
              <a:buClr>
                <a:srgbClr val="3657A7"/>
              </a:buClr>
              <a:buFont typeface="Arial"/>
              <a:buChar char="•"/>
              <a:defRPr sz="1800" b="0" i="0">
                <a:latin typeface="Arial" panose="020B0604020202020204" pitchFamily="34" charset="0"/>
                <a:cs typeface="Arial" panose="020B0604020202020204" pitchFamily="34" charset="0"/>
              </a:defRPr>
            </a:lvl4pPr>
            <a:lvl5pPr marL="2057400" indent="-228600" algn="l" eaLnBrk="0" hangingPunct="0">
              <a:spcBef>
                <a:spcPct val="20000"/>
              </a:spcBef>
              <a:buClr>
                <a:srgbClr val="3657A7"/>
              </a:buClr>
              <a:buFont typeface="Arial"/>
              <a:buChar char="•"/>
              <a:defRPr sz="1800" b="0" i="0">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1800">
                <a:latin typeface="+mn-lt"/>
                <a:ea typeface="ＭＳ Ｐゴシック" pitchFamily="-1" charset="-128"/>
              </a:defRPr>
            </a:lvl6pPr>
            <a:lvl7pPr marL="2971800" indent="-228600" fontAlgn="base">
              <a:spcBef>
                <a:spcPct val="20000"/>
              </a:spcBef>
              <a:spcAft>
                <a:spcPct val="0"/>
              </a:spcAft>
              <a:buChar char="»"/>
              <a:defRPr sz="1800">
                <a:latin typeface="+mn-lt"/>
                <a:ea typeface="ＭＳ Ｐゴシック" pitchFamily="-1" charset="-128"/>
              </a:defRPr>
            </a:lvl7pPr>
            <a:lvl8pPr marL="3429000" indent="-228600" fontAlgn="base">
              <a:spcBef>
                <a:spcPct val="20000"/>
              </a:spcBef>
              <a:spcAft>
                <a:spcPct val="0"/>
              </a:spcAft>
              <a:buChar char="»"/>
              <a:defRPr sz="1800">
                <a:latin typeface="+mn-lt"/>
                <a:ea typeface="ＭＳ Ｐゴシック" pitchFamily="-1" charset="-128"/>
              </a:defRPr>
            </a:lvl8pPr>
            <a:lvl9pPr marL="3886200" indent="-228600" fontAlgn="base">
              <a:spcBef>
                <a:spcPct val="20000"/>
              </a:spcBef>
              <a:spcAft>
                <a:spcPct val="0"/>
              </a:spcAft>
              <a:buChar char="»"/>
              <a:defRPr sz="1800">
                <a:latin typeface="+mn-lt"/>
                <a:ea typeface="ＭＳ Ｐゴシック" pitchFamily="-1" charset="-128"/>
              </a:defRPr>
            </a:lvl9pPr>
          </a:lstStyle>
          <a:p>
            <a:r>
              <a:rPr lang="en-US" altLang="en-US" dirty="0"/>
              <a:t>Disability (</a:t>
            </a:r>
            <a:r>
              <a:rPr lang="en-US" altLang="en-US" dirty="0" err="1"/>
              <a:t>Neurologie</a:t>
            </a:r>
            <a:r>
              <a:rPr lang="en-US" altLang="en-US" dirty="0"/>
              <a:t>)</a:t>
            </a:r>
          </a:p>
          <a:p>
            <a:r>
              <a:rPr lang="en-US" altLang="en-US" b="0" dirty="0" err="1">
                <a:solidFill>
                  <a:srgbClr val="333333"/>
                </a:solidFill>
              </a:rPr>
              <a:t>Bewustzijn</a:t>
            </a:r>
            <a:endParaRPr lang="en-US" altLang="en-US" b="0" dirty="0">
              <a:solidFill>
                <a:srgbClr val="333333"/>
              </a:solidFill>
            </a:endParaRPr>
          </a:p>
          <a:p>
            <a:r>
              <a:rPr lang="en-US" altLang="en-US" b="0" dirty="0" err="1">
                <a:solidFill>
                  <a:srgbClr val="333333"/>
                </a:solidFill>
              </a:rPr>
              <a:t>Houding</a:t>
            </a:r>
            <a:endParaRPr lang="en-US" altLang="en-US" b="0" dirty="0">
              <a:solidFill>
                <a:srgbClr val="333333"/>
              </a:solidFill>
            </a:endParaRPr>
          </a:p>
          <a:p>
            <a:r>
              <a:rPr lang="en-US" altLang="en-US" b="0" dirty="0" err="1">
                <a:solidFill>
                  <a:srgbClr val="333333"/>
                </a:solidFill>
              </a:rPr>
              <a:t>Pupillen</a:t>
            </a:r>
            <a:endParaRPr lang="en-US" altLang="en-US" b="0" dirty="0">
              <a:solidFill>
                <a:srgbClr val="333333"/>
              </a:solidFill>
            </a:endParaRPr>
          </a:p>
        </p:txBody>
      </p:sp>
    </p:spTree>
    <p:extLst>
      <p:ext uri="{BB962C8B-B14F-4D97-AF65-F5344CB8AC3E}">
        <p14:creationId xmlns:p14="http://schemas.microsoft.com/office/powerpoint/2010/main" val="366442290"/>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8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8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8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58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58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uiExpand="1" build="p"/>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2F07FA-4072-522B-A591-23186E844F5E}"/>
              </a:ext>
            </a:extLst>
          </p:cNvPr>
          <p:cNvPicPr>
            <a:picLocks noChangeAspect="1"/>
          </p:cNvPicPr>
          <p:nvPr/>
        </p:nvPicPr>
        <p:blipFill>
          <a:blip r:embed="rId3"/>
          <a:stretch>
            <a:fillRect/>
          </a:stretch>
        </p:blipFill>
        <p:spPr>
          <a:xfrm>
            <a:off x="5068004" y="1260000"/>
            <a:ext cx="4075996" cy="272060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F21DC6BB-AAF8-D49A-CFE0-51A17B78E322}"/>
              </a:ext>
            </a:extLst>
          </p:cNvPr>
          <p:cNvSpPr>
            <a:spLocks noGrp="1"/>
          </p:cNvSpPr>
          <p:nvPr>
            <p:ph type="title"/>
          </p:nvPr>
        </p:nvSpPr>
        <p:spPr>
          <a:xfrm>
            <a:off x="468000" y="360000"/>
            <a:ext cx="8229600" cy="712037"/>
          </a:xfrm>
        </p:spPr>
        <p:txBody>
          <a:bodyPr>
            <a:normAutofit/>
          </a:bodyPr>
          <a:lstStyle/>
          <a:p>
            <a:r>
              <a:rPr lang="en-GB"/>
              <a:t>Anna</a:t>
            </a:r>
          </a:p>
        </p:txBody>
      </p:sp>
      <p:sp>
        <p:nvSpPr>
          <p:cNvPr id="3" name="Content Placeholder 2">
            <a:extLst>
              <a:ext uri="{FF2B5EF4-FFF2-40B4-BE49-F238E27FC236}">
                <a16:creationId xmlns:a16="http://schemas.microsoft.com/office/drawing/2014/main" id="{A0A7CEA2-FAE9-968A-4F0F-F18D6190E9B1}"/>
              </a:ext>
            </a:extLst>
          </p:cNvPr>
          <p:cNvSpPr>
            <a:spLocks noGrp="1"/>
          </p:cNvSpPr>
          <p:nvPr>
            <p:ph sz="half" idx="1"/>
          </p:nvPr>
        </p:nvSpPr>
        <p:spPr>
          <a:xfrm>
            <a:off x="468000" y="1260001"/>
            <a:ext cx="4319302" cy="2848862"/>
          </a:xfrm>
        </p:spPr>
        <p:txBody>
          <a:bodyPr>
            <a:normAutofit/>
          </a:bodyPr>
          <a:lstStyle/>
          <a:p>
            <a:pPr marL="0" indent="0">
              <a:spcBef>
                <a:spcPts val="0"/>
              </a:spcBef>
              <a:buNone/>
            </a:pPr>
            <a:r>
              <a:rPr lang="nl-NL" sz="2400" dirty="0"/>
              <a:t>De twee-en-een-half-jarige Anna werd om 23.00 uur naar de spoedafdeling gebracht door haar ouders. Ze was al 2 dagen wat verkouden met milde koorts, onder controle met paracetamol. </a:t>
            </a:r>
          </a:p>
          <a:p>
            <a:pPr marL="0" indent="0">
              <a:spcBef>
                <a:spcPts val="0"/>
              </a:spcBef>
              <a:buNone/>
            </a:pPr>
            <a:endParaRPr lang="nl-NL" sz="2400" dirty="0"/>
          </a:p>
        </p:txBody>
      </p:sp>
      <p:sp>
        <p:nvSpPr>
          <p:cNvPr id="5" name="Tekstvak 4">
            <a:extLst>
              <a:ext uri="{FF2B5EF4-FFF2-40B4-BE49-F238E27FC236}">
                <a16:creationId xmlns:a16="http://schemas.microsoft.com/office/drawing/2014/main" id="{2FDD7A6E-799C-4653-8527-A92559FCF485}"/>
              </a:ext>
            </a:extLst>
          </p:cNvPr>
          <p:cNvSpPr txBox="1"/>
          <p:nvPr/>
        </p:nvSpPr>
        <p:spPr>
          <a:xfrm>
            <a:off x="468000" y="4434973"/>
            <a:ext cx="8474118" cy="830997"/>
          </a:xfrm>
          <a:prstGeom prst="rect">
            <a:avLst/>
          </a:prstGeom>
          <a:noFill/>
        </p:spPr>
        <p:txBody>
          <a:bodyPr wrap="square">
            <a:spAutoFit/>
          </a:bodyPr>
          <a:lstStyle/>
          <a:p>
            <a:pPr marL="0" indent="0" algn="l">
              <a:spcBef>
                <a:spcPts val="0"/>
              </a:spcBef>
              <a:buNone/>
            </a:pPr>
            <a:r>
              <a:rPr lang="nl-NL" sz="2400" dirty="0"/>
              <a:t>Haar ouders zijn bezorgd dat er iets in haar keel zit, omdat ze erg hees is en een blafhoest heeft.</a:t>
            </a:r>
            <a:endParaRPr lang="en-GB" sz="2400" dirty="0">
              <a:effectLst/>
            </a:endParaRPr>
          </a:p>
        </p:txBody>
      </p:sp>
    </p:spTree>
    <p:extLst>
      <p:ext uri="{BB962C8B-B14F-4D97-AF65-F5344CB8AC3E}">
        <p14:creationId xmlns:p14="http://schemas.microsoft.com/office/powerpoint/2010/main" val="497391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D9F8D3-DFD9-7BA7-CA84-152F273DA5D5}"/>
              </a:ext>
            </a:extLst>
          </p:cNvPr>
          <p:cNvSpPr/>
          <p:nvPr/>
        </p:nvSpPr>
        <p:spPr bwMode="auto">
          <a:xfrm>
            <a:off x="200025" y="5819775"/>
            <a:ext cx="1609725" cy="86257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30722" name="Rectangle 2"/>
          <p:cNvSpPr>
            <a:spLocks noGrp="1" noChangeArrowheads="1"/>
          </p:cNvSpPr>
          <p:nvPr>
            <p:ph type="title"/>
          </p:nvPr>
        </p:nvSpPr>
        <p:spPr bwMode="auto">
          <a:xfrm>
            <a:off x="468000" y="360000"/>
            <a:ext cx="8229600" cy="108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a:t>Anna: </a:t>
            </a:r>
            <a:r>
              <a:rPr lang="en-GB" altLang="en-US" err="1"/>
              <a:t>Eerste</a:t>
            </a:r>
            <a:r>
              <a:rPr lang="en-GB" altLang="en-US"/>
              <a:t> </a:t>
            </a:r>
            <a:r>
              <a:rPr lang="en-GB" altLang="en-US" err="1"/>
              <a:t>beoordeling</a:t>
            </a:r>
            <a:r>
              <a:rPr lang="en-GB" altLang="en-US"/>
              <a:t> </a:t>
            </a:r>
            <a:r>
              <a:rPr lang="en-GB" altLang="en-US" err="1"/>
              <a:t>en</a:t>
            </a:r>
            <a:r>
              <a:rPr lang="en-GB" altLang="en-US"/>
              <a:t> </a:t>
            </a:r>
            <a:r>
              <a:rPr lang="en-GB" altLang="en-US" err="1"/>
              <a:t>resuscitatie</a:t>
            </a:r>
            <a:endParaRPr lang="en-US" altLang="en-US"/>
          </a:p>
        </p:txBody>
      </p:sp>
      <p:graphicFrame>
        <p:nvGraphicFramePr>
          <p:cNvPr id="241716" name="Group 52"/>
          <p:cNvGraphicFramePr>
            <a:graphicFrameLocks noGrp="1"/>
          </p:cNvGraphicFramePr>
          <p:nvPr>
            <p:ph idx="1"/>
            <p:extLst>
              <p:ext uri="{D42A27DB-BD31-4B8C-83A1-F6EECF244321}">
                <p14:modId xmlns:p14="http://schemas.microsoft.com/office/powerpoint/2010/main" val="2102192377"/>
              </p:ext>
            </p:extLst>
          </p:nvPr>
        </p:nvGraphicFramePr>
        <p:xfrm>
          <a:off x="323677" y="1431978"/>
          <a:ext cx="8496298" cy="5026563"/>
        </p:xfrm>
        <a:graphic>
          <a:graphicData uri="http://schemas.openxmlformats.org/drawingml/2006/table">
            <a:tbl>
              <a:tblPr/>
              <a:tblGrid>
                <a:gridCol w="756615">
                  <a:extLst>
                    <a:ext uri="{9D8B030D-6E8A-4147-A177-3AD203B41FA5}">
                      <a16:colId xmlns:a16="http://schemas.microsoft.com/office/drawing/2014/main" val="20000"/>
                    </a:ext>
                  </a:extLst>
                </a:gridCol>
                <a:gridCol w="3227163">
                  <a:extLst>
                    <a:ext uri="{9D8B030D-6E8A-4147-A177-3AD203B41FA5}">
                      <a16:colId xmlns:a16="http://schemas.microsoft.com/office/drawing/2014/main" val="20001"/>
                    </a:ext>
                  </a:extLst>
                </a:gridCol>
                <a:gridCol w="4512520">
                  <a:extLst>
                    <a:ext uri="{9D8B030D-6E8A-4147-A177-3AD203B41FA5}">
                      <a16:colId xmlns:a16="http://schemas.microsoft.com/office/drawing/2014/main" val="20002"/>
                    </a:ext>
                  </a:extLst>
                </a:gridCol>
              </a:tblGrid>
              <a:tr h="433275">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pitchFamily="34" charset="0"/>
                          <a:cs typeface="Arial" pitchFamily="34" charset="0"/>
                        </a:rPr>
                        <a:t>Beoordeling</a:t>
                      </a:r>
                      <a:endParaRPr kumimoji="0" lang="en-US" sz="24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pitchFamily="34" charset="0"/>
                          <a:cs typeface="Arial" pitchFamily="34" charset="0"/>
                        </a:rPr>
                        <a:t>Resuscitatie</a:t>
                      </a:r>
                      <a:endParaRPr kumimoji="0" lang="en-US" sz="24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7991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A</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err="1">
                          <a:ln>
                            <a:noFill/>
                          </a:ln>
                          <a:solidFill>
                            <a:srgbClr val="333333"/>
                          </a:solidFill>
                          <a:effectLst/>
                          <a:latin typeface="Arial" pitchFamily="34" charset="0"/>
                          <a:cs typeface="Arial" pitchFamily="34" charset="0"/>
                        </a:rPr>
                        <a:t>Blafhoest</a:t>
                      </a:r>
                      <a:r>
                        <a:rPr kumimoji="0" lang="en-GB" sz="2400" b="0" i="0" u="none" strike="noStrike" cap="none" normalizeH="0" baseline="0">
                          <a:ln>
                            <a:noFill/>
                          </a:ln>
                          <a:solidFill>
                            <a:srgbClr val="333333"/>
                          </a:solidFill>
                          <a:effectLst/>
                          <a:latin typeface="Arial" pitchFamily="34" charset="0"/>
                          <a:cs typeface="Arial" pitchFamily="34" charset="0"/>
                        </a:rPr>
                        <a:t>, stridor in rust</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p>
                      <a:pPr lvl="0" algn="l" eaLnBrk="1" hangingPunct="1">
                        <a:spcBef>
                          <a:spcPct val="20000"/>
                        </a:spcBef>
                        <a:buClr>
                          <a:srgbClr val="B2B2B2"/>
                        </a:buClr>
                      </a:pPr>
                      <a:r>
                        <a:rPr lang="en-GB" sz="2400" dirty="0" err="1">
                          <a:solidFill>
                            <a:srgbClr val="2E5796"/>
                          </a:solidFill>
                          <a:latin typeface="Arial" panose="020B0604020202020204" pitchFamily="34" charset="0"/>
                          <a:cs typeface="Arial" panose="020B0604020202020204" pitchFamily="34" charset="0"/>
                        </a:rPr>
                        <a:t>Roep</a:t>
                      </a:r>
                      <a:r>
                        <a:rPr lang="en-GB" sz="2400" dirty="0">
                          <a:solidFill>
                            <a:srgbClr val="2E5796"/>
                          </a:solidFill>
                          <a:latin typeface="Arial" panose="020B0604020202020204" pitchFamily="34" charset="0"/>
                          <a:cs typeface="Arial" panose="020B0604020202020204" pitchFamily="34" charset="0"/>
                        </a:rPr>
                        <a:t> om </a:t>
                      </a:r>
                      <a:r>
                        <a:rPr lang="en-GB" sz="2400" dirty="0" err="1">
                          <a:solidFill>
                            <a:srgbClr val="2E5796"/>
                          </a:solidFill>
                          <a:latin typeface="Arial" panose="020B0604020202020204" pitchFamily="34" charset="0"/>
                          <a:cs typeface="Arial" panose="020B0604020202020204" pitchFamily="34" charset="0"/>
                        </a:rPr>
                        <a:t>hulp</a:t>
                      </a:r>
                      <a:endParaRPr lang="en-GB" sz="2400" dirty="0">
                        <a:solidFill>
                          <a:srgbClr val="2E5796"/>
                        </a:solidFill>
                        <a:latin typeface="Arial" panose="020B0604020202020204" pitchFamily="34" charset="0"/>
                        <a:cs typeface="Arial" panose="020B0604020202020204" pitchFamily="34" charset="0"/>
                      </a:endParaRPr>
                    </a:p>
                    <a:p>
                      <a:pPr lvl="0" algn="l" eaLnBrk="1" hangingPunct="1">
                        <a:spcBef>
                          <a:spcPct val="20000"/>
                        </a:spcBef>
                        <a:buClr>
                          <a:srgbClr val="B2B2B2"/>
                        </a:buClr>
                      </a:pPr>
                      <a:endParaRPr lang="en-GB" sz="2400" dirty="0">
                        <a:solidFill>
                          <a:srgbClr val="2E5796"/>
                        </a:solidFill>
                        <a:latin typeface="Arial" panose="020B0604020202020204" pitchFamily="34" charset="0"/>
                        <a:cs typeface="Arial" panose="020B0604020202020204" pitchFamily="34" charset="0"/>
                      </a:endParaRPr>
                    </a:p>
                    <a:p>
                      <a:pPr lvl="0" algn="l" eaLnBrk="1" hangingPunct="1">
                        <a:spcBef>
                          <a:spcPct val="20000"/>
                        </a:spcBef>
                        <a:buClr>
                          <a:srgbClr val="B2B2B2"/>
                        </a:buClr>
                      </a:pPr>
                      <a:r>
                        <a:rPr lang="en-GB" sz="2400" dirty="0">
                          <a:solidFill>
                            <a:srgbClr val="333333"/>
                          </a:solidFill>
                          <a:latin typeface="Arial" panose="020B0604020202020204" pitchFamily="34" charset="0"/>
                          <a:cs typeface="Arial" panose="020B0604020202020204" pitchFamily="34" charset="0"/>
                        </a:rPr>
                        <a:t>TLC approach</a:t>
                      </a:r>
                    </a:p>
                    <a:p>
                      <a:pPr lvl="0" algn="l" eaLnBrk="1" hangingPunct="1">
                        <a:spcBef>
                          <a:spcPct val="20000"/>
                        </a:spcBef>
                        <a:buClr>
                          <a:srgbClr val="B2B2B2"/>
                        </a:buClr>
                      </a:pPr>
                      <a:endParaRPr lang="en-GB" sz="2400" dirty="0">
                        <a:solidFill>
                          <a:srgbClr val="333333"/>
                        </a:solidFill>
                        <a:latin typeface="Arial" panose="020B0604020202020204" pitchFamily="34" charset="0"/>
                        <a:cs typeface="Arial" panose="020B0604020202020204" pitchFamily="34" charset="0"/>
                      </a:endParaRPr>
                    </a:p>
                    <a:p>
                      <a:pPr marL="0" marR="0" lvl="0" indent="0" algn="l">
                        <a:lnSpc>
                          <a:spcPct val="100000"/>
                        </a:lnSpc>
                        <a:spcBef>
                          <a:spcPct val="20000"/>
                        </a:spcBef>
                        <a:spcAft>
                          <a:spcPct val="0"/>
                        </a:spcAft>
                        <a:buNone/>
                      </a:pPr>
                      <a:r>
                        <a:rPr lang="en-GB" sz="2400" b="0" i="0" u="none" strike="noStrike" cap="none" normalizeH="0" baseline="0" noProof="0" dirty="0" err="1">
                          <a:ln>
                            <a:noFill/>
                          </a:ln>
                          <a:solidFill>
                            <a:srgbClr val="333333"/>
                          </a:solidFill>
                          <a:effectLst/>
                          <a:latin typeface="Arial"/>
                        </a:rPr>
                        <a:t>Zuurstof</a:t>
                      </a:r>
                      <a:r>
                        <a:rPr lang="en-GB" sz="2400" b="0" i="0" u="none" strike="noStrike" cap="none" normalizeH="0" baseline="0" noProof="0" dirty="0">
                          <a:ln>
                            <a:noFill/>
                          </a:ln>
                          <a:solidFill>
                            <a:srgbClr val="333333"/>
                          </a:solidFill>
                          <a:effectLst/>
                          <a:latin typeface="Arial"/>
                        </a:rPr>
                        <a:t> in </a:t>
                      </a:r>
                      <a:r>
                        <a:rPr lang="en-GB" sz="2400" b="0" i="0" u="none" strike="noStrike" cap="none" normalizeH="0" baseline="0" noProof="0" dirty="0" err="1">
                          <a:ln>
                            <a:noFill/>
                          </a:ln>
                          <a:solidFill>
                            <a:srgbClr val="333333"/>
                          </a:solidFill>
                          <a:effectLst/>
                          <a:latin typeface="Arial"/>
                        </a:rPr>
                        <a:t>hoge</a:t>
                      </a:r>
                      <a:r>
                        <a:rPr lang="en-GB" sz="2400" b="0" i="0" u="none" strike="noStrike" cap="none" normalizeH="0" baseline="0" noProof="0" dirty="0">
                          <a:ln>
                            <a:noFill/>
                          </a:ln>
                          <a:solidFill>
                            <a:srgbClr val="333333"/>
                          </a:solidFill>
                          <a:effectLst/>
                          <a:latin typeface="Arial"/>
                        </a:rPr>
                        <a:t> flow (</a:t>
                      </a:r>
                      <a:r>
                        <a:rPr lang="en-GB" sz="2400" b="0" i="0" u="none" strike="noStrike" cap="none" normalizeH="0" baseline="0" noProof="0" dirty="0" err="1">
                          <a:ln>
                            <a:noFill/>
                          </a:ln>
                          <a:solidFill>
                            <a:srgbClr val="333333"/>
                          </a:solidFill>
                          <a:effectLst/>
                          <a:latin typeface="Arial"/>
                        </a:rPr>
                        <a:t>als</a:t>
                      </a:r>
                      <a:r>
                        <a:rPr lang="en-GB" sz="2400" b="0" i="0" u="none" strike="noStrike" cap="none" normalizeH="0" baseline="0" noProof="0" dirty="0">
                          <a:ln>
                            <a:noFill/>
                          </a:ln>
                          <a:solidFill>
                            <a:srgbClr val="333333"/>
                          </a:solidFill>
                          <a:effectLst/>
                          <a:latin typeface="Arial"/>
                        </a:rPr>
                        <a:t> </a:t>
                      </a:r>
                      <a:r>
                        <a:rPr lang="en-GB" sz="2400" b="0" i="0" u="none" strike="noStrike" cap="none" normalizeH="0" baseline="0" noProof="0" dirty="0" err="1">
                          <a:ln>
                            <a:noFill/>
                          </a:ln>
                          <a:solidFill>
                            <a:srgbClr val="333333"/>
                          </a:solidFill>
                          <a:effectLst/>
                          <a:latin typeface="Arial"/>
                        </a:rPr>
                        <a:t>verdragen</a:t>
                      </a:r>
                      <a:r>
                        <a:rPr lang="en-GB" sz="2400" b="0" i="0" u="none" strike="noStrike" cap="none" normalizeH="0" baseline="0" noProof="0" dirty="0">
                          <a:ln>
                            <a:noFill/>
                          </a:ln>
                          <a:solidFill>
                            <a:srgbClr val="333333"/>
                          </a:solidFill>
                          <a:effectLst/>
                          <a:latin typeface="Arial"/>
                        </a:rPr>
                        <a:t>) </a:t>
                      </a:r>
                    </a:p>
                    <a:p>
                      <a:pPr marL="0" marR="0" lvl="0" indent="0" algn="l">
                        <a:lnSpc>
                          <a:spcPct val="100000"/>
                        </a:lnSpc>
                        <a:spcBef>
                          <a:spcPct val="20000"/>
                        </a:spcBef>
                        <a:spcAft>
                          <a:spcPct val="0"/>
                        </a:spcAft>
                        <a:buNone/>
                      </a:pPr>
                      <a:r>
                        <a:rPr lang="en-GB" sz="2400" b="0" i="0" u="none" strike="noStrike" cap="none" normalizeH="0" baseline="0" noProof="0" dirty="0" err="1">
                          <a:ln>
                            <a:noFill/>
                          </a:ln>
                          <a:solidFill>
                            <a:srgbClr val="333333"/>
                          </a:solidFill>
                          <a:effectLst/>
                          <a:latin typeface="Arial"/>
                        </a:rPr>
                        <a:t>Adr</a:t>
                      </a:r>
                      <a:r>
                        <a:rPr lang="en-GB" sz="2400" b="0" i="0" u="none" strike="noStrike" cap="none" normalizeH="0" baseline="0" noProof="0" dirty="0">
                          <a:ln>
                            <a:noFill/>
                          </a:ln>
                          <a:solidFill>
                            <a:srgbClr val="333333"/>
                          </a:solidFill>
                          <a:effectLst/>
                          <a:latin typeface="Arial"/>
                        </a:rPr>
                        <a:t>. aerosol </a:t>
                      </a:r>
                      <a:r>
                        <a:rPr lang="en-GB" sz="2400" b="0" i="0" u="none" strike="noStrike" cap="none" normalizeH="0" baseline="0" noProof="0" dirty="0" err="1">
                          <a:ln>
                            <a:noFill/>
                          </a:ln>
                          <a:solidFill>
                            <a:srgbClr val="333333"/>
                          </a:solidFill>
                          <a:effectLst/>
                          <a:latin typeface="Arial"/>
                        </a:rPr>
                        <a:t>als</a:t>
                      </a:r>
                      <a:r>
                        <a:rPr lang="en-GB" sz="2400" b="0" i="0" u="none" strike="noStrike" cap="none" normalizeH="0" baseline="0" noProof="0" dirty="0">
                          <a:ln>
                            <a:noFill/>
                          </a:ln>
                          <a:solidFill>
                            <a:srgbClr val="333333"/>
                          </a:solidFill>
                          <a:effectLst/>
                          <a:latin typeface="Arial"/>
                        </a:rPr>
                        <a:t> </a:t>
                      </a:r>
                      <a:r>
                        <a:rPr lang="en-GB" sz="2400" b="0" i="0" u="none" strike="noStrike" cap="none" normalizeH="0" baseline="0" noProof="0" dirty="0" err="1">
                          <a:ln>
                            <a:noFill/>
                          </a:ln>
                          <a:solidFill>
                            <a:srgbClr val="333333"/>
                          </a:solidFill>
                          <a:effectLst/>
                          <a:latin typeface="Arial"/>
                        </a:rPr>
                        <a:t>verdragen</a:t>
                      </a:r>
                      <a:r>
                        <a:rPr lang="en-GB" sz="2400" b="0" i="0" u="none" strike="noStrike" cap="none" normalizeH="0" baseline="0" noProof="0" dirty="0">
                          <a:ln>
                            <a:noFill/>
                          </a:ln>
                          <a:solidFill>
                            <a:srgbClr val="333333"/>
                          </a:solidFill>
                          <a:effectLst/>
                          <a:latin typeface="Arial"/>
                        </a:rPr>
                        <a:t> </a:t>
                      </a:r>
                      <a:endParaRPr lang="en-US" sz="2400" b="0" i="0" u="none" strike="noStrike" cap="none" normalizeH="0" baseline="0" noProof="0" dirty="0">
                        <a:ln>
                          <a:noFill/>
                        </a:ln>
                        <a:solidFill>
                          <a:srgbClr val="333333"/>
                        </a:solidFill>
                        <a:effectLst/>
                        <a:latin typeface="Arial"/>
                      </a:endParaRPr>
                    </a:p>
                    <a:p>
                      <a:pPr lvl="0" algn="l" eaLnBrk="1" hangingPunct="1">
                        <a:spcBef>
                          <a:spcPct val="20000"/>
                        </a:spcBef>
                        <a:buClr>
                          <a:srgbClr val="B2B2B2"/>
                        </a:buClr>
                      </a:pPr>
                      <a:endParaRPr lang="en-GB" sz="2400" dirty="0">
                        <a:solidFill>
                          <a:srgbClr val="2E5796"/>
                        </a:solidFill>
                        <a:latin typeface="Arial" panose="020B0604020202020204" pitchFamily="34" charset="0"/>
                        <a:cs typeface="Arial" panose="020B0604020202020204" pitchFamily="34" charset="0"/>
                      </a:endParaRPr>
                    </a:p>
                    <a:p>
                      <a:pPr lvl="0" algn="l" eaLnBrk="1" hangingPunct="1">
                        <a:spcBef>
                          <a:spcPct val="20000"/>
                        </a:spcBef>
                        <a:buClr>
                          <a:srgbClr val="B2B2B2"/>
                        </a:buClr>
                      </a:pPr>
                      <a:r>
                        <a:rPr lang="en-GB" sz="2400" dirty="0" err="1">
                          <a:solidFill>
                            <a:srgbClr val="2E5796"/>
                          </a:solidFill>
                          <a:latin typeface="Arial" panose="020B0604020202020204" pitchFamily="34" charset="0"/>
                          <a:cs typeface="Arial" panose="020B0604020202020204" pitchFamily="34" charset="0"/>
                        </a:rPr>
                        <a:t>Herbeoordeel</a:t>
                      </a:r>
                      <a:endParaRPr lang="en-US" sz="2400" dirty="0">
                        <a:solidFill>
                          <a:srgbClr val="2E5796"/>
                        </a:solidFill>
                        <a:latin typeface="Arial" panose="020B0604020202020204" pitchFamily="34" charset="0"/>
                        <a:cs typeface="Arial" panose="020B0604020202020204"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73184">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B</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AH 50/min, SpO</a:t>
                      </a:r>
                      <a:r>
                        <a:rPr kumimoji="0" lang="en-GB" sz="2400" b="0" i="0" u="none" strike="noStrike" cap="none" normalizeH="0" baseline="-25000">
                          <a:ln>
                            <a:noFill/>
                          </a:ln>
                          <a:solidFill>
                            <a:srgbClr val="333333"/>
                          </a:solidFill>
                          <a:effectLst/>
                          <a:latin typeface="Arial" pitchFamily="34" charset="0"/>
                          <a:cs typeface="Arial" pitchFamily="34" charset="0"/>
                        </a:rPr>
                        <a:t>2</a:t>
                      </a:r>
                      <a:r>
                        <a:rPr kumimoji="0" lang="en-GB" sz="2400" b="0" i="0" u="none" strike="noStrike" cap="none" normalizeH="0" baseline="0">
                          <a:ln>
                            <a:noFill/>
                          </a:ln>
                          <a:solidFill>
                            <a:srgbClr val="333333"/>
                          </a:solidFill>
                          <a:effectLst/>
                          <a:latin typeface="Arial" pitchFamily="34" charset="0"/>
                          <a:cs typeface="Arial" pitchFamily="34" charset="0"/>
                        </a:rPr>
                        <a:t> 88%</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err="1">
                          <a:ln>
                            <a:noFill/>
                          </a:ln>
                          <a:solidFill>
                            <a:srgbClr val="333333"/>
                          </a:solidFill>
                          <a:effectLst/>
                          <a:latin typeface="Arial" pitchFamily="34" charset="0"/>
                          <a:cs typeface="Arial" pitchFamily="34" charset="0"/>
                        </a:rPr>
                        <a:t>Ernstige</a:t>
                      </a:r>
                      <a:r>
                        <a:rPr kumimoji="0" lang="en-GB" sz="2400" b="0" i="0" u="none" strike="noStrike" cap="none" normalizeH="0" baseline="0">
                          <a:ln>
                            <a:noFill/>
                          </a:ln>
                          <a:solidFill>
                            <a:srgbClr val="333333"/>
                          </a:solidFill>
                          <a:effectLst/>
                          <a:latin typeface="Arial" pitchFamily="34" charset="0"/>
                          <a:cs typeface="Arial" pitchFamily="34" charset="0"/>
                        </a:rPr>
                        <a:t> </a:t>
                      </a:r>
                      <a:r>
                        <a:rPr kumimoji="0" lang="en-GB" sz="2400" b="0" i="0" u="none" strike="noStrike" cap="none" normalizeH="0" baseline="0" err="1">
                          <a:ln>
                            <a:noFill/>
                          </a:ln>
                          <a:solidFill>
                            <a:srgbClr val="333333"/>
                          </a:solidFill>
                          <a:effectLst/>
                          <a:latin typeface="Arial" pitchFamily="34" charset="0"/>
                          <a:cs typeface="Arial" pitchFamily="34" charset="0"/>
                        </a:rPr>
                        <a:t>intercostale</a:t>
                      </a:r>
                      <a:r>
                        <a:rPr kumimoji="0" lang="en-GB" sz="2400" b="0" i="0" u="none" strike="noStrike" cap="none" normalizeH="0" baseline="0">
                          <a:ln>
                            <a:noFill/>
                          </a:ln>
                          <a:solidFill>
                            <a:srgbClr val="333333"/>
                          </a:solidFill>
                          <a:effectLst/>
                          <a:latin typeface="Arial" pitchFamily="34" charset="0"/>
                          <a:cs typeface="Arial" pitchFamily="34" charset="0"/>
                        </a:rPr>
                        <a:t> </a:t>
                      </a:r>
                      <a:r>
                        <a:rPr kumimoji="0" lang="en-GB" sz="2400" b="0" i="0" u="none" strike="noStrike" cap="none" normalizeH="0" baseline="0" err="1">
                          <a:ln>
                            <a:noFill/>
                          </a:ln>
                          <a:solidFill>
                            <a:srgbClr val="333333"/>
                          </a:solidFill>
                          <a:effectLst/>
                          <a:latin typeface="Arial" pitchFamily="34" charset="0"/>
                          <a:cs typeface="Arial" pitchFamily="34" charset="0"/>
                        </a:rPr>
                        <a:t>intrekkingen</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77991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C</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dirty="0">
                          <a:ln>
                            <a:noFill/>
                          </a:ln>
                          <a:solidFill>
                            <a:srgbClr val="333333"/>
                          </a:solidFill>
                          <a:effectLst/>
                          <a:latin typeface="Arial" pitchFamily="34" charset="0"/>
                          <a:cs typeface="Arial" pitchFamily="34" charset="0"/>
                        </a:rPr>
                        <a:t>HR 160/min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dirty="0">
                          <a:ln>
                            <a:noFill/>
                          </a:ln>
                          <a:solidFill>
                            <a:srgbClr val="333333"/>
                          </a:solidFill>
                          <a:effectLst/>
                          <a:latin typeface="Arial" pitchFamily="34" charset="0"/>
                          <a:cs typeface="Arial" pitchFamily="34" charset="0"/>
                        </a:rPr>
                        <a:t>CRT 1 sec</a:t>
                      </a:r>
                      <a:endParaRPr kumimoji="0" lang="en-US" sz="2400" b="0" i="0" u="none" strike="noStrike" cap="none" normalizeH="0" baseline="0" dirty="0">
                        <a:ln>
                          <a:noFill/>
                        </a:ln>
                        <a:solidFill>
                          <a:srgbClr val="333333"/>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583976">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D</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1" i="0" u="none" strike="noStrike" cap="none" normalizeH="0" baseline="0">
                          <a:ln>
                            <a:noFill/>
                          </a:ln>
                          <a:solidFill>
                            <a:srgbClr val="2F70C8"/>
                          </a:solidFill>
                          <a:effectLst/>
                          <a:latin typeface="Arial" pitchFamily="34" charset="0"/>
                          <a:cs typeface="Arial" pitchFamily="34" charset="0"/>
                        </a:rPr>
                        <a:t>A</a:t>
                      </a:r>
                      <a:r>
                        <a:rPr kumimoji="0" lang="en-GB" sz="2400" b="0" i="0" u="none" strike="noStrike" cap="none" normalizeH="0" baseline="0">
                          <a:ln>
                            <a:noFill/>
                          </a:ln>
                          <a:solidFill>
                            <a:srgbClr val="333333"/>
                          </a:solidFill>
                          <a:effectLst/>
                          <a:latin typeface="Arial" pitchFamily="34" charset="0"/>
                          <a:cs typeface="Arial" pitchFamily="34" charset="0"/>
                        </a:rPr>
                        <a:t>VPU, </a:t>
                      </a:r>
                      <a:r>
                        <a:rPr kumimoji="0" lang="en-GB" sz="2400" b="0" i="0" u="none" strike="noStrike" cap="none" normalizeH="0" baseline="0" err="1">
                          <a:ln>
                            <a:noFill/>
                          </a:ln>
                          <a:solidFill>
                            <a:srgbClr val="333333"/>
                          </a:solidFill>
                          <a:effectLst/>
                          <a:latin typeface="Arial" pitchFamily="34" charset="0"/>
                          <a:cs typeface="Arial" pitchFamily="34" charset="0"/>
                        </a:rPr>
                        <a:t>Glycemie</a:t>
                      </a:r>
                      <a:r>
                        <a:rPr kumimoji="0" lang="en-GB" sz="2400" b="0" i="0" u="none" strike="noStrike" cap="none" normalizeH="0" baseline="0">
                          <a:ln>
                            <a:noFill/>
                          </a:ln>
                          <a:solidFill>
                            <a:srgbClr val="333333"/>
                          </a:solidFill>
                          <a:effectLst/>
                          <a:latin typeface="Arial" pitchFamily="34" charset="0"/>
                          <a:cs typeface="Arial" pitchFamily="34" charset="0"/>
                        </a:rPr>
                        <a:t> </a:t>
                      </a:r>
                      <a:r>
                        <a:rPr kumimoji="0" lang="en-GB" sz="2400" b="0" i="0" u="none" strike="noStrike" cap="none" normalizeH="0" baseline="0" err="1">
                          <a:ln>
                            <a:noFill/>
                          </a:ln>
                          <a:solidFill>
                            <a:srgbClr val="333333"/>
                          </a:solidFill>
                          <a:effectLst/>
                          <a:latin typeface="Arial" pitchFamily="34" charset="0"/>
                          <a:cs typeface="Arial" pitchFamily="34" charset="0"/>
                        </a:rPr>
                        <a:t>niet</a:t>
                      </a:r>
                      <a:r>
                        <a:rPr kumimoji="0" lang="en-GB" sz="2400" b="0" i="0" u="none" strike="noStrike" cap="none" normalizeH="0" baseline="0">
                          <a:ln>
                            <a:noFill/>
                          </a:ln>
                          <a:solidFill>
                            <a:srgbClr val="333333"/>
                          </a:solidFill>
                          <a:effectLst/>
                          <a:latin typeface="Arial" pitchFamily="34" charset="0"/>
                          <a:cs typeface="Arial" pitchFamily="34" charset="0"/>
                        </a:rPr>
                        <a:t> </a:t>
                      </a:r>
                      <a:r>
                        <a:rPr kumimoji="0" lang="en-GB" sz="2400" b="0" i="0" u="none" strike="noStrike" cap="none" normalizeH="0" baseline="0" err="1">
                          <a:ln>
                            <a:noFill/>
                          </a:ln>
                          <a:solidFill>
                            <a:srgbClr val="333333"/>
                          </a:solidFill>
                          <a:effectLst/>
                          <a:latin typeface="Arial" pitchFamily="34" charset="0"/>
                          <a:cs typeface="Arial" pitchFamily="34" charset="0"/>
                        </a:rPr>
                        <a:t>bepaald</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627387">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kern="1200" cap="none" normalizeH="0" baseline="0">
                          <a:ln>
                            <a:noFill/>
                          </a:ln>
                          <a:solidFill>
                            <a:srgbClr val="333333"/>
                          </a:solidFill>
                          <a:effectLst/>
                          <a:latin typeface="Arial" pitchFamily="34" charset="0"/>
                          <a:ea typeface="+mn-ea"/>
                          <a:cs typeface="Arial" pitchFamily="34" charset="0"/>
                        </a:rPr>
                        <a:t>E</a:t>
                      </a:r>
                      <a:endParaRPr kumimoji="0" lang="en-US" sz="2400" b="0" i="0" u="none" strike="noStrike" kern="1200" cap="none" normalizeH="0" baseline="0">
                        <a:ln>
                          <a:noFill/>
                        </a:ln>
                        <a:solidFill>
                          <a:srgbClr val="333333"/>
                        </a:solidFill>
                        <a:effectLst/>
                        <a:latin typeface="Arial" pitchFamily="34" charset="0"/>
                        <a:ea typeface="+mn-ea"/>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kern="1200" cap="none" normalizeH="0" baseline="0" dirty="0" err="1">
                          <a:ln>
                            <a:noFill/>
                          </a:ln>
                          <a:solidFill>
                            <a:srgbClr val="333333"/>
                          </a:solidFill>
                          <a:effectLst/>
                          <a:latin typeface="Arial" pitchFamily="34" charset="0"/>
                          <a:ea typeface="+mn-ea"/>
                          <a:cs typeface="Arial" pitchFamily="34" charset="0"/>
                        </a:rPr>
                        <a:t>Temperatuur</a:t>
                      </a:r>
                      <a:r>
                        <a:rPr kumimoji="0" lang="en-GB" sz="2400" b="0" i="0" u="none" strike="noStrike" kern="1200" cap="none" normalizeH="0" baseline="0" dirty="0">
                          <a:ln>
                            <a:noFill/>
                          </a:ln>
                          <a:solidFill>
                            <a:srgbClr val="333333"/>
                          </a:solidFill>
                          <a:effectLst/>
                          <a:latin typeface="Arial" pitchFamily="34" charset="0"/>
                          <a:ea typeface="+mn-ea"/>
                          <a:cs typeface="Arial" pitchFamily="34" charset="0"/>
                        </a:rPr>
                        <a:t> 37.8</a:t>
                      </a:r>
                      <a:r>
                        <a:rPr kumimoji="0" lang="en-GB" sz="2400" b="0" i="0" u="none" strike="noStrike" kern="1200" cap="none" normalizeH="0" baseline="30000" dirty="0">
                          <a:ln>
                            <a:noFill/>
                          </a:ln>
                          <a:solidFill>
                            <a:srgbClr val="333333"/>
                          </a:solidFill>
                          <a:effectLst/>
                          <a:latin typeface="Arial" pitchFamily="34" charset="0"/>
                          <a:ea typeface="+mn-ea"/>
                          <a:cs typeface="Arial" pitchFamily="34" charset="0"/>
                        </a:rPr>
                        <a:t>º</a:t>
                      </a:r>
                      <a:r>
                        <a:rPr kumimoji="0" lang="en-GB" sz="2400" b="0" i="0" u="none" strike="noStrike" kern="1200" cap="none" normalizeH="0" baseline="0" dirty="0">
                          <a:ln>
                            <a:noFill/>
                          </a:ln>
                          <a:solidFill>
                            <a:srgbClr val="333333"/>
                          </a:solidFill>
                          <a:effectLst/>
                          <a:latin typeface="Arial" pitchFamily="34" charset="0"/>
                          <a:ea typeface="+mn-ea"/>
                          <a:cs typeface="Arial" pitchFamily="34" charset="0"/>
                        </a:rPr>
                        <a:t>C</a:t>
                      </a:r>
                      <a:endParaRPr kumimoji="0" lang="en-US" sz="2400" b="0" i="0" u="none" strike="noStrike" kern="1200" cap="none" normalizeH="0" baseline="0" dirty="0">
                        <a:ln>
                          <a:noFill/>
                        </a:ln>
                        <a:solidFill>
                          <a:srgbClr val="333333"/>
                        </a:solidFill>
                        <a:effectLst/>
                        <a:latin typeface="Arial" pitchFamily="34" charset="0"/>
                        <a:ea typeface="+mn-ea"/>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lvl="0" algn="l" eaLnBrk="1" hangingPunct="1">
                        <a:spcBef>
                          <a:spcPct val="20000"/>
                        </a:spcBef>
                        <a:buClr>
                          <a:srgbClr val="B2B2B2"/>
                        </a:buClr>
                      </a:pPr>
                      <a:endParaRPr lang="en-US" sz="2400" dirty="0">
                        <a:solidFill>
                          <a:srgbClr val="2E5796"/>
                        </a:solidFill>
                        <a:latin typeface="Arial" panose="020B0604020202020204" pitchFamily="34" charset="0"/>
                        <a:cs typeface="Arial" panose="020B0604020202020204"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36904380"/>
                  </a:ext>
                </a:extLst>
              </a:tr>
            </a:tbl>
          </a:graphicData>
        </a:graphic>
      </p:graphicFrame>
      <p:sp>
        <p:nvSpPr>
          <p:cNvPr id="4" name="Rectangle 50"/>
          <p:cNvSpPr>
            <a:spLocks noChangeArrowheads="1"/>
          </p:cNvSpPr>
          <p:nvPr/>
        </p:nvSpPr>
        <p:spPr bwMode="auto">
          <a:xfrm>
            <a:off x="4346320" y="1796151"/>
            <a:ext cx="4351280" cy="44774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lvl="0" algn="l" eaLnBrk="1" hangingPunct="1">
              <a:spcBef>
                <a:spcPct val="20000"/>
              </a:spcBef>
              <a:buClr>
                <a:srgbClr val="B2B2B2"/>
              </a:buClr>
            </a:pPr>
            <a:endParaRPr lang="en-US">
              <a:solidFill>
                <a:srgbClr val="2E5796"/>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DB4B710-1CC4-7D89-84E9-E26B3FA5F24E}"/>
              </a:ext>
            </a:extLst>
          </p:cNvPr>
          <p:cNvSpPr/>
          <p:nvPr/>
        </p:nvSpPr>
        <p:spPr bwMode="auto">
          <a:xfrm>
            <a:off x="4571826" y="2204864"/>
            <a:ext cx="3384550" cy="403244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68000" y="360000"/>
            <a:ext cx="7772400" cy="6548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err="1"/>
              <a:t>Differentieel</a:t>
            </a:r>
            <a:r>
              <a:rPr lang="en-GB" altLang="en-US"/>
              <a:t> diagnoses</a:t>
            </a:r>
            <a:endParaRPr lang="en-US" altLang="en-US"/>
          </a:p>
        </p:txBody>
      </p:sp>
      <p:graphicFrame>
        <p:nvGraphicFramePr>
          <p:cNvPr id="243776" name="Group 64"/>
          <p:cNvGraphicFramePr>
            <a:graphicFrameLocks noGrp="1"/>
          </p:cNvGraphicFramePr>
          <p:nvPr>
            <p:ph idx="1"/>
            <p:extLst>
              <p:ext uri="{D42A27DB-BD31-4B8C-83A1-F6EECF244321}">
                <p14:modId xmlns:p14="http://schemas.microsoft.com/office/powerpoint/2010/main" val="4016557932"/>
              </p:ext>
            </p:extLst>
          </p:nvPr>
        </p:nvGraphicFramePr>
        <p:xfrm>
          <a:off x="467999" y="1196974"/>
          <a:ext cx="8197029" cy="4408791"/>
        </p:xfrm>
        <a:graphic>
          <a:graphicData uri="http://schemas.openxmlformats.org/drawingml/2006/table">
            <a:tbl>
              <a:tblPr/>
              <a:tblGrid>
                <a:gridCol w="2732343">
                  <a:extLst>
                    <a:ext uri="{9D8B030D-6E8A-4147-A177-3AD203B41FA5}">
                      <a16:colId xmlns:a16="http://schemas.microsoft.com/office/drawing/2014/main" val="20000"/>
                    </a:ext>
                  </a:extLst>
                </a:gridCol>
                <a:gridCol w="2732343">
                  <a:extLst>
                    <a:ext uri="{9D8B030D-6E8A-4147-A177-3AD203B41FA5}">
                      <a16:colId xmlns:a16="http://schemas.microsoft.com/office/drawing/2014/main" val="20001"/>
                    </a:ext>
                  </a:extLst>
                </a:gridCol>
                <a:gridCol w="2732343">
                  <a:extLst>
                    <a:ext uri="{9D8B030D-6E8A-4147-A177-3AD203B41FA5}">
                      <a16:colId xmlns:a16="http://schemas.microsoft.com/office/drawing/2014/main" val="20002"/>
                    </a:ext>
                  </a:extLst>
                </a:gridCol>
              </a:tblGrid>
              <a:tr h="103272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pitchFamily="34" charset="0"/>
                          <a:cs typeface="Arial" pitchFamily="34" charset="0"/>
                        </a:rPr>
                        <a:t>Sleutelkenmerken</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2E5796"/>
                          </a:solidFill>
                          <a:effectLst/>
                          <a:latin typeface="Arial" pitchFamily="34" charset="0"/>
                          <a:cs typeface="Arial" pitchFamily="34" charset="0"/>
                        </a:rPr>
                        <a:t>Diagnose</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pitchFamily="34" charset="0"/>
                          <a:cs typeface="Arial" pitchFamily="34" charset="0"/>
                        </a:rPr>
                        <a:t>Behandeling</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1515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Milde</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koorts</a:t>
                      </a:r>
                      <a:endParaRPr kumimoji="0" lang="en-US"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Blafhoets</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a:ln>
                            <a:noFill/>
                          </a:ln>
                          <a:solidFill>
                            <a:srgbClr val="333333"/>
                          </a:solidFill>
                          <a:effectLst/>
                          <a:latin typeface="Arial" pitchFamily="34" charset="0"/>
                          <a:cs typeface="Arial" pitchFamily="34" charset="0"/>
                        </a:rPr>
                        <a:t>Valse </a:t>
                      </a:r>
                      <a:r>
                        <a:rPr kumimoji="0" lang="en-US" sz="2200" b="0" i="0" u="none" strike="noStrike" cap="none" normalizeH="0" baseline="0" err="1">
                          <a:ln>
                            <a:noFill/>
                          </a:ln>
                          <a:solidFill>
                            <a:srgbClr val="333333"/>
                          </a:solidFill>
                          <a:effectLst/>
                          <a:latin typeface="Arial" pitchFamily="34" charset="0"/>
                          <a:cs typeface="Arial" pitchFamily="34" charset="0"/>
                        </a:rPr>
                        <a:t>kroep</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Zuurstof</a:t>
                      </a:r>
                      <a:endParaRPr kumimoji="0" lang="en-US"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Vernevelingen</a:t>
                      </a:r>
                      <a:endParaRPr kumimoji="0" lang="en-US"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Corticosteroïden</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05023">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a:ln>
                            <a:noFill/>
                          </a:ln>
                          <a:solidFill>
                            <a:srgbClr val="333333"/>
                          </a:solidFill>
                          <a:effectLst/>
                          <a:latin typeface="Arial" pitchFamily="34" charset="0"/>
                          <a:cs typeface="Arial" pitchFamily="34" charset="0"/>
                        </a:rPr>
                        <a:t>Hoge </a:t>
                      </a:r>
                      <a:r>
                        <a:rPr kumimoji="0" lang="en-US" sz="2200" b="0" i="0" u="none" strike="noStrike" cap="none" normalizeH="0" baseline="0" err="1">
                          <a:ln>
                            <a:noFill/>
                          </a:ln>
                          <a:solidFill>
                            <a:srgbClr val="333333"/>
                          </a:solidFill>
                          <a:effectLst/>
                          <a:latin typeface="Arial" pitchFamily="34" charset="0"/>
                          <a:cs typeface="Arial" pitchFamily="34" charset="0"/>
                        </a:rPr>
                        <a:t>koorts</a:t>
                      </a:r>
                      <a:endParaRPr kumimoji="0" lang="en-US"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Kwijlen</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a:ln>
                            <a:noFill/>
                          </a:ln>
                          <a:solidFill>
                            <a:srgbClr val="333333"/>
                          </a:solidFill>
                          <a:effectLst/>
                          <a:latin typeface="Arial" pitchFamily="34" charset="0"/>
                          <a:cs typeface="Arial" pitchFamily="34" charset="0"/>
                        </a:rPr>
                        <a:t>Epiglottitis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Zuurstof</a:t>
                      </a:r>
                      <a:r>
                        <a:rPr kumimoji="0" lang="en-US" sz="2200" b="0" i="0" u="none" strike="noStrike" cap="none" normalizeH="0" baseline="0">
                          <a:ln>
                            <a:noFill/>
                          </a:ln>
                          <a:solidFill>
                            <a:srgbClr val="333333"/>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a:ln>
                            <a:noFill/>
                          </a:ln>
                          <a:solidFill>
                            <a:srgbClr val="333333"/>
                          </a:solidFill>
                          <a:effectLst/>
                          <a:latin typeface="Arial" pitchFamily="34" charset="0"/>
                          <a:cs typeface="Arial" pitchFamily="34" charset="0"/>
                        </a:rPr>
                        <a:t>IV </a:t>
                      </a:r>
                      <a:r>
                        <a:rPr kumimoji="0" lang="en-US" sz="2200" b="0" i="0" u="none" strike="noStrike" cap="none" normalizeH="0" baseline="0" err="1">
                          <a:ln>
                            <a:noFill/>
                          </a:ln>
                          <a:solidFill>
                            <a:srgbClr val="333333"/>
                          </a:solidFill>
                          <a:effectLst/>
                          <a:latin typeface="Arial" pitchFamily="34" charset="0"/>
                          <a:cs typeface="Arial" pitchFamily="34" charset="0"/>
                        </a:rPr>
                        <a:t>antibiotica</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55894">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Geen</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koorts</a:t>
                      </a:r>
                      <a:endParaRPr kumimoji="0" lang="en-US"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Anamnese</a:t>
                      </a:r>
                      <a:r>
                        <a:rPr kumimoji="0" lang="en-US" sz="2200" b="0" i="0" u="none" strike="noStrike" cap="none" normalizeH="0" baseline="0">
                          <a:ln>
                            <a:noFill/>
                          </a:ln>
                          <a:solidFill>
                            <a:srgbClr val="333333"/>
                          </a:solidFill>
                          <a:effectLst/>
                          <a:latin typeface="Arial" pitchFamily="34" charset="0"/>
                          <a:cs typeface="Arial" pitchFamily="34" charset="0"/>
                        </a:rPr>
                        <a:t> van </a:t>
                      </a:r>
                      <a:r>
                        <a:rPr kumimoji="0" lang="en-US" sz="2200" b="0" i="0" u="none" strike="noStrike" cap="none" normalizeH="0" baseline="0" err="1">
                          <a:ln>
                            <a:noFill/>
                          </a:ln>
                          <a:solidFill>
                            <a:srgbClr val="333333"/>
                          </a:solidFill>
                          <a:effectLst/>
                          <a:latin typeface="Arial" pitchFamily="34" charset="0"/>
                          <a:cs typeface="Arial" pitchFamily="34" charset="0"/>
                        </a:rPr>
                        <a:t>verslikking</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Vreemd</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voorwerp</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inhalatie</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Algoritme</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verstikking</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 name="Rectangle 3">
            <a:extLst>
              <a:ext uri="{FF2B5EF4-FFF2-40B4-BE49-F238E27FC236}">
                <a16:creationId xmlns:a16="http://schemas.microsoft.com/office/drawing/2014/main" id="{1DF36FF6-2E20-B4D5-C28B-3DEC4C22606D}"/>
              </a:ext>
            </a:extLst>
          </p:cNvPr>
          <p:cNvSpPr/>
          <p:nvPr/>
        </p:nvSpPr>
        <p:spPr bwMode="auto">
          <a:xfrm>
            <a:off x="3275856" y="3401369"/>
            <a:ext cx="1944216" cy="6385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5" name="Rectangle 4">
            <a:extLst>
              <a:ext uri="{FF2B5EF4-FFF2-40B4-BE49-F238E27FC236}">
                <a16:creationId xmlns:a16="http://schemas.microsoft.com/office/drawing/2014/main" id="{27E07F8E-DD3F-DCEB-2D36-AEBA68984267}"/>
              </a:ext>
            </a:extLst>
          </p:cNvPr>
          <p:cNvSpPr/>
          <p:nvPr/>
        </p:nvSpPr>
        <p:spPr bwMode="auto">
          <a:xfrm>
            <a:off x="5970442" y="3429000"/>
            <a:ext cx="2182103" cy="6385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6" name="Rectangle 5">
            <a:extLst>
              <a:ext uri="{FF2B5EF4-FFF2-40B4-BE49-F238E27FC236}">
                <a16:creationId xmlns:a16="http://schemas.microsoft.com/office/drawing/2014/main" id="{DD0C1A3A-7390-0B4E-5736-E1B7D241CB25}"/>
              </a:ext>
            </a:extLst>
          </p:cNvPr>
          <p:cNvSpPr/>
          <p:nvPr/>
        </p:nvSpPr>
        <p:spPr bwMode="auto">
          <a:xfrm>
            <a:off x="3275856" y="4222029"/>
            <a:ext cx="2345015" cy="6385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7" name="Rectangle 6">
            <a:extLst>
              <a:ext uri="{FF2B5EF4-FFF2-40B4-BE49-F238E27FC236}">
                <a16:creationId xmlns:a16="http://schemas.microsoft.com/office/drawing/2014/main" id="{8F4CA2D0-C638-3BBB-4EBF-365C48A9B8AA}"/>
              </a:ext>
            </a:extLst>
          </p:cNvPr>
          <p:cNvSpPr/>
          <p:nvPr/>
        </p:nvSpPr>
        <p:spPr bwMode="auto">
          <a:xfrm>
            <a:off x="5970441" y="4222029"/>
            <a:ext cx="2182103" cy="8804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flipV="1">
            <a:off x="8261350" y="5794375"/>
            <a:ext cx="622300" cy="79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dirty="0"/>
          </a:p>
        </p:txBody>
      </p:sp>
      <p:sp>
        <p:nvSpPr>
          <p:cNvPr id="14339" name="Rectangle 5"/>
          <p:cNvSpPr>
            <a:spLocks noGrp="1" noChangeArrowheads="1"/>
          </p:cNvSpPr>
          <p:nvPr>
            <p:ph type="title"/>
          </p:nvPr>
        </p:nvSpPr>
        <p:spPr bwMode="auto">
          <a:xfrm>
            <a:off x="328613" y="404813"/>
            <a:ext cx="8229600" cy="63341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dirty="0"/>
              <a:t>Doel APLS</a:t>
            </a:r>
          </a:p>
        </p:txBody>
      </p:sp>
      <p:sp>
        <p:nvSpPr>
          <p:cNvPr id="14340" name="Rectangle 6"/>
          <p:cNvSpPr>
            <a:spLocks noGrp="1" noChangeArrowheads="1"/>
          </p:cNvSpPr>
          <p:nvPr>
            <p:ph idx="1"/>
          </p:nvPr>
        </p:nvSpPr>
        <p:spPr bwMode="auto">
          <a:xfrm>
            <a:off x="179388" y="1412777"/>
            <a:ext cx="8569076" cy="438159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spcBef>
                <a:spcPts val="2376"/>
              </a:spcBef>
              <a:buFontTx/>
              <a:buChar char="•"/>
            </a:pPr>
            <a:r>
              <a:rPr lang="nl-NL" altLang="en-US" sz="2400" dirty="0"/>
              <a:t>Levens redden</a:t>
            </a:r>
          </a:p>
          <a:p>
            <a:pPr eaLnBrk="1" hangingPunct="1">
              <a:spcBef>
                <a:spcPts val="2376"/>
              </a:spcBef>
              <a:buFontTx/>
              <a:buChar char="•"/>
            </a:pPr>
            <a:r>
              <a:rPr lang="nl-NL" altLang="en-US" sz="2400" dirty="0"/>
              <a:t>Betere zorg voorzien</a:t>
            </a:r>
          </a:p>
          <a:p>
            <a:pPr eaLnBrk="1" hangingPunct="1">
              <a:spcBef>
                <a:spcPts val="2376"/>
              </a:spcBef>
              <a:buFontTx/>
              <a:buChar char="•"/>
            </a:pPr>
            <a:r>
              <a:rPr lang="nl-NL" altLang="en-US" sz="2400" dirty="0"/>
              <a:t>Zorgverleners sterker maken</a:t>
            </a:r>
          </a:p>
          <a:p>
            <a:pPr eaLnBrk="1" hangingPunct="1">
              <a:spcBef>
                <a:spcPts val="2376"/>
              </a:spcBef>
              <a:buFontTx/>
              <a:buChar char="•"/>
            </a:pPr>
            <a:r>
              <a:rPr lang="nl-NL" altLang="en-US" sz="2400" dirty="0"/>
              <a:t>Effectiever hulpteams samenstellen</a:t>
            </a:r>
          </a:p>
          <a:p>
            <a:pPr eaLnBrk="1" hangingPunct="1">
              <a:spcBef>
                <a:spcPts val="2376"/>
              </a:spcBef>
              <a:buFontTx/>
              <a:buChar char="•"/>
            </a:pPr>
            <a:r>
              <a:rPr lang="nl-NL" altLang="en-US" sz="2400" dirty="0"/>
              <a:t>Zorgverleners ondersteunen in zelfreflectie</a:t>
            </a:r>
          </a:p>
        </p:txBody>
      </p:sp>
    </p:spTree>
  </p:cSld>
  <p:clrMapOvr>
    <a:masterClrMapping/>
  </p:clrMapOvr>
  <p:transition spd="med" advTm="28864">
    <p:cut/>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DC6BB-AAF8-D49A-CFE0-51A17B78E322}"/>
              </a:ext>
            </a:extLst>
          </p:cNvPr>
          <p:cNvSpPr>
            <a:spLocks noGrp="1"/>
          </p:cNvSpPr>
          <p:nvPr>
            <p:ph type="title"/>
          </p:nvPr>
        </p:nvSpPr>
        <p:spPr>
          <a:xfrm>
            <a:off x="468000" y="360000"/>
            <a:ext cx="8229600" cy="783000"/>
          </a:xfrm>
        </p:spPr>
        <p:txBody>
          <a:bodyPr>
            <a:normAutofit/>
          </a:bodyPr>
          <a:lstStyle/>
          <a:p>
            <a:r>
              <a:rPr lang="en-GB"/>
              <a:t>Bobbi</a:t>
            </a:r>
          </a:p>
        </p:txBody>
      </p:sp>
      <p:sp>
        <p:nvSpPr>
          <p:cNvPr id="4" name="Content Placeholder 3">
            <a:extLst>
              <a:ext uri="{FF2B5EF4-FFF2-40B4-BE49-F238E27FC236}">
                <a16:creationId xmlns:a16="http://schemas.microsoft.com/office/drawing/2014/main" id="{365985E2-B6F1-4DD5-D443-842CEFA3DDEB}"/>
              </a:ext>
            </a:extLst>
          </p:cNvPr>
          <p:cNvSpPr>
            <a:spLocks noGrp="1"/>
          </p:cNvSpPr>
          <p:nvPr>
            <p:ph sz="half" idx="1"/>
          </p:nvPr>
        </p:nvSpPr>
        <p:spPr>
          <a:xfrm>
            <a:off x="468000" y="1080000"/>
            <a:ext cx="4239924" cy="4750742"/>
          </a:xfrm>
        </p:spPr>
        <p:txBody>
          <a:bodyPr>
            <a:noAutofit/>
          </a:bodyPr>
          <a:lstStyle/>
          <a:p>
            <a:pPr marL="0" indent="0">
              <a:lnSpc>
                <a:spcPct val="120000"/>
              </a:lnSpc>
              <a:spcBef>
                <a:spcPts val="0"/>
              </a:spcBef>
              <a:buNone/>
            </a:pPr>
            <a:r>
              <a:rPr lang="nl-NL" sz="2200" dirty="0"/>
              <a:t>Bobbi werd van school naar de spoedafdeling gebracht. </a:t>
            </a:r>
          </a:p>
          <a:p>
            <a:pPr marL="0" indent="0">
              <a:lnSpc>
                <a:spcPct val="120000"/>
              </a:lnSpc>
              <a:spcBef>
                <a:spcPts val="0"/>
              </a:spcBef>
              <a:buNone/>
            </a:pPr>
            <a:endParaRPr lang="nl-NL" sz="2200" dirty="0"/>
          </a:p>
          <a:p>
            <a:pPr marL="0" indent="0">
              <a:lnSpc>
                <a:spcPct val="120000"/>
              </a:lnSpc>
              <a:spcBef>
                <a:spcPts val="0"/>
              </a:spcBef>
              <a:buNone/>
            </a:pPr>
            <a:r>
              <a:rPr lang="nl-NL" sz="2200" dirty="0"/>
              <a:t>Bobbi is 9 jaar oud en wordt vergezeld door een leraar die zegt dat ze denken dat hun astmatisch is. </a:t>
            </a:r>
          </a:p>
          <a:p>
            <a:pPr marL="0" indent="0">
              <a:lnSpc>
                <a:spcPct val="120000"/>
              </a:lnSpc>
              <a:spcBef>
                <a:spcPts val="0"/>
              </a:spcBef>
              <a:buNone/>
            </a:pPr>
            <a:endParaRPr lang="nl-NL" sz="2200" dirty="0"/>
          </a:p>
          <a:p>
            <a:pPr marL="0" indent="0">
              <a:lnSpc>
                <a:spcPct val="120000"/>
              </a:lnSpc>
              <a:spcBef>
                <a:spcPts val="0"/>
              </a:spcBef>
              <a:buNone/>
            </a:pPr>
            <a:r>
              <a:rPr lang="nl-NL" sz="2200" dirty="0"/>
              <a:t>Hun is kortademig en benauwd, en niet in staat vragen over de voorgeschiedenis zelf te beantwoorden.</a:t>
            </a:r>
            <a:endParaRPr lang="en-GB" sz="2200" dirty="0">
              <a:solidFill>
                <a:srgbClr val="333333"/>
              </a:solidFill>
            </a:endParaRPr>
          </a:p>
          <a:p>
            <a:pPr>
              <a:lnSpc>
                <a:spcPct val="90000"/>
              </a:lnSpc>
            </a:pPr>
            <a:endParaRPr lang="en-GB" sz="2200" dirty="0">
              <a:solidFill>
                <a:srgbClr val="333333"/>
              </a:solidFill>
            </a:endParaRPr>
          </a:p>
        </p:txBody>
      </p:sp>
      <p:pic>
        <p:nvPicPr>
          <p:cNvPr id="6" name="Picture 5">
            <a:extLst>
              <a:ext uri="{FF2B5EF4-FFF2-40B4-BE49-F238E27FC236}">
                <a16:creationId xmlns:a16="http://schemas.microsoft.com/office/drawing/2014/main" id="{62EF6E37-F71D-0CB8-C167-2982C8BB7A2C}"/>
              </a:ext>
            </a:extLst>
          </p:cNvPr>
          <p:cNvPicPr>
            <a:picLocks noChangeAspect="1"/>
          </p:cNvPicPr>
          <p:nvPr/>
        </p:nvPicPr>
        <p:blipFill rotWithShape="1">
          <a:blip r:embed="rId3"/>
          <a:srcRect l="31447" r="11712"/>
          <a:stretch/>
        </p:blipFill>
        <p:spPr>
          <a:xfrm>
            <a:off x="5152102" y="1143000"/>
            <a:ext cx="3523897" cy="43052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1107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11E5DD-9A2C-CDD5-E757-8BEB80EEBD40}"/>
              </a:ext>
            </a:extLst>
          </p:cNvPr>
          <p:cNvSpPr/>
          <p:nvPr/>
        </p:nvSpPr>
        <p:spPr bwMode="auto">
          <a:xfrm>
            <a:off x="238125" y="5857875"/>
            <a:ext cx="1495425" cy="79057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30722" name="Rectangle 2"/>
          <p:cNvSpPr>
            <a:spLocks noGrp="1" noChangeArrowheads="1"/>
          </p:cNvSpPr>
          <p:nvPr>
            <p:ph type="title"/>
          </p:nvPr>
        </p:nvSpPr>
        <p:spPr bwMode="auto">
          <a:xfrm>
            <a:off x="468000" y="360000"/>
            <a:ext cx="8229600" cy="10206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a:t>Bobbi: </a:t>
            </a:r>
            <a:r>
              <a:rPr lang="en-GB" altLang="en-US" err="1"/>
              <a:t>Eerste</a:t>
            </a:r>
            <a:r>
              <a:rPr lang="en-GB" altLang="en-US"/>
              <a:t> </a:t>
            </a:r>
            <a:r>
              <a:rPr lang="en-GB" altLang="en-US" err="1"/>
              <a:t>beoordeling</a:t>
            </a:r>
            <a:r>
              <a:rPr lang="en-GB" altLang="en-US"/>
              <a:t> </a:t>
            </a:r>
            <a:r>
              <a:rPr lang="en-GB" altLang="en-US" err="1"/>
              <a:t>en</a:t>
            </a:r>
            <a:r>
              <a:rPr lang="en-GB" altLang="en-US"/>
              <a:t> </a:t>
            </a:r>
            <a:r>
              <a:rPr lang="en-GB" altLang="en-US" err="1"/>
              <a:t>resuscitatie</a:t>
            </a:r>
            <a:endParaRPr lang="en-US" altLang="en-US"/>
          </a:p>
        </p:txBody>
      </p:sp>
      <p:graphicFrame>
        <p:nvGraphicFramePr>
          <p:cNvPr id="241716" name="Group 52"/>
          <p:cNvGraphicFramePr>
            <a:graphicFrameLocks noGrp="1"/>
          </p:cNvGraphicFramePr>
          <p:nvPr>
            <p:ph idx="1"/>
            <p:extLst>
              <p:ext uri="{D42A27DB-BD31-4B8C-83A1-F6EECF244321}">
                <p14:modId xmlns:p14="http://schemas.microsoft.com/office/powerpoint/2010/main" val="1075997608"/>
              </p:ext>
            </p:extLst>
          </p:nvPr>
        </p:nvGraphicFramePr>
        <p:xfrm>
          <a:off x="468000" y="1073873"/>
          <a:ext cx="8349429" cy="5502244"/>
        </p:xfrm>
        <a:graphic>
          <a:graphicData uri="http://schemas.openxmlformats.org/drawingml/2006/table">
            <a:tbl>
              <a:tblPr/>
              <a:tblGrid>
                <a:gridCol w="695902">
                  <a:extLst>
                    <a:ext uri="{9D8B030D-6E8A-4147-A177-3AD203B41FA5}">
                      <a16:colId xmlns:a16="http://schemas.microsoft.com/office/drawing/2014/main" val="20000"/>
                    </a:ext>
                  </a:extLst>
                </a:gridCol>
                <a:gridCol w="3888812">
                  <a:extLst>
                    <a:ext uri="{9D8B030D-6E8A-4147-A177-3AD203B41FA5}">
                      <a16:colId xmlns:a16="http://schemas.microsoft.com/office/drawing/2014/main" val="20001"/>
                    </a:ext>
                  </a:extLst>
                </a:gridCol>
                <a:gridCol w="3764715">
                  <a:extLst>
                    <a:ext uri="{9D8B030D-6E8A-4147-A177-3AD203B41FA5}">
                      <a16:colId xmlns:a16="http://schemas.microsoft.com/office/drawing/2014/main" val="20002"/>
                    </a:ext>
                  </a:extLst>
                </a:gridCol>
              </a:tblGrid>
              <a:tr h="437890">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2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a:cs typeface="Arial"/>
                        </a:rPr>
                        <a:t>Beoordeling</a:t>
                      </a:r>
                      <a:endParaRPr kumimoji="0" lang="en-US" sz="2200" b="0" i="0" u="none" strike="noStrike" cap="none" normalizeH="0" baseline="0">
                        <a:ln>
                          <a:noFill/>
                        </a:ln>
                        <a:solidFill>
                          <a:srgbClr val="2E5796"/>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a:cs typeface="Arial"/>
                        </a:rPr>
                        <a:t>Resuscitatie</a:t>
                      </a:r>
                      <a:endParaRPr kumimoji="0" lang="en-US" sz="2400" b="0" i="0" u="none" strike="noStrike" cap="none" normalizeH="0" baseline="0">
                        <a:ln>
                          <a:noFill/>
                        </a:ln>
                        <a:solidFill>
                          <a:srgbClr val="2E5796"/>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7890">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a:cs typeface="Arial"/>
                        </a:rPr>
                        <a:t>A</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333333"/>
                          </a:solidFill>
                          <a:effectLst/>
                          <a:latin typeface="Arial"/>
                          <a:cs typeface="Arial"/>
                        </a:rPr>
                        <a:t>Geen</a:t>
                      </a:r>
                      <a:r>
                        <a:rPr kumimoji="0" lang="en-GB" sz="2200" b="0" i="0" u="none" strike="noStrike" cap="none" normalizeH="0" baseline="0">
                          <a:ln>
                            <a:noFill/>
                          </a:ln>
                          <a:solidFill>
                            <a:srgbClr val="333333"/>
                          </a:solidFill>
                          <a:effectLst/>
                          <a:latin typeface="Arial"/>
                          <a:cs typeface="Arial"/>
                        </a:rPr>
                        <a:t> stridor</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p>
                      <a:pPr marL="0" marR="0" lvl="0" indent="0" algn="l">
                        <a:lnSpc>
                          <a:spcPct val="100000"/>
                        </a:lnSpc>
                        <a:spcBef>
                          <a:spcPct val="20000"/>
                        </a:spcBef>
                        <a:spcAft>
                          <a:spcPct val="0"/>
                        </a:spcAft>
                        <a:buNone/>
                      </a:pPr>
                      <a:endParaRPr lang="en-GB" sz="2400" b="0" i="0" u="none" strike="noStrike" cap="none" normalizeH="0" baseline="0" noProof="0" dirty="0">
                        <a:ln>
                          <a:noFill/>
                        </a:ln>
                        <a:solidFill>
                          <a:srgbClr val="333333"/>
                        </a:solidFill>
                        <a:effectLst/>
                        <a:latin typeface="Arial"/>
                      </a:endParaRPr>
                    </a:p>
                    <a:p>
                      <a:pPr marL="0" marR="0" lvl="0" indent="0" algn="l">
                        <a:lnSpc>
                          <a:spcPct val="100000"/>
                        </a:lnSpc>
                        <a:spcBef>
                          <a:spcPct val="20000"/>
                        </a:spcBef>
                        <a:spcAft>
                          <a:spcPct val="0"/>
                        </a:spcAft>
                        <a:buNone/>
                      </a:pPr>
                      <a:r>
                        <a:rPr lang="nl-NL" sz="2400" b="0" i="0" u="none" strike="noStrike" cap="none" normalizeH="0" baseline="0" noProof="0" dirty="0">
                          <a:ln>
                            <a:noFill/>
                          </a:ln>
                          <a:solidFill>
                            <a:srgbClr val="333333"/>
                          </a:solidFill>
                          <a:effectLst/>
                          <a:latin typeface="Arial"/>
                        </a:rPr>
                        <a:t>Roep om hulp</a:t>
                      </a:r>
                      <a:endParaRPr lang="en-US" sz="2400" b="0" i="0" u="none" strike="noStrike" cap="none" normalizeH="0" baseline="0" noProof="0" dirty="0">
                        <a:ln>
                          <a:noFill/>
                        </a:ln>
                        <a:solidFill>
                          <a:srgbClr val="333333"/>
                        </a:solidFill>
                        <a:effectLst/>
                        <a:latin typeface="Arial"/>
                      </a:endParaRPr>
                    </a:p>
                    <a:p>
                      <a:pPr marL="0" marR="0" lvl="0" indent="0" algn="l">
                        <a:lnSpc>
                          <a:spcPct val="100000"/>
                        </a:lnSpc>
                        <a:spcBef>
                          <a:spcPct val="20000"/>
                        </a:spcBef>
                        <a:spcAft>
                          <a:spcPct val="0"/>
                        </a:spcAft>
                        <a:buNone/>
                      </a:pPr>
                      <a:endParaRPr lang="en-GB" sz="2400" b="0" i="0" u="none" strike="noStrike" cap="none" normalizeH="0" baseline="0" noProof="0" dirty="0">
                        <a:ln>
                          <a:noFill/>
                        </a:ln>
                        <a:solidFill>
                          <a:srgbClr val="333333"/>
                        </a:solidFill>
                        <a:effectLst/>
                        <a:latin typeface="Arial"/>
                      </a:endParaRPr>
                    </a:p>
                    <a:p>
                      <a:pPr marL="0" marR="0" lvl="0" indent="0" algn="l">
                        <a:lnSpc>
                          <a:spcPct val="100000"/>
                        </a:lnSpc>
                        <a:spcBef>
                          <a:spcPct val="20000"/>
                        </a:spcBef>
                        <a:spcAft>
                          <a:spcPct val="0"/>
                        </a:spcAft>
                        <a:buNone/>
                      </a:pPr>
                      <a:r>
                        <a:rPr lang="en-GB" sz="2400" b="0" i="0" u="none" strike="noStrike" cap="none" normalizeH="0" baseline="0" noProof="0" dirty="0" err="1">
                          <a:ln>
                            <a:noFill/>
                          </a:ln>
                          <a:solidFill>
                            <a:srgbClr val="333333"/>
                          </a:solidFill>
                          <a:effectLst/>
                          <a:latin typeface="Arial"/>
                        </a:rPr>
                        <a:t>Zuurstof</a:t>
                      </a:r>
                      <a:r>
                        <a:rPr lang="en-GB" sz="2400" b="0" i="0" u="none" strike="noStrike" cap="none" normalizeH="0" baseline="0" noProof="0" dirty="0">
                          <a:ln>
                            <a:noFill/>
                          </a:ln>
                          <a:solidFill>
                            <a:srgbClr val="333333"/>
                          </a:solidFill>
                          <a:effectLst/>
                          <a:latin typeface="Arial"/>
                        </a:rPr>
                        <a:t> in </a:t>
                      </a:r>
                      <a:r>
                        <a:rPr lang="en-GB" sz="2400" b="0" i="0" u="none" strike="noStrike" cap="none" normalizeH="0" baseline="0" noProof="0" dirty="0" err="1">
                          <a:ln>
                            <a:noFill/>
                          </a:ln>
                          <a:solidFill>
                            <a:srgbClr val="333333"/>
                          </a:solidFill>
                          <a:effectLst/>
                          <a:latin typeface="Arial"/>
                        </a:rPr>
                        <a:t>hoge</a:t>
                      </a:r>
                      <a:r>
                        <a:rPr lang="en-GB" sz="2400" b="0" i="0" u="none" strike="noStrike" cap="none" normalizeH="0" baseline="0" noProof="0" dirty="0">
                          <a:ln>
                            <a:noFill/>
                          </a:ln>
                          <a:solidFill>
                            <a:srgbClr val="333333"/>
                          </a:solidFill>
                          <a:effectLst/>
                          <a:latin typeface="Arial"/>
                        </a:rPr>
                        <a:t> flow</a:t>
                      </a:r>
                    </a:p>
                    <a:p>
                      <a:pPr marL="0" marR="0" lvl="0" indent="0" algn="l">
                        <a:lnSpc>
                          <a:spcPct val="100000"/>
                        </a:lnSpc>
                        <a:spcBef>
                          <a:spcPct val="20000"/>
                        </a:spcBef>
                        <a:spcAft>
                          <a:spcPct val="0"/>
                        </a:spcAft>
                        <a:buNone/>
                      </a:pPr>
                      <a:r>
                        <a:rPr lang="en-GB" sz="2400" b="0" i="0" u="none" strike="noStrike" cap="none" normalizeH="0" baseline="0" noProof="0" dirty="0">
                          <a:ln>
                            <a:noFill/>
                          </a:ln>
                          <a:solidFill>
                            <a:srgbClr val="333333"/>
                          </a:solidFill>
                          <a:effectLst/>
                          <a:latin typeface="Arial"/>
                        </a:rPr>
                        <a:t>salbutamol</a:t>
                      </a:r>
                      <a:endParaRPr lang="en-US" sz="2400" b="0" i="0" u="none" strike="noStrike" cap="none" normalizeH="0" baseline="0" noProof="0" dirty="0">
                        <a:ln>
                          <a:noFill/>
                        </a:ln>
                        <a:solidFill>
                          <a:srgbClr val="333333"/>
                        </a:solidFill>
                        <a:effectLst/>
                        <a:latin typeface="Arial"/>
                      </a:endParaRPr>
                    </a:p>
                    <a:p>
                      <a:pPr marL="0" marR="0" lvl="0" indent="0" algn="l">
                        <a:lnSpc>
                          <a:spcPct val="100000"/>
                        </a:lnSpc>
                        <a:spcBef>
                          <a:spcPct val="20000"/>
                        </a:spcBef>
                        <a:spcAft>
                          <a:spcPct val="0"/>
                        </a:spcAft>
                        <a:buNone/>
                      </a:pPr>
                      <a:endParaRPr lang="en-GB" sz="2400" b="0" i="0" u="none" strike="noStrike" cap="none" normalizeH="0" baseline="0" noProof="0" dirty="0">
                        <a:ln>
                          <a:noFill/>
                        </a:ln>
                        <a:solidFill>
                          <a:srgbClr val="333333"/>
                        </a:solidFill>
                        <a:effectLst/>
                        <a:latin typeface="Arial"/>
                      </a:endParaRPr>
                    </a:p>
                    <a:p>
                      <a:pPr marL="0" marR="0" lvl="0" indent="0" algn="l" defTabSz="914400">
                        <a:lnSpc>
                          <a:spcPct val="100000"/>
                        </a:lnSpc>
                        <a:spcBef>
                          <a:spcPct val="20000"/>
                        </a:spcBef>
                        <a:spcAft>
                          <a:spcPct val="0"/>
                        </a:spcAft>
                        <a:buNone/>
                        <a:tabLst/>
                      </a:pPr>
                      <a:r>
                        <a:rPr lang="en-GB" sz="2400" b="0" i="0" u="none" strike="noStrike" cap="none" normalizeH="0" baseline="0" noProof="0" dirty="0" err="1">
                          <a:ln>
                            <a:noFill/>
                          </a:ln>
                          <a:solidFill>
                            <a:srgbClr val="333333"/>
                          </a:solidFill>
                          <a:effectLst/>
                          <a:latin typeface="Arial"/>
                        </a:rPr>
                        <a:t>Herbeoordeel</a:t>
                      </a:r>
                      <a:endParaRPr kumimoji="0" lang="en-GB" dirty="0">
                        <a:solidFill>
                          <a:srgbClr val="333333"/>
                        </a:solidFill>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93046">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a:cs typeface="Arial"/>
                        </a:rPr>
                        <a:t>B</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a:cs typeface="Arial"/>
                        </a:rPr>
                        <a:t>Kan </a:t>
                      </a:r>
                      <a:r>
                        <a:rPr kumimoji="0" lang="en-GB" sz="2200" b="0" i="0" u="none" strike="noStrike" cap="none" normalizeH="0" baseline="0" dirty="0" err="1">
                          <a:ln>
                            <a:noFill/>
                          </a:ln>
                          <a:solidFill>
                            <a:srgbClr val="333333"/>
                          </a:solidFill>
                          <a:effectLst/>
                          <a:latin typeface="Arial"/>
                          <a:cs typeface="Arial"/>
                        </a:rPr>
                        <a:t>geen</a:t>
                      </a:r>
                      <a:r>
                        <a:rPr kumimoji="0" lang="en-GB" sz="2200" b="0" i="0" u="none" strike="noStrike" cap="none" normalizeH="0" baseline="0" dirty="0">
                          <a:ln>
                            <a:noFill/>
                          </a:ln>
                          <a:solidFill>
                            <a:srgbClr val="333333"/>
                          </a:solidFill>
                          <a:effectLst/>
                          <a:latin typeface="Arial"/>
                          <a:cs typeface="Arial"/>
                        </a:rPr>
                        <a:t> </a:t>
                      </a:r>
                      <a:r>
                        <a:rPr kumimoji="0" lang="en-GB" sz="2200" b="0" i="0" u="none" strike="noStrike" cap="none" normalizeH="0" baseline="0" dirty="0" err="1">
                          <a:ln>
                            <a:noFill/>
                          </a:ln>
                          <a:solidFill>
                            <a:srgbClr val="333333"/>
                          </a:solidFill>
                          <a:effectLst/>
                          <a:latin typeface="Arial"/>
                          <a:cs typeface="Arial"/>
                        </a:rPr>
                        <a:t>volzinnen</a:t>
                      </a:r>
                      <a:r>
                        <a:rPr kumimoji="0" lang="en-GB" sz="2200" b="0" i="0" u="none" strike="noStrike" cap="none" normalizeH="0" baseline="0" dirty="0">
                          <a:ln>
                            <a:noFill/>
                          </a:ln>
                          <a:solidFill>
                            <a:srgbClr val="333333"/>
                          </a:solidFill>
                          <a:effectLst/>
                          <a:latin typeface="Arial"/>
                          <a:cs typeface="Arial"/>
                        </a:rPr>
                        <a:t> </a:t>
                      </a:r>
                      <a:r>
                        <a:rPr kumimoji="0" lang="en-GB" sz="2200" b="0" i="0" u="none" strike="noStrike" cap="none" normalizeH="0" baseline="0" dirty="0" err="1">
                          <a:ln>
                            <a:noFill/>
                          </a:ln>
                          <a:solidFill>
                            <a:srgbClr val="333333"/>
                          </a:solidFill>
                          <a:effectLst/>
                          <a:latin typeface="Arial"/>
                          <a:cs typeface="Arial"/>
                        </a:rPr>
                        <a:t>spreken</a:t>
                      </a:r>
                      <a:endParaRPr kumimoji="0" lang="en-GB" sz="2200" b="0" i="0" u="none" strike="noStrike" cap="none" normalizeH="0" baseline="0" dirty="0">
                        <a:ln>
                          <a:noFill/>
                        </a:ln>
                        <a:solidFill>
                          <a:srgbClr val="333333"/>
                        </a:solidFill>
                        <a:effectLst/>
                        <a:latin typeface="Arial"/>
                        <a:cs typeface="Arial"/>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a:cs typeface="Arial"/>
                        </a:rPr>
                        <a:t>Gebruikt</a:t>
                      </a:r>
                      <a:r>
                        <a:rPr kumimoji="0" lang="en-GB" sz="2200" b="0" i="0" u="none" strike="noStrike" cap="none" normalizeH="0" baseline="0" dirty="0">
                          <a:ln>
                            <a:noFill/>
                          </a:ln>
                          <a:solidFill>
                            <a:srgbClr val="333333"/>
                          </a:solidFill>
                          <a:effectLst/>
                          <a:latin typeface="Arial"/>
                          <a:cs typeface="Arial"/>
                        </a:rPr>
                        <a:t> </a:t>
                      </a:r>
                      <a:r>
                        <a:rPr kumimoji="0" lang="en-GB" sz="2200" b="0" i="0" u="none" strike="noStrike" cap="none" normalizeH="0" baseline="0" dirty="0" err="1">
                          <a:ln>
                            <a:noFill/>
                          </a:ln>
                          <a:solidFill>
                            <a:srgbClr val="333333"/>
                          </a:solidFill>
                          <a:effectLst/>
                          <a:latin typeface="Arial"/>
                          <a:cs typeface="Arial"/>
                        </a:rPr>
                        <a:t>hulpademhalings-spieren</a:t>
                      </a:r>
                      <a:endParaRPr kumimoji="0" lang="en-GB" sz="2200" b="0" i="0" u="none" strike="noStrike" cap="none" normalizeH="0" baseline="0" dirty="0">
                        <a:ln>
                          <a:noFill/>
                        </a:ln>
                        <a:solidFill>
                          <a:srgbClr val="333333"/>
                        </a:solidFill>
                        <a:effectLst/>
                        <a:latin typeface="Arial"/>
                        <a:cs typeface="Arial"/>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a:cs typeface="Arial"/>
                        </a:rPr>
                        <a:t>Intercostale</a:t>
                      </a:r>
                      <a:r>
                        <a:rPr kumimoji="0" lang="en-GB" sz="2200" b="0" i="0" u="none" strike="noStrike" cap="none" normalizeH="0" baseline="0" dirty="0">
                          <a:ln>
                            <a:noFill/>
                          </a:ln>
                          <a:solidFill>
                            <a:srgbClr val="333333"/>
                          </a:solidFill>
                          <a:effectLst/>
                          <a:latin typeface="Arial"/>
                          <a:cs typeface="Arial"/>
                        </a:rPr>
                        <a:t> </a:t>
                      </a:r>
                      <a:r>
                        <a:rPr kumimoji="0" lang="en-GB" sz="2200" b="0" i="0" u="none" strike="noStrike" cap="none" normalizeH="0" baseline="0" dirty="0" err="1">
                          <a:ln>
                            <a:noFill/>
                          </a:ln>
                          <a:solidFill>
                            <a:srgbClr val="333333"/>
                          </a:solidFill>
                          <a:effectLst/>
                          <a:latin typeface="Arial"/>
                          <a:cs typeface="Arial"/>
                        </a:rPr>
                        <a:t>recessie</a:t>
                      </a:r>
                      <a:endParaRPr kumimoji="0" lang="en-GB" sz="2200" b="0" i="0" u="none" strike="noStrike" cap="none" normalizeH="0" baseline="0" dirty="0">
                        <a:ln>
                          <a:noFill/>
                        </a:ln>
                        <a:solidFill>
                          <a:srgbClr val="333333"/>
                        </a:solidFill>
                        <a:effectLst/>
                        <a:latin typeface="Arial"/>
                        <a:cs typeface="Arial"/>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a:cs typeface="Arial"/>
                        </a:rPr>
                        <a:t>AH 45/min, SpO</a:t>
                      </a:r>
                      <a:r>
                        <a:rPr kumimoji="0" lang="en-GB" sz="2200" b="0" i="0" u="none" strike="noStrike" cap="none" normalizeH="0" baseline="-25000" dirty="0">
                          <a:ln>
                            <a:noFill/>
                          </a:ln>
                          <a:solidFill>
                            <a:srgbClr val="333333"/>
                          </a:solidFill>
                          <a:effectLst/>
                          <a:latin typeface="Arial"/>
                          <a:cs typeface="Arial"/>
                        </a:rPr>
                        <a:t>2</a:t>
                      </a:r>
                      <a:r>
                        <a:rPr kumimoji="0" lang="en-GB" sz="2200" b="0" i="0" u="none" strike="noStrike" cap="none" normalizeH="0" baseline="0" dirty="0">
                          <a:ln>
                            <a:noFill/>
                          </a:ln>
                          <a:solidFill>
                            <a:srgbClr val="333333"/>
                          </a:solidFill>
                          <a:effectLst/>
                          <a:latin typeface="Arial"/>
                          <a:cs typeface="Arial"/>
                        </a:rPr>
                        <a:t> 88%</a:t>
                      </a:r>
                      <a:endParaRPr kumimoji="0" lang="en-US" sz="2200" b="0" i="0" u="none" strike="noStrike" cap="none" normalizeH="0" baseline="0" dirty="0">
                        <a:ln>
                          <a:noFill/>
                        </a:ln>
                        <a:solidFill>
                          <a:srgbClr val="333333"/>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1147135">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a:cs typeface="Arial"/>
                        </a:rPr>
                        <a:t>C</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a:cs typeface="Arial"/>
                        </a:rPr>
                        <a:t>HR 150/min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a:cs typeface="Arial"/>
                        </a:rPr>
                        <a:t>Systolische</a:t>
                      </a:r>
                      <a:r>
                        <a:rPr kumimoji="0" lang="en-GB" sz="2200" b="0" i="0" u="none" strike="noStrike" cap="none" normalizeH="0" baseline="0" dirty="0">
                          <a:ln>
                            <a:noFill/>
                          </a:ln>
                          <a:solidFill>
                            <a:srgbClr val="333333"/>
                          </a:solidFill>
                          <a:effectLst/>
                          <a:latin typeface="Arial"/>
                          <a:cs typeface="Arial"/>
                        </a:rPr>
                        <a:t> RR 120 mmHg</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a:cs typeface="Arial"/>
                        </a:rPr>
                        <a:t>CRT 1 sec</a:t>
                      </a:r>
                      <a:endParaRPr kumimoji="0" lang="en-US" sz="2200" b="0" i="0" u="none" strike="noStrike" cap="none" normalizeH="0" baseline="0" dirty="0">
                        <a:ln>
                          <a:noFill/>
                        </a:ln>
                        <a:solidFill>
                          <a:srgbClr val="333333"/>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729749">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a:cs typeface="Arial"/>
                        </a:rPr>
                        <a:t>D</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1" i="0" u="none" strike="noStrike" cap="none" normalizeH="0" baseline="0">
                          <a:ln>
                            <a:noFill/>
                          </a:ln>
                          <a:solidFill>
                            <a:srgbClr val="2F70C8"/>
                          </a:solidFill>
                          <a:effectLst/>
                          <a:latin typeface="Arial"/>
                          <a:cs typeface="Arial"/>
                        </a:rPr>
                        <a:t>A</a:t>
                      </a:r>
                      <a:r>
                        <a:rPr kumimoji="0" lang="en-GB" sz="2200" b="0" i="0" u="none" strike="noStrike" cap="none" normalizeH="0" baseline="0">
                          <a:ln>
                            <a:noFill/>
                          </a:ln>
                          <a:solidFill>
                            <a:srgbClr val="333333"/>
                          </a:solidFill>
                          <a:effectLst/>
                          <a:latin typeface="Arial"/>
                          <a:cs typeface="Arial"/>
                        </a:rPr>
                        <a:t>VPU, </a:t>
                      </a:r>
                      <a:r>
                        <a:rPr kumimoji="0" lang="en-GB" sz="2200" b="0" i="0" u="none" strike="noStrike" cap="none" normalizeH="0" baseline="0" err="1">
                          <a:ln>
                            <a:noFill/>
                          </a:ln>
                          <a:solidFill>
                            <a:srgbClr val="333333"/>
                          </a:solidFill>
                          <a:effectLst/>
                          <a:latin typeface="Arial"/>
                          <a:cs typeface="Arial"/>
                        </a:rPr>
                        <a:t>pupillen</a:t>
                      </a:r>
                      <a:r>
                        <a:rPr kumimoji="0" lang="en-GB" sz="2200" b="0" i="0" u="none" strike="noStrike" cap="none" normalizeH="0" baseline="0">
                          <a:ln>
                            <a:noFill/>
                          </a:ln>
                          <a:solidFill>
                            <a:srgbClr val="333333"/>
                          </a:solidFill>
                          <a:effectLst/>
                          <a:latin typeface="Arial"/>
                          <a:cs typeface="Arial"/>
                        </a:rPr>
                        <a:t> </a:t>
                      </a:r>
                      <a:r>
                        <a:rPr kumimoji="0" lang="en-GB" sz="2200" b="0" i="0" u="none" strike="noStrike" cap="none" normalizeH="0" baseline="0" err="1">
                          <a:ln>
                            <a:noFill/>
                          </a:ln>
                          <a:solidFill>
                            <a:srgbClr val="333333"/>
                          </a:solidFill>
                          <a:effectLst/>
                          <a:latin typeface="Arial"/>
                          <a:cs typeface="Arial"/>
                        </a:rPr>
                        <a:t>gelijk</a:t>
                      </a:r>
                      <a:r>
                        <a:rPr kumimoji="0" lang="en-GB" sz="2200" b="0" i="0" u="none" strike="noStrike" cap="none" normalizeH="0" baseline="0">
                          <a:ln>
                            <a:noFill/>
                          </a:ln>
                          <a:solidFill>
                            <a:srgbClr val="333333"/>
                          </a:solidFill>
                          <a:effectLst/>
                          <a:latin typeface="Arial"/>
                          <a:cs typeface="Arial"/>
                        </a:rPr>
                        <a:t> </a:t>
                      </a:r>
                      <a:r>
                        <a:rPr kumimoji="0" lang="en-GB" sz="2200" b="0" i="0" u="none" strike="noStrike" cap="none" normalizeH="0" baseline="0" err="1">
                          <a:ln>
                            <a:noFill/>
                          </a:ln>
                          <a:solidFill>
                            <a:srgbClr val="333333"/>
                          </a:solidFill>
                          <a:effectLst/>
                          <a:latin typeface="Arial"/>
                          <a:cs typeface="Arial"/>
                        </a:rPr>
                        <a:t>en</a:t>
                      </a:r>
                      <a:r>
                        <a:rPr kumimoji="0" lang="en-GB" sz="2200" b="0" i="0" u="none" strike="noStrike" cap="none" normalizeH="0" baseline="0">
                          <a:ln>
                            <a:noFill/>
                          </a:ln>
                          <a:solidFill>
                            <a:srgbClr val="333333"/>
                          </a:solidFill>
                          <a:effectLst/>
                          <a:latin typeface="Arial"/>
                          <a:cs typeface="Arial"/>
                        </a:rPr>
                        <a:t> </a:t>
                      </a:r>
                      <a:r>
                        <a:rPr kumimoji="0" lang="en-GB" sz="2200" b="0" i="0" u="none" strike="noStrike" cap="none" normalizeH="0" baseline="0" err="1">
                          <a:ln>
                            <a:noFill/>
                          </a:ln>
                          <a:solidFill>
                            <a:srgbClr val="333333"/>
                          </a:solidFill>
                          <a:effectLst/>
                          <a:latin typeface="Arial"/>
                          <a:cs typeface="Arial"/>
                        </a:rPr>
                        <a:t>lichtreactief</a:t>
                      </a:r>
                      <a:r>
                        <a:rPr kumimoji="0" lang="en-GB" sz="2200" b="0" i="0" u="none" strike="noStrike" cap="none" normalizeH="0" baseline="0">
                          <a:ln>
                            <a:noFill/>
                          </a:ln>
                          <a:solidFill>
                            <a:srgbClr val="333333"/>
                          </a:solidFill>
                          <a:effectLst/>
                          <a:latin typeface="Arial"/>
                          <a:cs typeface="Arial"/>
                        </a:rPr>
                        <a:t>, </a:t>
                      </a:r>
                      <a:r>
                        <a:rPr kumimoji="0" lang="en-GB" sz="2200" b="0" i="0" u="none" strike="noStrike" cap="none" normalizeH="0" baseline="0" err="1">
                          <a:ln>
                            <a:noFill/>
                          </a:ln>
                          <a:solidFill>
                            <a:srgbClr val="333333"/>
                          </a:solidFill>
                          <a:effectLst/>
                          <a:latin typeface="Arial"/>
                          <a:cs typeface="Arial"/>
                        </a:rPr>
                        <a:t>Glycemie</a:t>
                      </a:r>
                      <a:r>
                        <a:rPr kumimoji="0" lang="en-GB" sz="2200" b="0" i="0" u="none" strike="noStrike" cap="none" normalizeH="0" baseline="0">
                          <a:ln>
                            <a:noFill/>
                          </a:ln>
                          <a:solidFill>
                            <a:srgbClr val="333333"/>
                          </a:solidFill>
                          <a:effectLst/>
                          <a:latin typeface="Arial"/>
                          <a:cs typeface="Arial"/>
                        </a:rPr>
                        <a:t> 72 mg/dl (4 mmol/l)</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594965">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E</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pitchFamily="34" charset="0"/>
                          <a:cs typeface="Arial" pitchFamily="34" charset="0"/>
                        </a:rPr>
                        <a:t>Temperatuur</a:t>
                      </a:r>
                      <a:r>
                        <a:rPr kumimoji="0" lang="en-GB" sz="2200" b="0" i="0" u="none" strike="noStrike" cap="none" normalizeH="0" baseline="0" dirty="0">
                          <a:ln>
                            <a:noFill/>
                          </a:ln>
                          <a:solidFill>
                            <a:srgbClr val="333333"/>
                          </a:solidFill>
                          <a:effectLst/>
                          <a:latin typeface="Arial" pitchFamily="34" charset="0"/>
                          <a:cs typeface="Arial" pitchFamily="34" charset="0"/>
                        </a:rPr>
                        <a:t> 36.5</a:t>
                      </a:r>
                      <a:r>
                        <a:rPr kumimoji="0" lang="en-GB" sz="2200" b="0" i="0" u="none" strike="noStrike" cap="none" normalizeH="0" baseline="30000" dirty="0">
                          <a:ln>
                            <a:noFill/>
                          </a:ln>
                          <a:solidFill>
                            <a:srgbClr val="333333"/>
                          </a:solidFill>
                          <a:effectLst/>
                          <a:latin typeface="Arial" pitchFamily="34" charset="0"/>
                          <a:cs typeface="Arial" pitchFamily="34" charset="0"/>
                        </a:rPr>
                        <a:t>º</a:t>
                      </a:r>
                      <a:r>
                        <a:rPr kumimoji="0" lang="en-GB" sz="2200" b="0" i="0" u="none" strike="noStrike" cap="none" normalizeH="0" baseline="0" dirty="0">
                          <a:ln>
                            <a:noFill/>
                          </a:ln>
                          <a:solidFill>
                            <a:srgbClr val="333333"/>
                          </a:solidFill>
                          <a:effectLst/>
                          <a:latin typeface="Arial" pitchFamily="34" charset="0"/>
                          <a:cs typeface="Arial" pitchFamily="34" charset="0"/>
                        </a:rPr>
                        <a:t>C</a:t>
                      </a:r>
                      <a:endParaRPr kumimoji="0" lang="en-US" sz="2200" b="0" i="0" u="none" strike="noStrike" cap="none" normalizeH="0" baseline="0" dirty="0">
                        <a:ln>
                          <a:noFill/>
                        </a:ln>
                        <a:solidFill>
                          <a:srgbClr val="333333"/>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a:lnSpc>
                          <a:spcPct val="100000"/>
                        </a:lnSpc>
                        <a:spcBef>
                          <a:spcPct val="20000"/>
                        </a:spcBef>
                        <a:spcAft>
                          <a:spcPct val="0"/>
                        </a:spcAft>
                        <a:buNone/>
                        <a:tabLst/>
                      </a:pPr>
                      <a:endParaRPr kumimoji="0" lang="en-GB" dirty="0"/>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74730219"/>
                  </a:ext>
                </a:extLst>
              </a:tr>
            </a:tbl>
          </a:graphicData>
        </a:graphic>
      </p:graphicFrame>
      <p:sp>
        <p:nvSpPr>
          <p:cNvPr id="4" name="Rectangle 50"/>
          <p:cNvSpPr>
            <a:spLocks noChangeArrowheads="1"/>
          </p:cNvSpPr>
          <p:nvPr/>
        </p:nvSpPr>
        <p:spPr bwMode="auto">
          <a:xfrm>
            <a:off x="5095039" y="1789908"/>
            <a:ext cx="3580961" cy="45572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lvl="0" algn="l" eaLnBrk="1" hangingPunct="1">
              <a:spcBef>
                <a:spcPct val="20000"/>
              </a:spcBef>
              <a:buClr>
                <a:srgbClr val="B2B2B2"/>
              </a:buClr>
            </a:pPr>
            <a:endParaRPr lang="en-GB">
              <a:solidFill>
                <a:srgbClr val="2E5796"/>
              </a:solidFill>
              <a:latin typeface="Arial" panose="020B0604020202020204" pitchFamily="34" charset="0"/>
              <a:cs typeface="Arial" panose="020B0604020202020204" pitchFamily="34" charset="0"/>
            </a:endParaRPr>
          </a:p>
          <a:p>
            <a:pPr lvl="0" algn="l" eaLnBrk="1" hangingPunct="1">
              <a:spcBef>
                <a:spcPct val="20000"/>
              </a:spcBef>
              <a:buClr>
                <a:srgbClr val="B2B2B2"/>
              </a:buClr>
            </a:pPr>
            <a:endParaRPr lang="en-GB">
              <a:solidFill>
                <a:srgbClr val="2E579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96170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995FA2-E287-6D11-F6A7-1B90C79271C8}"/>
              </a:ext>
            </a:extLst>
          </p:cNvPr>
          <p:cNvSpPr/>
          <p:nvPr/>
        </p:nvSpPr>
        <p:spPr bwMode="auto">
          <a:xfrm>
            <a:off x="236850" y="5878620"/>
            <a:ext cx="1495425" cy="79057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31746" name="Rectangle 2"/>
          <p:cNvSpPr>
            <a:spLocks noGrp="1" noChangeArrowheads="1"/>
          </p:cNvSpPr>
          <p:nvPr>
            <p:ph type="title"/>
          </p:nvPr>
        </p:nvSpPr>
        <p:spPr bwMode="auto">
          <a:xfrm>
            <a:off x="468000" y="360000"/>
            <a:ext cx="7772400" cy="6760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err="1"/>
              <a:t>Differentieel</a:t>
            </a:r>
            <a:r>
              <a:rPr lang="en-GB" altLang="en-US"/>
              <a:t> diagnoses</a:t>
            </a:r>
            <a:endParaRPr lang="en-US" altLang="en-US">
              <a:latin typeface="Arial"/>
              <a:ea typeface="ＭＳ Ｐゴシック"/>
              <a:cs typeface="Arial"/>
            </a:endParaRPr>
          </a:p>
        </p:txBody>
      </p:sp>
      <p:graphicFrame>
        <p:nvGraphicFramePr>
          <p:cNvPr id="243776" name="Group 64"/>
          <p:cNvGraphicFramePr>
            <a:graphicFrameLocks noGrp="1"/>
          </p:cNvGraphicFramePr>
          <p:nvPr>
            <p:ph idx="1"/>
            <p:extLst>
              <p:ext uri="{D42A27DB-BD31-4B8C-83A1-F6EECF244321}">
                <p14:modId xmlns:p14="http://schemas.microsoft.com/office/powerpoint/2010/main" val="1414329795"/>
              </p:ext>
            </p:extLst>
          </p:nvPr>
        </p:nvGraphicFramePr>
        <p:xfrm>
          <a:off x="468000" y="1035050"/>
          <a:ext cx="8439150" cy="4995421"/>
        </p:xfrm>
        <a:graphic>
          <a:graphicData uri="http://schemas.openxmlformats.org/drawingml/2006/table">
            <a:tbl>
              <a:tblPr/>
              <a:tblGrid>
                <a:gridCol w="2813050">
                  <a:extLst>
                    <a:ext uri="{9D8B030D-6E8A-4147-A177-3AD203B41FA5}">
                      <a16:colId xmlns:a16="http://schemas.microsoft.com/office/drawing/2014/main" val="20000"/>
                    </a:ext>
                  </a:extLst>
                </a:gridCol>
                <a:gridCol w="2813050">
                  <a:extLst>
                    <a:ext uri="{9D8B030D-6E8A-4147-A177-3AD203B41FA5}">
                      <a16:colId xmlns:a16="http://schemas.microsoft.com/office/drawing/2014/main" val="20001"/>
                    </a:ext>
                  </a:extLst>
                </a:gridCol>
                <a:gridCol w="2813050">
                  <a:extLst>
                    <a:ext uri="{9D8B030D-6E8A-4147-A177-3AD203B41FA5}">
                      <a16:colId xmlns:a16="http://schemas.microsoft.com/office/drawing/2014/main" val="20002"/>
                    </a:ext>
                  </a:extLst>
                </a:gridCol>
              </a:tblGrid>
              <a:tr h="575841">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E5796"/>
                          </a:solidFill>
                          <a:effectLst/>
                          <a:latin typeface="Arial" pitchFamily="34" charset="0"/>
                          <a:cs typeface="Arial" pitchFamily="34" charset="0"/>
                        </a:rPr>
                        <a:t>Sleutelkenmerken</a:t>
                      </a:r>
                      <a:endParaRPr kumimoji="0" lang="en-US" sz="20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rgbClr val="2E5796"/>
                          </a:solidFill>
                          <a:effectLst/>
                          <a:latin typeface="Arial" pitchFamily="34" charset="0"/>
                          <a:cs typeface="Arial" pitchFamily="34" charset="0"/>
                        </a:rPr>
                        <a:t>Diagnose</a:t>
                      </a:r>
                      <a:endParaRPr kumimoji="0" lang="en-US" sz="20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E5796"/>
                          </a:solidFill>
                          <a:effectLst/>
                          <a:latin typeface="Arial" pitchFamily="34" charset="0"/>
                          <a:cs typeface="Arial" pitchFamily="34" charset="0"/>
                        </a:rPr>
                        <a:t>Behandeling</a:t>
                      </a:r>
                      <a:endParaRPr kumimoji="0" lang="en-US" sz="20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61995">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a:ln>
                            <a:noFill/>
                          </a:ln>
                          <a:solidFill>
                            <a:srgbClr val="333333"/>
                          </a:solidFill>
                          <a:effectLst/>
                          <a:latin typeface="Arial" pitchFamily="34" charset="0"/>
                          <a:cs typeface="Arial" pitchFamily="34" charset="0"/>
                        </a:rPr>
                        <a:t>Wheezing</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Toename</a:t>
                      </a:r>
                      <a:r>
                        <a:rPr kumimoji="0" lang="en-US" sz="2000" b="0" i="0" u="none" strike="noStrike" cap="none" normalizeH="0" baseline="0">
                          <a:ln>
                            <a:noFill/>
                          </a:ln>
                          <a:solidFill>
                            <a:srgbClr val="333333"/>
                          </a:solidFill>
                          <a:effectLst/>
                          <a:latin typeface="Arial" pitchFamily="34" charset="0"/>
                          <a:cs typeface="Arial" pitchFamily="34" charset="0"/>
                        </a:rPr>
                        <a:t> </a:t>
                      </a:r>
                      <a:r>
                        <a:rPr kumimoji="0" lang="en-US" sz="2000" b="0" i="0" u="none" strike="noStrike" cap="none" normalizeH="0" baseline="0" err="1">
                          <a:ln>
                            <a:noFill/>
                          </a:ln>
                          <a:solidFill>
                            <a:srgbClr val="333333"/>
                          </a:solidFill>
                          <a:effectLst/>
                          <a:latin typeface="Arial" pitchFamily="34" charset="0"/>
                          <a:cs typeface="Arial" pitchFamily="34" charset="0"/>
                        </a:rPr>
                        <a:t>ademarbeid</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defRPr/>
                      </a:pPr>
                      <a:r>
                        <a:rPr kumimoji="0" lang="en-GB" sz="2000" b="0" i="0" u="none" strike="noStrike" cap="none" normalizeH="0" baseline="0" err="1">
                          <a:ln>
                            <a:noFill/>
                          </a:ln>
                          <a:solidFill>
                            <a:srgbClr val="333333"/>
                          </a:solidFill>
                          <a:effectLst/>
                          <a:latin typeface="Arial" pitchFamily="34" charset="0"/>
                          <a:cs typeface="Arial" pitchFamily="34" charset="0"/>
                        </a:rPr>
                        <a:t>Astma</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exacerbatie</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Zuurstof</a:t>
                      </a:r>
                      <a:endParaRPr kumimoji="0" lang="en-GB"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Bronchodilatatoren</a:t>
                      </a:r>
                      <a:endParaRPr kumimoji="0" lang="en-GB"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Corticosteroïden</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0162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Allergeen</a:t>
                      </a:r>
                      <a:r>
                        <a:rPr kumimoji="0" lang="en-GB" sz="2000" b="0" i="0" u="none" strike="noStrike" cap="none" normalizeH="0" baseline="0">
                          <a:ln>
                            <a:noFill/>
                          </a:ln>
                          <a:solidFill>
                            <a:srgbClr val="333333"/>
                          </a:solidFill>
                          <a:effectLst/>
                          <a:latin typeface="Arial" pitchFamily="34" charset="0"/>
                          <a:cs typeface="Arial" pitchFamily="34" charset="0"/>
                        </a:rPr>
                        <a:t>, wheezing, urticaria</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Anafylaxis</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Zuurstof</a:t>
                      </a:r>
                      <a:r>
                        <a:rPr kumimoji="0" lang="en-GB" sz="2000" b="0" i="0" u="none" strike="noStrike" cap="none" normalizeH="0" baseline="0">
                          <a:ln>
                            <a:noFill/>
                          </a:ln>
                          <a:solidFill>
                            <a:srgbClr val="333333"/>
                          </a:solidFill>
                          <a:effectLst/>
                          <a:latin typeface="Arial" pitchFamily="34" charset="0"/>
                          <a:cs typeface="Arial" pitchFamily="34" charset="0"/>
                        </a:rPr>
                        <a:t>, IM adrenaline</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Bronchodilatatoren</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61995">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Milde</a:t>
                      </a:r>
                      <a:r>
                        <a:rPr kumimoji="0" lang="en-US" sz="2000" b="0" i="0" u="none" strike="noStrike" cap="none" normalizeH="0" baseline="0">
                          <a:ln>
                            <a:noFill/>
                          </a:ln>
                          <a:solidFill>
                            <a:srgbClr val="333333"/>
                          </a:solidFill>
                          <a:effectLst/>
                          <a:latin typeface="Arial" pitchFamily="34" charset="0"/>
                          <a:cs typeface="Arial" pitchFamily="34" charset="0"/>
                        </a:rPr>
                        <a:t> </a:t>
                      </a:r>
                      <a:r>
                        <a:rPr kumimoji="0" lang="en-US" sz="2000" b="0" i="0" u="none" strike="noStrike" cap="none" normalizeH="0" baseline="0" err="1">
                          <a:ln>
                            <a:noFill/>
                          </a:ln>
                          <a:solidFill>
                            <a:srgbClr val="333333"/>
                          </a:solidFill>
                          <a:effectLst/>
                          <a:latin typeface="Arial" pitchFamily="34" charset="0"/>
                          <a:cs typeface="Arial" pitchFamily="34" charset="0"/>
                        </a:rPr>
                        <a:t>koorts</a:t>
                      </a:r>
                      <a:endParaRPr kumimoji="0" lang="en-US"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a:ln>
                            <a:noFill/>
                          </a:ln>
                          <a:solidFill>
                            <a:srgbClr val="333333"/>
                          </a:solidFill>
                          <a:effectLst/>
                          <a:latin typeface="Arial" pitchFamily="34" charset="0"/>
                          <a:cs typeface="Arial" pitchFamily="34" charset="0"/>
                        </a:rPr>
                        <a:t>Wheezing</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Toename</a:t>
                      </a:r>
                      <a:r>
                        <a:rPr kumimoji="0" lang="en-US" sz="2000" b="0" i="0" u="none" strike="noStrike" cap="none" normalizeH="0" baseline="0">
                          <a:ln>
                            <a:noFill/>
                          </a:ln>
                          <a:solidFill>
                            <a:srgbClr val="333333"/>
                          </a:solidFill>
                          <a:effectLst/>
                          <a:latin typeface="Arial" pitchFamily="34" charset="0"/>
                          <a:cs typeface="Arial" pitchFamily="34" charset="0"/>
                        </a:rPr>
                        <a:t> </a:t>
                      </a:r>
                      <a:r>
                        <a:rPr kumimoji="0" lang="en-US" sz="2000" b="0" i="0" u="none" strike="noStrike" cap="none" normalizeH="0" baseline="0" err="1">
                          <a:ln>
                            <a:noFill/>
                          </a:ln>
                          <a:solidFill>
                            <a:srgbClr val="333333"/>
                          </a:solidFill>
                          <a:effectLst/>
                          <a:latin typeface="Arial" pitchFamily="34" charset="0"/>
                          <a:cs typeface="Arial" pitchFamily="34" charset="0"/>
                        </a:rPr>
                        <a:t>ademarbeid</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a:ln>
                            <a:noFill/>
                          </a:ln>
                          <a:solidFill>
                            <a:srgbClr val="333333"/>
                          </a:solidFill>
                          <a:effectLst/>
                          <a:latin typeface="Arial" pitchFamily="34" charset="0"/>
                          <a:cs typeface="Arial" pitchFamily="34" charset="0"/>
                        </a:rPr>
                        <a:t>Bronchiolitis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Zuurstof</a:t>
                      </a:r>
                      <a:endParaRPr kumimoji="0" lang="en-US"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Supportief</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63545">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Tekenen</a:t>
                      </a:r>
                      <a:r>
                        <a:rPr kumimoji="0" lang="en-GB" sz="2000" b="0" i="0" u="none" strike="noStrike" cap="none" normalizeH="0" baseline="0">
                          <a:ln>
                            <a:noFill/>
                          </a:ln>
                          <a:solidFill>
                            <a:srgbClr val="333333"/>
                          </a:solidFill>
                          <a:effectLst/>
                          <a:latin typeface="Arial" pitchFamily="34" charset="0"/>
                          <a:cs typeface="Arial" pitchFamily="34" charset="0"/>
                        </a:rPr>
                        <a:t> van </a:t>
                      </a:r>
                      <a:r>
                        <a:rPr kumimoji="0" lang="en-GB" sz="2000" b="0" i="0" u="none" strike="noStrike" cap="none" normalizeH="0" baseline="0" err="1">
                          <a:ln>
                            <a:noFill/>
                          </a:ln>
                          <a:solidFill>
                            <a:srgbClr val="333333"/>
                          </a:solidFill>
                          <a:effectLst/>
                          <a:latin typeface="Arial" pitchFamily="34" charset="0"/>
                          <a:cs typeface="Arial" pitchFamily="34" charset="0"/>
                        </a:rPr>
                        <a:t>hartfalen</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Aangeboren</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hartgebrek</a:t>
                      </a:r>
                      <a:r>
                        <a:rPr kumimoji="0" lang="en-GB" sz="2000" b="0" i="0" u="none" strike="noStrike" cap="none" normalizeH="0" baseline="0">
                          <a:ln>
                            <a:noFill/>
                          </a:ln>
                          <a:solidFill>
                            <a:srgbClr val="333333"/>
                          </a:solidFill>
                          <a:effectLst/>
                          <a:latin typeface="Arial" pitchFamily="34" charset="0"/>
                          <a:cs typeface="Arial" pitchFamily="34" charset="0"/>
                        </a:rPr>
                        <a:t> / </a:t>
                      </a:r>
                      <a:r>
                        <a:rPr kumimoji="0" lang="en-GB" sz="2000" b="0" i="0" u="none" strike="noStrike" cap="none" normalizeH="0" baseline="0" err="1">
                          <a:ln>
                            <a:noFill/>
                          </a:ln>
                          <a:solidFill>
                            <a:srgbClr val="333333"/>
                          </a:solidFill>
                          <a:effectLst/>
                          <a:latin typeface="Arial" pitchFamily="34" charset="0"/>
                          <a:cs typeface="Arial" pitchFamily="34" charset="0"/>
                        </a:rPr>
                        <a:t>Cardiomyopathie</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Prostaglandine</a:t>
                      </a:r>
                      <a:endParaRPr kumimoji="0" lang="en-GB"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diuretica</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inotropie</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zoek</a:t>
                      </a:r>
                      <a:r>
                        <a:rPr kumimoji="0" lang="en-GB" sz="2000" b="0" i="0" u="none" strike="noStrike" cap="none" normalizeH="0" baseline="0">
                          <a:ln>
                            <a:noFill/>
                          </a:ln>
                          <a:solidFill>
                            <a:srgbClr val="333333"/>
                          </a:solidFill>
                          <a:effectLst/>
                          <a:latin typeface="Arial" pitchFamily="34" charset="0"/>
                          <a:cs typeface="Arial" pitchFamily="34" charset="0"/>
                        </a:rPr>
                        <a:t> expertise</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Koorts</a:t>
                      </a:r>
                      <a:r>
                        <a:rPr kumimoji="0" lang="en-GB" sz="2000" b="0" i="0" u="none" strike="noStrike" cap="none" normalizeH="0" baseline="0">
                          <a:ln>
                            <a:noFill/>
                          </a:ln>
                          <a:solidFill>
                            <a:srgbClr val="333333"/>
                          </a:solidFill>
                          <a:effectLst/>
                          <a:latin typeface="Arial" pitchFamily="34" charset="0"/>
                          <a:cs typeface="Arial" pitchFamily="34" charset="0"/>
                        </a:rPr>
                        <a:t> met </a:t>
                      </a:r>
                      <a:r>
                        <a:rPr kumimoji="0" lang="en-GB" sz="2000" b="0" i="0" u="none" strike="noStrike" cap="none" normalizeH="0" baseline="0" err="1">
                          <a:ln>
                            <a:noFill/>
                          </a:ln>
                          <a:solidFill>
                            <a:srgbClr val="333333"/>
                          </a:solidFill>
                          <a:effectLst/>
                          <a:latin typeface="Arial" pitchFamily="34" charset="0"/>
                          <a:cs typeface="Arial" pitchFamily="34" charset="0"/>
                        </a:rPr>
                        <a:t>crepitaties</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bij</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auscultatie</a:t>
                      </a:r>
                      <a:endParaRPr kumimoji="0" lang="en-GB"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Pneumonie</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defRPr/>
                      </a:pPr>
                      <a:r>
                        <a:rPr kumimoji="0" lang="en-US" sz="2000" b="0" i="0" u="none" strike="noStrike" cap="none" normalizeH="0" baseline="0" err="1">
                          <a:ln>
                            <a:noFill/>
                          </a:ln>
                          <a:solidFill>
                            <a:srgbClr val="333333"/>
                          </a:solidFill>
                          <a:effectLst/>
                          <a:latin typeface="Arial" pitchFamily="34" charset="0"/>
                          <a:cs typeface="Arial" pitchFamily="34" charset="0"/>
                        </a:rPr>
                        <a:t>Zuurstof</a:t>
                      </a:r>
                      <a:endParaRPr kumimoji="0" lang="en-US"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defRPr/>
                      </a:pPr>
                      <a:r>
                        <a:rPr kumimoji="0" lang="en-US" sz="2000" b="0" i="0" u="none" strike="noStrike" cap="none" normalizeH="0" baseline="0">
                          <a:ln>
                            <a:noFill/>
                          </a:ln>
                          <a:solidFill>
                            <a:srgbClr val="333333"/>
                          </a:solidFill>
                          <a:effectLst/>
                          <a:latin typeface="Arial" pitchFamily="34" charset="0"/>
                          <a:cs typeface="Arial" pitchFamily="34" charset="0"/>
                        </a:rPr>
                        <a:t>IV </a:t>
                      </a:r>
                      <a:r>
                        <a:rPr kumimoji="0" lang="en-US" sz="2000" b="0" i="0" u="none" strike="noStrike" cap="none" normalizeH="0" baseline="0" err="1">
                          <a:ln>
                            <a:noFill/>
                          </a:ln>
                          <a:solidFill>
                            <a:srgbClr val="333333"/>
                          </a:solidFill>
                          <a:effectLst/>
                          <a:latin typeface="Arial" pitchFamily="34" charset="0"/>
                          <a:cs typeface="Arial" pitchFamily="34" charset="0"/>
                        </a:rPr>
                        <a:t>antibiotica</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4" name="Rectangle 3">
            <a:extLst>
              <a:ext uri="{FF2B5EF4-FFF2-40B4-BE49-F238E27FC236}">
                <a16:creationId xmlns:a16="http://schemas.microsoft.com/office/drawing/2014/main" id="{840C4A01-00D5-E406-F5F9-3FC78314AD5A}"/>
              </a:ext>
            </a:extLst>
          </p:cNvPr>
          <p:cNvSpPr/>
          <p:nvPr/>
        </p:nvSpPr>
        <p:spPr bwMode="auto">
          <a:xfrm>
            <a:off x="3331354" y="2644920"/>
            <a:ext cx="2110999" cy="5828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5" name="Rectangle 4">
            <a:extLst>
              <a:ext uri="{FF2B5EF4-FFF2-40B4-BE49-F238E27FC236}">
                <a16:creationId xmlns:a16="http://schemas.microsoft.com/office/drawing/2014/main" id="{29DB161E-855A-C83F-982A-C5B6486ECD8B}"/>
              </a:ext>
            </a:extLst>
          </p:cNvPr>
          <p:cNvSpPr/>
          <p:nvPr/>
        </p:nvSpPr>
        <p:spPr bwMode="auto">
          <a:xfrm>
            <a:off x="6129399" y="2658947"/>
            <a:ext cx="2611308" cy="5828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6" name="Rectangle 5">
            <a:extLst>
              <a:ext uri="{FF2B5EF4-FFF2-40B4-BE49-F238E27FC236}">
                <a16:creationId xmlns:a16="http://schemas.microsoft.com/office/drawing/2014/main" id="{A504060A-7D3F-A7CE-1AC1-68E9E8123B2E}"/>
              </a:ext>
            </a:extLst>
          </p:cNvPr>
          <p:cNvSpPr/>
          <p:nvPr/>
        </p:nvSpPr>
        <p:spPr bwMode="auto">
          <a:xfrm>
            <a:off x="3331353" y="3338053"/>
            <a:ext cx="2110999" cy="5828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7" name="Rectangle 6">
            <a:extLst>
              <a:ext uri="{FF2B5EF4-FFF2-40B4-BE49-F238E27FC236}">
                <a16:creationId xmlns:a16="http://schemas.microsoft.com/office/drawing/2014/main" id="{5F9F63DD-EA63-4571-D9A1-3B4F2F8EDAAD}"/>
              </a:ext>
            </a:extLst>
          </p:cNvPr>
          <p:cNvSpPr/>
          <p:nvPr/>
        </p:nvSpPr>
        <p:spPr bwMode="auto">
          <a:xfrm>
            <a:off x="6154215" y="3396459"/>
            <a:ext cx="2410815" cy="83607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8" name="Rectangle 7">
            <a:extLst>
              <a:ext uri="{FF2B5EF4-FFF2-40B4-BE49-F238E27FC236}">
                <a16:creationId xmlns:a16="http://schemas.microsoft.com/office/drawing/2014/main" id="{57C2A182-65AF-01C5-EF55-019AB5EDC967}"/>
              </a:ext>
            </a:extLst>
          </p:cNvPr>
          <p:cNvSpPr/>
          <p:nvPr/>
        </p:nvSpPr>
        <p:spPr bwMode="auto">
          <a:xfrm>
            <a:off x="3331353" y="4422864"/>
            <a:ext cx="2664388" cy="8909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9" name="Rectangle 8">
            <a:extLst>
              <a:ext uri="{FF2B5EF4-FFF2-40B4-BE49-F238E27FC236}">
                <a16:creationId xmlns:a16="http://schemas.microsoft.com/office/drawing/2014/main" id="{DD489B17-13FA-71DA-109A-D73D77513093}"/>
              </a:ext>
            </a:extLst>
          </p:cNvPr>
          <p:cNvSpPr/>
          <p:nvPr/>
        </p:nvSpPr>
        <p:spPr bwMode="auto">
          <a:xfrm>
            <a:off x="6185339" y="4387174"/>
            <a:ext cx="2490661" cy="9266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10" name="Rectangle 9">
            <a:extLst>
              <a:ext uri="{FF2B5EF4-FFF2-40B4-BE49-F238E27FC236}">
                <a16:creationId xmlns:a16="http://schemas.microsoft.com/office/drawing/2014/main" id="{5C69818B-0F79-4E99-838F-4996E019D023}"/>
              </a:ext>
            </a:extLst>
          </p:cNvPr>
          <p:cNvSpPr/>
          <p:nvPr/>
        </p:nvSpPr>
        <p:spPr bwMode="auto">
          <a:xfrm>
            <a:off x="3351648" y="5380721"/>
            <a:ext cx="2110999" cy="5828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11" name="Rectangle 10">
            <a:extLst>
              <a:ext uri="{FF2B5EF4-FFF2-40B4-BE49-F238E27FC236}">
                <a16:creationId xmlns:a16="http://schemas.microsoft.com/office/drawing/2014/main" id="{3F256AA5-865C-1F0E-8040-BAF72239F7D8}"/>
              </a:ext>
            </a:extLst>
          </p:cNvPr>
          <p:cNvSpPr/>
          <p:nvPr/>
        </p:nvSpPr>
        <p:spPr bwMode="auto">
          <a:xfrm>
            <a:off x="6110399" y="5429317"/>
            <a:ext cx="2110999" cy="5828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Tree>
    <p:extLst>
      <p:ext uri="{BB962C8B-B14F-4D97-AF65-F5344CB8AC3E}">
        <p14:creationId xmlns:p14="http://schemas.microsoft.com/office/powerpoint/2010/main" val="18494416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526A22D-7936-47E1-8909-73190E6D9AC2}"/>
              </a:ext>
            </a:extLst>
          </p:cNvPr>
          <p:cNvSpPr/>
          <p:nvPr/>
        </p:nvSpPr>
        <p:spPr bwMode="auto">
          <a:xfrm>
            <a:off x="586596" y="1134330"/>
            <a:ext cx="8229600" cy="1440160"/>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GB" sz="4000" b="0" i="0" u="none" strike="noStrike" cap="none" normalizeH="0" baseline="0">
                <a:ln>
                  <a:noFill/>
                </a:ln>
                <a:solidFill>
                  <a:schemeClr val="bg1"/>
                </a:solidFill>
                <a:effectLst/>
                <a:latin typeface="Arial" panose="020B0604020202020204" pitchFamily="34" charset="0"/>
                <a:cs typeface="Arial" panose="020B0604020202020204" pitchFamily="34" charset="0"/>
              </a:rPr>
              <a:t>Effort (</a:t>
            </a:r>
            <a:r>
              <a:rPr kumimoji="0" lang="en-GB" sz="4000" b="0" i="0" u="none" strike="noStrike" cap="none" normalizeH="0" baseline="0" err="1">
                <a:ln>
                  <a:noFill/>
                </a:ln>
                <a:solidFill>
                  <a:schemeClr val="bg1"/>
                </a:solidFill>
                <a:effectLst/>
                <a:latin typeface="Arial" panose="020B0604020202020204" pitchFamily="34" charset="0"/>
                <a:cs typeface="Arial" panose="020B0604020202020204" pitchFamily="34" charset="0"/>
              </a:rPr>
              <a:t>ademarbeid</a:t>
            </a:r>
            <a:r>
              <a:rPr kumimoji="0" lang="en-GB" sz="4000" b="0" i="0" u="none" strike="noStrike" cap="none" normalizeH="0" baseline="0">
                <a:ln>
                  <a:noFill/>
                </a:ln>
                <a:solidFill>
                  <a:schemeClr val="bg1"/>
                </a:solidFill>
                <a:effectLst/>
                <a:latin typeface="Arial" panose="020B0604020202020204" pitchFamily="34" charset="0"/>
                <a:cs typeface="Arial" panose="020B0604020202020204" pitchFamily="34" charset="0"/>
              </a:rPr>
              <a:t>)</a:t>
            </a:r>
          </a:p>
        </p:txBody>
      </p:sp>
      <p:sp>
        <p:nvSpPr>
          <p:cNvPr id="4" name="Rectangle: Rounded Corners 3">
            <a:extLst>
              <a:ext uri="{FF2B5EF4-FFF2-40B4-BE49-F238E27FC236}">
                <a16:creationId xmlns:a16="http://schemas.microsoft.com/office/drawing/2014/main" id="{D0695F4A-5E36-4F1C-A969-995A01602795}"/>
              </a:ext>
            </a:extLst>
          </p:cNvPr>
          <p:cNvSpPr/>
          <p:nvPr/>
        </p:nvSpPr>
        <p:spPr bwMode="auto">
          <a:xfrm>
            <a:off x="586596" y="2650178"/>
            <a:ext cx="8229600" cy="1440160"/>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GB"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Efficacy (</a:t>
            </a:r>
            <a:r>
              <a:rPr kumimoji="0" lang="en-GB" sz="4000" b="0"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doeltreffendheid</a:t>
            </a:r>
            <a:r>
              <a:rPr kumimoji="0" lang="en-GB"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a:t>
            </a:r>
            <a:endParaRPr kumimoji="0" lang="en-GB" sz="48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2D6D658-97DB-41DC-8EE6-C6B8E1AF1898}"/>
              </a:ext>
            </a:extLst>
          </p:cNvPr>
          <p:cNvSpPr/>
          <p:nvPr/>
        </p:nvSpPr>
        <p:spPr bwMode="auto">
          <a:xfrm>
            <a:off x="586596" y="4207822"/>
            <a:ext cx="8229600" cy="1440160"/>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GB" sz="4000" b="0"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Effecten</a:t>
            </a:r>
            <a:r>
              <a:rPr kumimoji="0" lang="en-GB"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 van </a:t>
            </a:r>
            <a:r>
              <a:rPr kumimoji="0" lang="en-GB" sz="4000" b="0"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respiratoire</a:t>
            </a:r>
            <a:r>
              <a:rPr kumimoji="0" lang="en-GB"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 </a:t>
            </a:r>
            <a:r>
              <a:rPr kumimoji="0" lang="en-GB" sz="4000" b="0"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insufficiëntie</a:t>
            </a:r>
            <a:endParaRPr kumimoji="0" lang="en-GB" sz="48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B0C2C65-783B-42DD-BC21-DBC81FB23BB5}"/>
              </a:ext>
            </a:extLst>
          </p:cNvPr>
          <p:cNvPicPr>
            <a:picLocks noChangeAspect="1"/>
          </p:cNvPicPr>
          <p:nvPr/>
        </p:nvPicPr>
        <p:blipFill rotWithShape="1">
          <a:blip r:embed="rId3"/>
          <a:srcRect l="23614" r="12988"/>
          <a:stretch/>
        </p:blipFill>
        <p:spPr>
          <a:xfrm>
            <a:off x="764303" y="2750866"/>
            <a:ext cx="1980728" cy="1339472"/>
          </a:xfrm>
          <a:prstGeom prst="rect">
            <a:avLst/>
          </a:prstGeom>
          <a:ln>
            <a:noFill/>
          </a:ln>
          <a:effectLst>
            <a:softEdge rad="112500"/>
          </a:effectLst>
        </p:spPr>
      </p:pic>
      <p:pic>
        <p:nvPicPr>
          <p:cNvPr id="7" name="Picture 6">
            <a:extLst>
              <a:ext uri="{FF2B5EF4-FFF2-40B4-BE49-F238E27FC236}">
                <a16:creationId xmlns:a16="http://schemas.microsoft.com/office/drawing/2014/main" id="{A80961E2-2801-4701-9F26-B2333653532F}"/>
              </a:ext>
            </a:extLst>
          </p:cNvPr>
          <p:cNvPicPr>
            <a:picLocks noChangeAspect="1"/>
          </p:cNvPicPr>
          <p:nvPr/>
        </p:nvPicPr>
        <p:blipFill>
          <a:blip r:embed="rId4"/>
          <a:stretch>
            <a:fillRect/>
          </a:stretch>
        </p:blipFill>
        <p:spPr>
          <a:xfrm>
            <a:off x="764303" y="1222246"/>
            <a:ext cx="1872208" cy="1264327"/>
          </a:xfrm>
          <a:prstGeom prst="rect">
            <a:avLst/>
          </a:prstGeom>
          <a:ln>
            <a:noFill/>
          </a:ln>
          <a:effectLst>
            <a:softEdge rad="112500"/>
          </a:effectLst>
        </p:spPr>
      </p:pic>
      <p:pic>
        <p:nvPicPr>
          <p:cNvPr id="10" name="Picture 9" descr="Graphical user interface, text, application, chat or text message&#10;&#10;Description automatically generated">
            <a:extLst>
              <a:ext uri="{FF2B5EF4-FFF2-40B4-BE49-F238E27FC236}">
                <a16:creationId xmlns:a16="http://schemas.microsoft.com/office/drawing/2014/main" id="{F5597074-E826-44FA-B704-55445B73C9C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18" t="69345" r="77987" b="7841"/>
          <a:stretch/>
        </p:blipFill>
        <p:spPr>
          <a:xfrm>
            <a:off x="764303" y="4228925"/>
            <a:ext cx="1992950" cy="1419057"/>
          </a:xfrm>
          <a:prstGeom prst="rect">
            <a:avLst/>
          </a:prstGeom>
          <a:ln>
            <a:noFill/>
          </a:ln>
          <a:effectLst>
            <a:softEdge rad="112500"/>
          </a:effectLst>
        </p:spPr>
      </p:pic>
      <p:sp>
        <p:nvSpPr>
          <p:cNvPr id="11" name="Rectangle 11">
            <a:extLst>
              <a:ext uri="{FF2B5EF4-FFF2-40B4-BE49-F238E27FC236}">
                <a16:creationId xmlns:a16="http://schemas.microsoft.com/office/drawing/2014/main" id="{4B5D0F39-525B-5380-13D0-49E6B06DA936}"/>
              </a:ext>
            </a:extLst>
          </p:cNvPr>
          <p:cNvSpPr>
            <a:spLocks noGrp="1" noChangeArrowheads="1"/>
          </p:cNvSpPr>
          <p:nvPr>
            <p:ph type="title"/>
          </p:nvPr>
        </p:nvSpPr>
        <p:spPr bwMode="auto">
          <a:xfrm>
            <a:off x="216319" y="184318"/>
            <a:ext cx="8229600" cy="7064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err="1"/>
              <a:t>Potentieel</a:t>
            </a:r>
            <a:r>
              <a:rPr lang="en-US" altLang="en-US"/>
              <a:t> </a:t>
            </a:r>
            <a:r>
              <a:rPr lang="en-US" altLang="en-US" err="1"/>
              <a:t>respiratoir</a:t>
            </a:r>
            <a:r>
              <a:rPr lang="en-US" altLang="en-US"/>
              <a:t> </a:t>
            </a:r>
            <a:r>
              <a:rPr lang="en-US" altLang="en-US" err="1"/>
              <a:t>falen</a:t>
            </a:r>
            <a:endParaRPr lang="en-US" altLang="en-US"/>
          </a:p>
        </p:txBody>
      </p:sp>
    </p:spTree>
    <p:extLst>
      <p:ext uri="{BB962C8B-B14F-4D97-AF65-F5344CB8AC3E}">
        <p14:creationId xmlns:p14="http://schemas.microsoft.com/office/powerpoint/2010/main" val="3288329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bwMode="auto">
          <a:xfrm>
            <a:off x="179388" y="468313"/>
            <a:ext cx="82296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nl-NL" altLang="en-US"/>
              <a:t>Carla</a:t>
            </a:r>
          </a:p>
        </p:txBody>
      </p:sp>
      <p:sp>
        <p:nvSpPr>
          <p:cNvPr id="28675" name="Tijdelijke aanduiding voor inhoud 2"/>
          <p:cNvSpPr>
            <a:spLocks noGrp="1"/>
          </p:cNvSpPr>
          <p:nvPr>
            <p:ph sz="half" idx="1"/>
          </p:nvPr>
        </p:nvSpPr>
        <p:spPr bwMode="auto">
          <a:xfrm>
            <a:off x="251521" y="1340768"/>
            <a:ext cx="4320480" cy="1944216"/>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eaLnBrk="1" hangingPunct="1">
              <a:lnSpc>
                <a:spcPct val="140000"/>
              </a:lnSpc>
              <a:buNone/>
            </a:pPr>
            <a:r>
              <a:rPr lang="nl-NL" altLang="en-US" sz="2400"/>
              <a:t>Carla </a:t>
            </a:r>
            <a:r>
              <a:rPr lang="en-GB" altLang="en-US" sz="2400"/>
              <a:t>is 3 </a:t>
            </a:r>
            <a:r>
              <a:rPr lang="en-GB" altLang="en-US" sz="2400" err="1"/>
              <a:t>jaar</a:t>
            </a:r>
            <a:r>
              <a:rPr lang="en-GB" altLang="en-US" sz="2400"/>
              <a:t>. </a:t>
            </a:r>
          </a:p>
          <a:p>
            <a:pPr marL="0" indent="0" eaLnBrk="1" hangingPunct="1">
              <a:lnSpc>
                <a:spcPct val="140000"/>
              </a:lnSpc>
              <a:buNone/>
            </a:pPr>
            <a:r>
              <a:rPr lang="en-GB" altLang="en-US" sz="2400"/>
              <a:t>Ze </a:t>
            </a:r>
            <a:r>
              <a:rPr lang="en-GB" altLang="en-US" sz="2400" err="1"/>
              <a:t>heeft</a:t>
            </a:r>
            <a:r>
              <a:rPr lang="en-GB" altLang="en-US" sz="2400"/>
              <a:t> </a:t>
            </a:r>
            <a:r>
              <a:rPr lang="en-GB" altLang="en-US" sz="2400" err="1"/>
              <a:t>sedert</a:t>
            </a:r>
            <a:r>
              <a:rPr lang="en-GB" altLang="en-US" sz="2400"/>
              <a:t> </a:t>
            </a:r>
            <a:r>
              <a:rPr lang="en-GB" altLang="en-US" sz="2400" err="1"/>
              <a:t>enkele</a:t>
            </a:r>
            <a:r>
              <a:rPr lang="en-GB" altLang="en-US" sz="2400"/>
              <a:t> </a:t>
            </a:r>
            <a:r>
              <a:rPr lang="en-GB" altLang="en-US" sz="2400" err="1"/>
              <a:t>uren</a:t>
            </a:r>
            <a:r>
              <a:rPr lang="en-GB" altLang="en-US" sz="2400"/>
              <a:t> </a:t>
            </a:r>
            <a:r>
              <a:rPr lang="en-GB" altLang="en-US" sz="2400" err="1"/>
              <a:t>koorts</a:t>
            </a:r>
            <a:r>
              <a:rPr lang="en-GB" altLang="en-US" sz="2400"/>
              <a:t> en is </a:t>
            </a:r>
            <a:r>
              <a:rPr lang="en-GB" altLang="en-US" sz="2400" err="1"/>
              <a:t>slaperig</a:t>
            </a:r>
            <a:r>
              <a:rPr lang="en-GB" altLang="en-US" sz="2400"/>
              <a:t>. </a:t>
            </a:r>
            <a:r>
              <a:rPr lang="en-GB" altLang="en-US" sz="2400" err="1"/>
              <a:t>Haar</a:t>
            </a:r>
            <a:r>
              <a:rPr lang="en-GB" altLang="en-US" sz="2400"/>
              <a:t> </a:t>
            </a:r>
            <a:r>
              <a:rPr lang="en-GB" altLang="en-US" sz="2400" err="1"/>
              <a:t>moeder</a:t>
            </a:r>
            <a:r>
              <a:rPr lang="en-GB" altLang="en-US" sz="2400"/>
              <a:t> is </a:t>
            </a:r>
            <a:r>
              <a:rPr lang="en-GB" altLang="en-US" sz="2400" err="1"/>
              <a:t>ongerust</a:t>
            </a:r>
            <a:r>
              <a:rPr lang="en-GB" altLang="en-US" sz="2400"/>
              <a:t>, ze </a:t>
            </a:r>
            <a:r>
              <a:rPr lang="en-GB" altLang="en-US" sz="2400" err="1"/>
              <a:t>vindt</a:t>
            </a:r>
            <a:r>
              <a:rPr lang="en-GB" altLang="en-US" sz="2400"/>
              <a:t> </a:t>
            </a:r>
            <a:r>
              <a:rPr lang="en-GB" altLang="en-US" sz="2400" err="1"/>
              <a:t>haar</a:t>
            </a:r>
            <a:r>
              <a:rPr lang="en-GB" altLang="en-US" sz="2400"/>
              <a:t> “</a:t>
            </a:r>
            <a:r>
              <a:rPr lang="en-GB" altLang="en-US" sz="2400" err="1"/>
              <a:t>anders</a:t>
            </a:r>
            <a:r>
              <a:rPr lang="en-GB" altLang="en-US" sz="2400"/>
              <a:t> dan </a:t>
            </a:r>
            <a:r>
              <a:rPr lang="en-GB" altLang="en-US" sz="2400" err="1"/>
              <a:t>normaal</a:t>
            </a:r>
            <a:r>
              <a:rPr lang="en-GB" altLang="en-US" sz="2400"/>
              <a:t>” en </a:t>
            </a:r>
            <a:r>
              <a:rPr lang="en-GB" altLang="en-US" sz="2400" err="1"/>
              <a:t>komt</a:t>
            </a:r>
            <a:r>
              <a:rPr lang="en-GB" altLang="en-US" sz="2400"/>
              <a:t> met Carla </a:t>
            </a:r>
            <a:r>
              <a:rPr lang="en-GB" altLang="en-US" sz="2400" err="1"/>
              <a:t>naar</a:t>
            </a:r>
            <a:r>
              <a:rPr lang="en-GB" altLang="en-US" sz="2400"/>
              <a:t> de </a:t>
            </a:r>
            <a:r>
              <a:rPr lang="en-GB" altLang="en-US" sz="2400" err="1"/>
              <a:t>spoedopname</a:t>
            </a:r>
            <a:r>
              <a:rPr lang="en-GB" altLang="en-US" sz="2400"/>
              <a:t>. </a:t>
            </a:r>
            <a:endParaRPr lang="en-US" altLang="en-US" sz="2400"/>
          </a:p>
          <a:p>
            <a:pPr eaLnBrk="1" hangingPunct="1">
              <a:lnSpc>
                <a:spcPct val="140000"/>
              </a:lnSpc>
              <a:buFontTx/>
              <a:buChar char="•"/>
            </a:pPr>
            <a:endParaRPr lang="nl-NL" altLang="en-US" sz="2400"/>
          </a:p>
        </p:txBody>
      </p:sp>
      <p:pic>
        <p:nvPicPr>
          <p:cNvPr id="28676" name="Picture 1"/>
          <p:cNvPicPr>
            <a:picLocks noChangeAspect="1"/>
          </p:cNvPicPr>
          <p:nvPr/>
        </p:nvPicPr>
        <p:blipFill>
          <a:blip r:embed="rId3">
            <a:extLst>
              <a:ext uri="{28A0092B-C50C-407E-A947-70E740481C1C}">
                <a14:useLocalDpi xmlns:a14="http://schemas.microsoft.com/office/drawing/2010/main" val="0"/>
              </a:ext>
            </a:extLst>
          </a:blip>
          <a:srcRect b="46802"/>
          <a:stretch>
            <a:fillRect/>
          </a:stretch>
        </p:blipFill>
        <p:spPr bwMode="auto">
          <a:xfrm>
            <a:off x="4644134" y="1479430"/>
            <a:ext cx="3953198" cy="3152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4743"/>
    </mc:Choice>
    <mc:Fallback xmlns="">
      <p:transition xmlns:p14="http://schemas.microsoft.com/office/powerpoint/2010/main" spd="slow" advTm="34743"/>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179388" y="476250"/>
            <a:ext cx="8713092" cy="6334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sz="2800"/>
              <a:t>Carla: </a:t>
            </a:r>
            <a:r>
              <a:rPr lang="en-GB" altLang="en-US" sz="2800" err="1"/>
              <a:t>Eerste</a:t>
            </a:r>
            <a:r>
              <a:rPr lang="en-GB" altLang="en-US" sz="2800"/>
              <a:t> </a:t>
            </a:r>
            <a:r>
              <a:rPr lang="en-GB" altLang="en-US" sz="2800" err="1"/>
              <a:t>beoordeling</a:t>
            </a:r>
            <a:r>
              <a:rPr lang="en-GB" altLang="en-US" sz="2800"/>
              <a:t> </a:t>
            </a:r>
            <a:r>
              <a:rPr lang="en-GB" altLang="en-US" sz="2800" err="1"/>
              <a:t>en</a:t>
            </a:r>
            <a:r>
              <a:rPr lang="en-GB" altLang="en-US" sz="2800"/>
              <a:t> </a:t>
            </a:r>
            <a:r>
              <a:rPr lang="en-GB" altLang="en-US" sz="2800" err="1"/>
              <a:t>resuscitatie</a:t>
            </a:r>
            <a:endParaRPr lang="en-US" altLang="en-US" sz="2800"/>
          </a:p>
        </p:txBody>
      </p:sp>
      <p:graphicFrame>
        <p:nvGraphicFramePr>
          <p:cNvPr id="241716" name="Group 52"/>
          <p:cNvGraphicFramePr>
            <a:graphicFrameLocks noGrp="1"/>
          </p:cNvGraphicFramePr>
          <p:nvPr>
            <p:ph idx="1"/>
            <p:extLst>
              <p:ext uri="{D42A27DB-BD31-4B8C-83A1-F6EECF244321}">
                <p14:modId xmlns:p14="http://schemas.microsoft.com/office/powerpoint/2010/main" val="2009136611"/>
              </p:ext>
            </p:extLst>
          </p:nvPr>
        </p:nvGraphicFramePr>
        <p:xfrm>
          <a:off x="467544" y="1268760"/>
          <a:ext cx="7772400" cy="5388032"/>
        </p:xfrm>
        <a:graphic>
          <a:graphicData uri="http://schemas.openxmlformats.org/drawingml/2006/table">
            <a:tbl>
              <a:tblPr/>
              <a:tblGrid>
                <a:gridCol w="692150">
                  <a:extLst>
                    <a:ext uri="{9D8B030D-6E8A-4147-A177-3AD203B41FA5}">
                      <a16:colId xmlns:a16="http://schemas.microsoft.com/office/drawing/2014/main" val="20000"/>
                    </a:ext>
                  </a:extLst>
                </a:gridCol>
                <a:gridCol w="3457575">
                  <a:extLst>
                    <a:ext uri="{9D8B030D-6E8A-4147-A177-3AD203B41FA5}">
                      <a16:colId xmlns:a16="http://schemas.microsoft.com/office/drawing/2014/main" val="20001"/>
                    </a:ext>
                  </a:extLst>
                </a:gridCol>
                <a:gridCol w="3622675">
                  <a:extLst>
                    <a:ext uri="{9D8B030D-6E8A-4147-A177-3AD203B41FA5}">
                      <a16:colId xmlns:a16="http://schemas.microsoft.com/office/drawing/2014/main" val="20002"/>
                    </a:ext>
                  </a:extLst>
                </a:gridCol>
              </a:tblGrid>
              <a:tr h="457229">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pitchFamily="34" charset="0"/>
                          <a:cs typeface="Arial" pitchFamily="34" charset="0"/>
                        </a:rPr>
                        <a:t>Beoordeling</a:t>
                      </a:r>
                      <a:endParaRPr kumimoji="0" lang="en-GB" sz="24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pitchFamily="34" charset="0"/>
                          <a:cs typeface="Arial" pitchFamily="34" charset="0"/>
                        </a:rPr>
                        <a:t>Resuscitatie</a:t>
                      </a:r>
                      <a:endParaRPr kumimoji="0" lang="en-US" sz="24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229">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chemeClr val="tx1"/>
                          </a:solidFill>
                          <a:effectLst/>
                          <a:latin typeface="Arial" pitchFamily="34" charset="0"/>
                          <a:cs typeface="Arial" pitchFamily="34" charset="0"/>
                        </a:rPr>
                        <a:t>A</a:t>
                      </a:r>
                      <a:endParaRPr kumimoji="0" lang="en-US"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Open</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rgbClr val="2E5796"/>
                          </a:solidFill>
                          <a:effectLst/>
                          <a:latin typeface="Arial" panose="020B0604020202020204" pitchFamily="34" charset="0"/>
                          <a:cs typeface="Arial" panose="020B0604020202020204" pitchFamily="34" charset="0"/>
                        </a:rPr>
                        <a:t>Roep</a:t>
                      </a:r>
                      <a:r>
                        <a:rPr kumimoji="0" lang="en-GB" sz="2000" b="0" i="0" u="none" strike="noStrike" cap="none" normalizeH="0" baseline="0">
                          <a:ln>
                            <a:noFill/>
                          </a:ln>
                          <a:solidFill>
                            <a:srgbClr val="2E5796"/>
                          </a:solidFill>
                          <a:effectLst/>
                          <a:latin typeface="Arial" panose="020B0604020202020204" pitchFamily="34" charset="0"/>
                          <a:cs typeface="Arial" panose="020B0604020202020204" pitchFamily="34" charset="0"/>
                        </a:rPr>
                        <a:t> </a:t>
                      </a:r>
                      <a:r>
                        <a:rPr kumimoji="0" lang="en-GB" sz="2000" b="0" i="0" u="none" strike="noStrike" cap="none" normalizeH="0" baseline="0" err="1">
                          <a:ln>
                            <a:noFill/>
                          </a:ln>
                          <a:solidFill>
                            <a:srgbClr val="2E5796"/>
                          </a:solidFill>
                          <a:effectLst/>
                          <a:latin typeface="Arial" panose="020B0604020202020204" pitchFamily="34" charset="0"/>
                          <a:cs typeface="Arial" panose="020B0604020202020204" pitchFamily="34" charset="0"/>
                        </a:rPr>
                        <a:t>om</a:t>
                      </a:r>
                      <a:r>
                        <a:rPr kumimoji="0" lang="en-GB" sz="2000" b="0" i="0" u="none" strike="noStrike" cap="none" normalizeH="0" baseline="0">
                          <a:ln>
                            <a:noFill/>
                          </a:ln>
                          <a:solidFill>
                            <a:srgbClr val="2E5796"/>
                          </a:solidFill>
                          <a:effectLst/>
                          <a:latin typeface="Arial" panose="020B0604020202020204" pitchFamily="34" charset="0"/>
                          <a:cs typeface="Arial" panose="020B0604020202020204" pitchFamily="34" charset="0"/>
                        </a:rPr>
                        <a:t> </a:t>
                      </a:r>
                      <a:r>
                        <a:rPr kumimoji="0" lang="en-GB" sz="2000" b="0" i="0" u="none" strike="noStrike" cap="none" normalizeH="0" baseline="0" err="1">
                          <a:ln>
                            <a:noFill/>
                          </a:ln>
                          <a:solidFill>
                            <a:srgbClr val="2E5796"/>
                          </a:solidFill>
                          <a:effectLst/>
                          <a:latin typeface="Arial" panose="020B0604020202020204" pitchFamily="34" charset="0"/>
                          <a:cs typeface="Arial" panose="020B0604020202020204" pitchFamily="34" charset="0"/>
                        </a:rPr>
                        <a:t>hulp</a:t>
                      </a:r>
                      <a:endParaRPr kumimoji="0" lang="en-GB" sz="2000" b="0" i="0" u="none" strike="noStrike" cap="none" normalizeH="0" baseline="0">
                        <a:ln>
                          <a:noFill/>
                        </a:ln>
                        <a:solidFill>
                          <a:srgbClr val="2E5796"/>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anose="020B0604020202020204" pitchFamily="34" charset="0"/>
                          <a:cs typeface="Arial" panose="020B0604020202020204" pitchFamily="34" charset="0"/>
                        </a:rPr>
                        <a:t>Houd</a:t>
                      </a:r>
                      <a:r>
                        <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rPr>
                        <a:t> de luchtweg open (</a:t>
                      </a:r>
                      <a:r>
                        <a:rPr kumimoji="0" lang="en-GB" sz="2000" b="0" i="0" u="none" strike="noStrike" cap="none" normalizeH="0" baseline="0" err="1">
                          <a:ln>
                            <a:noFill/>
                          </a:ln>
                          <a:solidFill>
                            <a:schemeClr val="tx1"/>
                          </a:solidFill>
                          <a:effectLst/>
                          <a:latin typeface="Arial" panose="020B0604020202020204" pitchFamily="34" charset="0"/>
                          <a:cs typeface="Arial" panose="020B0604020202020204" pitchFamily="34" charset="0"/>
                        </a:rPr>
                        <a:t>eventueel</a:t>
                      </a:r>
                      <a:r>
                        <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rPr>
                        <a:t> later </a:t>
                      </a:r>
                      <a:r>
                        <a:rPr kumimoji="0" lang="en-GB" sz="2000" b="0" i="0" u="none" strike="noStrike" cap="none" normalizeH="0" baseline="0" err="1">
                          <a:ln>
                            <a:noFill/>
                          </a:ln>
                          <a:solidFill>
                            <a:schemeClr val="tx1"/>
                          </a:solidFill>
                          <a:effectLst/>
                          <a:latin typeface="Arial" panose="020B0604020202020204" pitchFamily="34" charset="0"/>
                          <a:cs typeface="Arial" panose="020B0604020202020204" pitchFamily="34" charset="0"/>
                        </a:rPr>
                        <a:t>intubatie</a:t>
                      </a:r>
                      <a:r>
                        <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anose="020B0604020202020204" pitchFamily="34" charset="0"/>
                          <a:cs typeface="Arial" panose="020B0604020202020204" pitchFamily="34" charset="0"/>
                        </a:rPr>
                        <a:t>Zuurstof</a:t>
                      </a:r>
                      <a:endPar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rPr>
                        <a:t>IV </a:t>
                      </a:r>
                      <a:r>
                        <a:rPr kumimoji="0" lang="en-GB" sz="2000" b="0" i="0" u="none" strike="noStrike" cap="none" normalizeH="0" baseline="0" err="1">
                          <a:ln>
                            <a:noFill/>
                          </a:ln>
                          <a:solidFill>
                            <a:schemeClr val="tx1"/>
                          </a:solidFill>
                          <a:effectLst/>
                          <a:latin typeface="Arial" panose="020B0604020202020204" pitchFamily="34" charset="0"/>
                          <a:cs typeface="Arial" panose="020B0604020202020204" pitchFamily="34" charset="0"/>
                        </a:rPr>
                        <a:t>toegang</a:t>
                      </a:r>
                      <a:r>
                        <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rPr>
                        <a:t> en </a:t>
                      </a:r>
                      <a:r>
                        <a:rPr kumimoji="0" lang="en-GB" sz="2000" b="0" i="0" u="none" strike="noStrike" cap="none" normalizeH="0" baseline="0" err="1">
                          <a:ln>
                            <a:noFill/>
                          </a:ln>
                          <a:solidFill>
                            <a:schemeClr val="tx1"/>
                          </a:solidFill>
                          <a:effectLst/>
                          <a:latin typeface="Arial" panose="020B0604020202020204" pitchFamily="34" charset="0"/>
                          <a:cs typeface="Arial" panose="020B0604020202020204" pitchFamily="34" charset="0"/>
                        </a:rPr>
                        <a:t>vochtbolus</a:t>
                      </a:r>
                      <a:r>
                        <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rPr>
                        <a:t> (zo </a:t>
                      </a:r>
                      <a:r>
                        <a:rPr kumimoji="0" lang="en-GB" sz="2000" b="0" i="0" u="none" strike="noStrike" cap="none" normalizeH="0" baseline="0" err="1">
                          <a:ln>
                            <a:noFill/>
                          </a:ln>
                          <a:solidFill>
                            <a:schemeClr val="tx1"/>
                          </a:solidFill>
                          <a:effectLst/>
                          <a:latin typeface="Arial" panose="020B0604020202020204" pitchFamily="34" charset="0"/>
                          <a:cs typeface="Arial" panose="020B0604020202020204" pitchFamily="34" charset="0"/>
                        </a:rPr>
                        <a:t>nodig</a:t>
                      </a:r>
                      <a:r>
                        <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err="1">
                          <a:ln>
                            <a:noFill/>
                          </a:ln>
                          <a:solidFill>
                            <a:schemeClr val="tx1"/>
                          </a:solidFill>
                          <a:effectLst/>
                          <a:latin typeface="Arial" panose="020B0604020202020204" pitchFamily="34" charset="0"/>
                          <a:cs typeface="Arial" panose="020B0604020202020204" pitchFamily="34" charset="0"/>
                        </a:rPr>
                        <a:t>herhalen</a:t>
                      </a:r>
                      <a:r>
                        <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rPr>
                        <a:t>Neem </a:t>
                      </a:r>
                      <a:r>
                        <a:rPr kumimoji="0" lang="en-GB" sz="2000" b="0" i="0" u="none" strike="noStrike" cap="none" normalizeH="0" baseline="0" err="1">
                          <a:ln>
                            <a:noFill/>
                          </a:ln>
                          <a:solidFill>
                            <a:schemeClr val="tx1"/>
                          </a:solidFill>
                          <a:effectLst/>
                          <a:latin typeface="Arial" panose="020B0604020202020204" pitchFamily="34" charset="0"/>
                          <a:cs typeface="Arial" panose="020B0604020202020204" pitchFamily="34" charset="0"/>
                        </a:rPr>
                        <a:t>bloed</a:t>
                      </a:r>
                      <a:r>
                        <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err="1">
                          <a:ln>
                            <a:noFill/>
                          </a:ln>
                          <a:solidFill>
                            <a:schemeClr val="tx1"/>
                          </a:solidFill>
                          <a:effectLst/>
                          <a:latin typeface="Arial" panose="020B0604020202020204" pitchFamily="34" charset="0"/>
                          <a:cs typeface="Arial" panose="020B0604020202020204" pitchFamily="34" charset="0"/>
                        </a:rPr>
                        <a:t>af</a:t>
                      </a:r>
                      <a:r>
                        <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rPr>
                        <a:t> (AB?)</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a:ln>
                          <a:noFill/>
                        </a:ln>
                        <a:solidFill>
                          <a:srgbClr val="2E5796"/>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rgbClr val="2E5796"/>
                          </a:solidFill>
                          <a:effectLst/>
                          <a:latin typeface="Arial" panose="020B0604020202020204" pitchFamily="34" charset="0"/>
                          <a:cs typeface="Arial" panose="020B0604020202020204" pitchFamily="34" charset="0"/>
                        </a:rPr>
                        <a:t>Herbeoordeel</a:t>
                      </a:r>
                      <a:endParaRPr kumimoji="0" lang="en-GB" sz="20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88852">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chemeClr val="tx1"/>
                          </a:solidFill>
                          <a:effectLst/>
                          <a:latin typeface="Arial" pitchFamily="34" charset="0"/>
                          <a:cs typeface="Arial" pitchFamily="34" charset="0"/>
                        </a:rPr>
                        <a:t>B</a:t>
                      </a:r>
                      <a:endParaRPr kumimoji="0" lang="en-US"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AH 40/min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SpO</a:t>
                      </a:r>
                      <a:r>
                        <a:rPr kumimoji="0" lang="en-GB" sz="2000" b="0" i="0" u="none" strike="noStrike" cap="none" normalizeH="0" baseline="-25000">
                          <a:ln>
                            <a:noFill/>
                          </a:ln>
                          <a:solidFill>
                            <a:schemeClr val="tx1"/>
                          </a:solidFill>
                          <a:effectLst/>
                          <a:latin typeface="Arial" pitchFamily="34" charset="0"/>
                          <a:cs typeface="Arial" pitchFamily="34" charset="0"/>
                        </a:rPr>
                        <a:t>2</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niet</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te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meten</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Geen</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belangrijke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intrekkingen</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1920474">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chemeClr val="tx1"/>
                          </a:solidFill>
                          <a:effectLst/>
                          <a:latin typeface="Arial" pitchFamily="34" charset="0"/>
                          <a:cs typeface="Arial" pitchFamily="34" charset="0"/>
                        </a:rPr>
                        <a:t>C</a:t>
                      </a:r>
                      <a:endParaRPr kumimoji="0" lang="en-US"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Bleek</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HR 170/min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Zwakke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perifere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pulsaties</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BP 65mmHg </a:t>
                      </a:r>
                      <a:r>
                        <a:rPr kumimoji="0" lang="en-GB" sz="2000" b="0" i="0" u="none" strike="noStrike" cap="none" normalizeH="0" baseline="0" err="1">
                          <a:ln>
                            <a:noFill/>
                          </a:ln>
                          <a:solidFill>
                            <a:schemeClr val="tx1"/>
                          </a:solidFill>
                          <a:effectLst/>
                          <a:latin typeface="Arial" pitchFamily="34" charset="0"/>
                          <a:cs typeface="Arial" pitchFamily="34" charset="0"/>
                        </a:rPr>
                        <a:t>systolisch</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CRT 4 sec</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62124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chemeClr val="tx1"/>
                          </a:solidFill>
                          <a:effectLst/>
                          <a:latin typeface="Arial" pitchFamily="34" charset="0"/>
                          <a:cs typeface="Arial" pitchFamily="34" charset="0"/>
                        </a:rPr>
                        <a:t>D</a:t>
                      </a:r>
                      <a:endParaRPr kumimoji="0" lang="en-US"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a:t>
                      </a:r>
                      <a:r>
                        <a:rPr kumimoji="0" lang="en-GB" sz="2000" b="1" i="0" u="none" strike="noStrike" cap="none" normalizeH="0" baseline="0">
                          <a:ln>
                            <a:noFill/>
                          </a:ln>
                          <a:solidFill>
                            <a:srgbClr val="2F70C8"/>
                          </a:solidFill>
                          <a:effectLst/>
                          <a:latin typeface="Arial" pitchFamily="34" charset="0"/>
                          <a:cs typeface="Arial" pitchFamily="34" charset="0"/>
                        </a:rPr>
                        <a:t>V</a:t>
                      </a:r>
                      <a:r>
                        <a:rPr kumimoji="0" lang="en-GB" sz="2000" b="0" i="0" u="none" strike="noStrike" cap="none" normalizeH="0" baseline="0">
                          <a:ln>
                            <a:noFill/>
                          </a:ln>
                          <a:solidFill>
                            <a:schemeClr val="tx1"/>
                          </a:solidFill>
                          <a:effectLst/>
                          <a:latin typeface="Arial" pitchFamily="34" charset="0"/>
                          <a:cs typeface="Arial" pitchFamily="34" charset="0"/>
                        </a:rPr>
                        <a:t>PU</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62124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US" sz="2400" b="0" i="0" u="none" strike="noStrike" cap="none" normalizeH="0" baseline="0">
                          <a:ln>
                            <a:noFill/>
                          </a:ln>
                          <a:solidFill>
                            <a:schemeClr val="tx1"/>
                          </a:solidFill>
                          <a:effectLst/>
                          <a:latin typeface="Arial" pitchFamily="34" charset="0"/>
                          <a:cs typeface="Arial" pitchFamily="34" charset="0"/>
                        </a:rPr>
                        <a:t>E</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chemeClr val="tx1"/>
                          </a:solidFill>
                          <a:effectLst/>
                          <a:latin typeface="Arial" pitchFamily="34" charset="0"/>
                          <a:cs typeface="Arial" pitchFamily="34" charset="0"/>
                        </a:rPr>
                        <a:t>Temperatuur</a:t>
                      </a:r>
                      <a:r>
                        <a:rPr kumimoji="0" lang="en-US" sz="2000" b="0" i="0" u="none" strike="noStrike" cap="none" normalizeH="0" baseline="0">
                          <a:ln>
                            <a:noFill/>
                          </a:ln>
                          <a:solidFill>
                            <a:schemeClr val="tx1"/>
                          </a:solidFill>
                          <a:effectLst/>
                          <a:latin typeface="Arial" pitchFamily="34" charset="0"/>
                          <a:cs typeface="Arial" pitchFamily="34" charset="0"/>
                        </a:rPr>
                        <a:t> 38.5 º C</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70202121"/>
                  </a:ext>
                </a:extLst>
              </a:tr>
            </a:tbl>
          </a:graphicData>
        </a:graphic>
      </p:graphicFrame>
      <p:sp>
        <p:nvSpPr>
          <p:cNvPr id="4" name="Rectangle 50"/>
          <p:cNvSpPr>
            <a:spLocks noChangeArrowheads="1"/>
          </p:cNvSpPr>
          <p:nvPr/>
        </p:nvSpPr>
        <p:spPr bwMode="auto">
          <a:xfrm>
            <a:off x="4705903" y="1724064"/>
            <a:ext cx="3335360" cy="423228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Tree>
    <p:custDataLst>
      <p:tags r:id="rId1"/>
    </p:custDataLst>
  </p:cSld>
  <p:clrMapOvr>
    <a:masterClrMapping/>
  </p:clrMapOvr>
  <p:transition spd="slow" advTm="13773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68000" y="3600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err="1"/>
              <a:t>Differentieel</a:t>
            </a:r>
            <a:r>
              <a:rPr lang="en-GB" altLang="en-US"/>
              <a:t> diagnoses</a:t>
            </a:r>
            <a:endParaRPr lang="en-US" altLang="en-US"/>
          </a:p>
        </p:txBody>
      </p:sp>
      <p:graphicFrame>
        <p:nvGraphicFramePr>
          <p:cNvPr id="243776" name="Group 64"/>
          <p:cNvGraphicFramePr>
            <a:graphicFrameLocks noGrp="1"/>
          </p:cNvGraphicFramePr>
          <p:nvPr>
            <p:ph idx="1"/>
            <p:extLst>
              <p:ext uri="{D42A27DB-BD31-4B8C-83A1-F6EECF244321}">
                <p14:modId xmlns:p14="http://schemas.microsoft.com/office/powerpoint/2010/main" val="3880635102"/>
              </p:ext>
            </p:extLst>
          </p:nvPr>
        </p:nvGraphicFramePr>
        <p:xfrm>
          <a:off x="443753" y="1080000"/>
          <a:ext cx="8155961" cy="5307304"/>
        </p:xfrm>
        <a:graphic>
          <a:graphicData uri="http://schemas.openxmlformats.org/drawingml/2006/table">
            <a:tbl>
              <a:tblPr/>
              <a:tblGrid>
                <a:gridCol w="2734559">
                  <a:extLst>
                    <a:ext uri="{9D8B030D-6E8A-4147-A177-3AD203B41FA5}">
                      <a16:colId xmlns:a16="http://schemas.microsoft.com/office/drawing/2014/main" val="20000"/>
                    </a:ext>
                  </a:extLst>
                </a:gridCol>
                <a:gridCol w="2710701">
                  <a:extLst>
                    <a:ext uri="{9D8B030D-6E8A-4147-A177-3AD203B41FA5}">
                      <a16:colId xmlns:a16="http://schemas.microsoft.com/office/drawing/2014/main" val="20001"/>
                    </a:ext>
                  </a:extLst>
                </a:gridCol>
                <a:gridCol w="2710701">
                  <a:extLst>
                    <a:ext uri="{9D8B030D-6E8A-4147-A177-3AD203B41FA5}">
                      <a16:colId xmlns:a16="http://schemas.microsoft.com/office/drawing/2014/main" val="20002"/>
                    </a:ext>
                  </a:extLst>
                </a:gridCol>
              </a:tblGrid>
              <a:tr h="87330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pitchFamily="34" charset="0"/>
                          <a:cs typeface="Arial" pitchFamily="34" charset="0"/>
                        </a:rPr>
                        <a:t>Sleutelkenmerken</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2E5796"/>
                          </a:solidFill>
                          <a:effectLst/>
                          <a:latin typeface="Arial" pitchFamily="34" charset="0"/>
                          <a:cs typeface="Arial" pitchFamily="34" charset="0"/>
                        </a:rPr>
                        <a:t>Diagnose</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pitchFamily="34" charset="0"/>
                          <a:cs typeface="Arial" pitchFamily="34" charset="0"/>
                        </a:rPr>
                        <a:t>Behandeling</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2749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Braken</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Diarree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chemeClr val="tx1"/>
                          </a:solidFill>
                          <a:effectLst/>
                          <a:latin typeface="Arial" pitchFamily="34" charset="0"/>
                          <a:cs typeface="Arial" pitchFamily="34" charset="0"/>
                        </a:rPr>
                        <a:t>Gastro-enteritis</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IV/IO </a:t>
                      </a:r>
                      <a:r>
                        <a:rPr kumimoji="0" lang="en-GB" sz="2200" b="0" i="0" u="none" strike="noStrike" cap="none" normalizeH="0" baseline="0" err="1">
                          <a:ln>
                            <a:noFill/>
                          </a:ln>
                          <a:solidFill>
                            <a:srgbClr val="333333"/>
                          </a:solidFill>
                          <a:effectLst/>
                          <a:latin typeface="Arial" pitchFamily="34" charset="0"/>
                          <a:cs typeface="Arial" pitchFamily="34" charset="0"/>
                        </a:rPr>
                        <a:t>vocht</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1356">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Koorts</a:t>
                      </a:r>
                      <a:r>
                        <a:rPr kumimoji="0" lang="en-GB" sz="2000" b="0" i="0" u="none" strike="noStrike" cap="none" normalizeH="0" baseline="0">
                          <a:ln>
                            <a:noFill/>
                          </a:ln>
                          <a:solidFill>
                            <a:schemeClr val="tx1"/>
                          </a:solidFill>
                          <a:effectLst/>
                          <a:latin typeface="Arial" pitchFamily="34" charset="0"/>
                          <a:cs typeface="Arial" pitchFamily="34" charset="0"/>
                        </a:rPr>
                        <a:t> en rash</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chemeClr val="tx1"/>
                          </a:solidFill>
                          <a:effectLst/>
                          <a:latin typeface="Arial" pitchFamily="34" charset="0"/>
                          <a:cs typeface="Arial" pitchFamily="34" charset="0"/>
                        </a:rPr>
                        <a:t>sepsis</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IV/IO </a:t>
                      </a:r>
                      <a:r>
                        <a:rPr kumimoji="0" lang="en-GB" sz="2200" b="0" i="0" u="none" strike="noStrike" cap="none" normalizeH="0" baseline="0" err="1">
                          <a:ln>
                            <a:noFill/>
                          </a:ln>
                          <a:solidFill>
                            <a:srgbClr val="333333"/>
                          </a:solidFill>
                          <a:effectLst/>
                          <a:latin typeface="Arial" pitchFamily="34" charset="0"/>
                          <a:cs typeface="Arial" pitchFamily="34" charset="0"/>
                        </a:rPr>
                        <a:t>vocht</a:t>
                      </a:r>
                      <a:endParaRPr kumimoji="0" lang="en-GB"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defRPr/>
                      </a:pPr>
                      <a:r>
                        <a:rPr kumimoji="0" lang="en-US" sz="2200" b="0" i="0" u="none" strike="noStrike" cap="none" normalizeH="0" baseline="0">
                          <a:ln>
                            <a:noFill/>
                          </a:ln>
                          <a:solidFill>
                            <a:srgbClr val="333333"/>
                          </a:solidFill>
                          <a:effectLst/>
                          <a:latin typeface="Arial" pitchFamily="34" charset="0"/>
                          <a:cs typeface="Arial" pitchFamily="34" charset="0"/>
                        </a:rPr>
                        <a:t>IV </a:t>
                      </a:r>
                      <a:r>
                        <a:rPr kumimoji="0" lang="en-US" sz="2200" b="0" i="0" u="none" strike="noStrike" cap="none" normalizeH="0" baseline="0" err="1">
                          <a:ln>
                            <a:noFill/>
                          </a:ln>
                          <a:solidFill>
                            <a:srgbClr val="333333"/>
                          </a:solidFill>
                          <a:effectLst/>
                          <a:latin typeface="Arial" pitchFamily="34" charset="0"/>
                          <a:cs typeface="Arial" pitchFamily="34" charset="0"/>
                        </a:rPr>
                        <a:t>antibiotica</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1097">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Allergeen</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urticaria</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chemeClr val="tx1"/>
                          </a:solidFill>
                          <a:effectLst/>
                          <a:latin typeface="Arial" pitchFamily="34" charset="0"/>
                          <a:cs typeface="Arial" pitchFamily="34" charset="0"/>
                        </a:rPr>
                        <a:t>Anafylaxie</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IM adrenaline</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IV/IO </a:t>
                      </a:r>
                      <a:r>
                        <a:rPr kumimoji="0" lang="en-GB" sz="2200" b="0" i="0" u="none" strike="noStrike" cap="none" normalizeH="0" baseline="0" err="1">
                          <a:ln>
                            <a:noFill/>
                          </a:ln>
                          <a:solidFill>
                            <a:srgbClr val="333333"/>
                          </a:solidFill>
                          <a:effectLst/>
                          <a:latin typeface="Arial" pitchFamily="34" charset="0"/>
                          <a:cs typeface="Arial" pitchFamily="34" charset="0"/>
                        </a:rPr>
                        <a:t>vocht</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2749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Tekenen</a:t>
                      </a:r>
                      <a:r>
                        <a:rPr kumimoji="0" lang="en-GB" sz="2000" b="0" i="0" u="none" strike="noStrike" cap="none" normalizeH="0" baseline="0">
                          <a:ln>
                            <a:noFill/>
                          </a:ln>
                          <a:solidFill>
                            <a:schemeClr val="tx1"/>
                          </a:solidFill>
                          <a:effectLst/>
                          <a:latin typeface="Arial" pitchFamily="34" charset="0"/>
                          <a:cs typeface="Arial" pitchFamily="34" charset="0"/>
                        </a:rPr>
                        <a:t> van </a:t>
                      </a:r>
                      <a:r>
                        <a:rPr kumimoji="0" lang="en-GB" sz="2000" b="0" i="0" u="none" strike="noStrike" cap="none" normalizeH="0" baseline="0" err="1">
                          <a:ln>
                            <a:noFill/>
                          </a:ln>
                          <a:solidFill>
                            <a:schemeClr val="tx1"/>
                          </a:solidFill>
                          <a:effectLst/>
                          <a:latin typeface="Arial" pitchFamily="34" charset="0"/>
                          <a:cs typeface="Arial" pitchFamily="34" charset="0"/>
                        </a:rPr>
                        <a:t>hartfalen</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chemeClr val="tx1"/>
                          </a:solidFill>
                          <a:effectLst/>
                          <a:latin typeface="Arial" pitchFamily="34" charset="0"/>
                          <a:cs typeface="Arial" pitchFamily="34" charset="0"/>
                        </a:rPr>
                        <a:t>Cong.hartafwijking</a:t>
                      </a:r>
                      <a:endParaRPr kumimoji="0" lang="en-GB" sz="22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chemeClr val="tx1"/>
                          </a:solidFill>
                          <a:effectLst/>
                          <a:latin typeface="Arial" pitchFamily="34" charset="0"/>
                          <a:cs typeface="Arial" pitchFamily="34" charset="0"/>
                        </a:rPr>
                        <a:t>Cardiomyopathie</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333333"/>
                          </a:solidFill>
                          <a:effectLst/>
                          <a:latin typeface="Arial" pitchFamily="34" charset="0"/>
                          <a:cs typeface="Arial" pitchFamily="34" charset="0"/>
                        </a:rPr>
                        <a:t>Prostaglandine</a:t>
                      </a:r>
                      <a:endParaRPr kumimoji="0" lang="en-GB"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333333"/>
                          </a:solidFill>
                          <a:effectLst/>
                          <a:latin typeface="Arial" pitchFamily="34" charset="0"/>
                          <a:cs typeface="Arial" pitchFamily="34" charset="0"/>
                        </a:rPr>
                        <a:t>diuretica</a:t>
                      </a:r>
                      <a:r>
                        <a:rPr kumimoji="0" lang="en-GB" sz="2200" b="0" i="0" u="none" strike="noStrike" cap="none" normalizeH="0" baseline="0">
                          <a:ln>
                            <a:noFill/>
                          </a:ln>
                          <a:solidFill>
                            <a:srgbClr val="333333"/>
                          </a:solidFill>
                          <a:effectLst/>
                          <a:latin typeface="Arial" pitchFamily="34" charset="0"/>
                          <a:cs typeface="Arial" pitchFamily="34" charset="0"/>
                        </a:rPr>
                        <a:t>, </a:t>
                      </a:r>
                      <a:r>
                        <a:rPr kumimoji="0" lang="en-GB" sz="2200" b="0" i="0" u="none" strike="noStrike" cap="none" normalizeH="0" baseline="0" err="1">
                          <a:ln>
                            <a:noFill/>
                          </a:ln>
                          <a:solidFill>
                            <a:srgbClr val="333333"/>
                          </a:solidFill>
                          <a:effectLst/>
                          <a:latin typeface="Arial" pitchFamily="34" charset="0"/>
                          <a:cs typeface="Arial" pitchFamily="34" charset="0"/>
                        </a:rPr>
                        <a:t>inotropie</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2749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Ritmestoornissen</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chemeClr val="tx1"/>
                          </a:solidFill>
                          <a:effectLst/>
                          <a:latin typeface="Arial" pitchFamily="34" charset="0"/>
                          <a:cs typeface="Arial" pitchFamily="34" charset="0"/>
                        </a:rPr>
                        <a:t>Arytmie</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333333"/>
                          </a:solidFill>
                          <a:effectLst/>
                          <a:latin typeface="Arial" pitchFamily="34" charset="0"/>
                          <a:cs typeface="Arial" pitchFamily="34" charset="0"/>
                        </a:rPr>
                        <a:t>Aritmie</a:t>
                      </a:r>
                      <a:r>
                        <a:rPr kumimoji="0" lang="en-GB" sz="2200" b="0" i="0" u="none" strike="noStrike" cap="none" normalizeH="0" baseline="0">
                          <a:ln>
                            <a:noFill/>
                          </a:ln>
                          <a:solidFill>
                            <a:srgbClr val="333333"/>
                          </a:solidFill>
                          <a:effectLst/>
                          <a:latin typeface="Arial" pitchFamily="34" charset="0"/>
                          <a:cs typeface="Arial" pitchFamily="34" charset="0"/>
                        </a:rPr>
                        <a:t> </a:t>
                      </a:r>
                      <a:r>
                        <a:rPr kumimoji="0" lang="en-GB" sz="2200" b="0" i="0" u="none" strike="noStrike" cap="none" normalizeH="0" baseline="0" err="1">
                          <a:ln>
                            <a:noFill/>
                          </a:ln>
                          <a:solidFill>
                            <a:srgbClr val="333333"/>
                          </a:solidFill>
                          <a:effectLst/>
                          <a:latin typeface="Arial" pitchFamily="34" charset="0"/>
                          <a:cs typeface="Arial" pitchFamily="34" charset="0"/>
                        </a:rPr>
                        <a:t>algoritmes</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9303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Hoge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glycemie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chemeClr val="tx1"/>
                          </a:solidFill>
                          <a:effectLst/>
                          <a:latin typeface="Arial" pitchFamily="34" charset="0"/>
                          <a:cs typeface="Arial" pitchFamily="34" charset="0"/>
                        </a:rPr>
                        <a:t>Diabetes</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a:t>
                      </a:r>
                      <a:r>
                        <a:rPr kumimoji="0" lang="en-GB" sz="2200" b="0" i="0" u="none" strike="noStrike" cap="none" normalizeH="0" baseline="0" err="1">
                          <a:ln>
                            <a:noFill/>
                          </a:ln>
                          <a:solidFill>
                            <a:srgbClr val="333333"/>
                          </a:solidFill>
                          <a:effectLst/>
                          <a:latin typeface="Arial" pitchFamily="34" charset="0"/>
                          <a:cs typeface="Arial" pitchFamily="34" charset="0"/>
                        </a:rPr>
                        <a:t>vocht</a:t>
                      </a:r>
                      <a:r>
                        <a:rPr kumimoji="0" lang="en-GB" sz="2200" b="0" i="0" u="none" strike="noStrike" cap="none" normalizeH="0" baseline="0">
                          <a:ln>
                            <a:noFill/>
                          </a:ln>
                          <a:solidFill>
                            <a:srgbClr val="333333"/>
                          </a:solidFill>
                          <a:effectLst/>
                          <a:latin typeface="Arial" pitchFamily="34" charset="0"/>
                          <a:cs typeface="Arial" pitchFamily="34" charset="0"/>
                        </a:rPr>
                        <a:t>”, </a:t>
                      </a:r>
                      <a:r>
                        <a:rPr kumimoji="0" lang="en-GB" sz="2200" b="0" i="0" u="none" strike="noStrike" cap="none" normalizeH="0" baseline="0" err="1">
                          <a:ln>
                            <a:noFill/>
                          </a:ln>
                          <a:solidFill>
                            <a:srgbClr val="333333"/>
                          </a:solidFill>
                          <a:effectLst/>
                          <a:latin typeface="Arial" pitchFamily="34" charset="0"/>
                          <a:cs typeface="Arial" pitchFamily="34" charset="0"/>
                        </a:rPr>
                        <a:t>Insuline</a:t>
                      </a:r>
                      <a:endParaRPr kumimoji="0" lang="en-GB"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40" name="Rectangle 39"/>
          <p:cNvSpPr/>
          <p:nvPr/>
        </p:nvSpPr>
        <p:spPr bwMode="auto">
          <a:xfrm>
            <a:off x="3236896" y="1983160"/>
            <a:ext cx="2016224"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1" name="Rectangle 40"/>
          <p:cNvSpPr/>
          <p:nvPr/>
        </p:nvSpPr>
        <p:spPr bwMode="auto">
          <a:xfrm>
            <a:off x="3236896" y="2722908"/>
            <a:ext cx="2016224"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2" name="Rectangle 41"/>
          <p:cNvSpPr/>
          <p:nvPr/>
        </p:nvSpPr>
        <p:spPr bwMode="auto">
          <a:xfrm>
            <a:off x="3236896" y="3522856"/>
            <a:ext cx="2016224" cy="39663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3" name="Rectangle 42"/>
          <p:cNvSpPr/>
          <p:nvPr/>
        </p:nvSpPr>
        <p:spPr bwMode="auto">
          <a:xfrm>
            <a:off x="3236896" y="4297254"/>
            <a:ext cx="2447578"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4" name="Rectangle 43"/>
          <p:cNvSpPr/>
          <p:nvPr/>
        </p:nvSpPr>
        <p:spPr bwMode="auto">
          <a:xfrm>
            <a:off x="3223449" y="5001821"/>
            <a:ext cx="2316360"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5" name="Rectangle 44"/>
          <p:cNvSpPr/>
          <p:nvPr/>
        </p:nvSpPr>
        <p:spPr bwMode="auto">
          <a:xfrm>
            <a:off x="3236895" y="5765783"/>
            <a:ext cx="2316359" cy="53260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6" name="Rectangle 45"/>
          <p:cNvSpPr/>
          <p:nvPr/>
        </p:nvSpPr>
        <p:spPr bwMode="auto">
          <a:xfrm>
            <a:off x="5924039" y="1999558"/>
            <a:ext cx="2016224" cy="49928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7" name="Rectangle 46"/>
          <p:cNvSpPr/>
          <p:nvPr/>
        </p:nvSpPr>
        <p:spPr bwMode="auto">
          <a:xfrm>
            <a:off x="5939847" y="2748270"/>
            <a:ext cx="2016224"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8" name="Rectangle 47"/>
          <p:cNvSpPr/>
          <p:nvPr/>
        </p:nvSpPr>
        <p:spPr bwMode="auto">
          <a:xfrm>
            <a:off x="5939847" y="3494344"/>
            <a:ext cx="2016224"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9" name="Rectangle 48"/>
          <p:cNvSpPr/>
          <p:nvPr/>
        </p:nvSpPr>
        <p:spPr bwMode="auto">
          <a:xfrm>
            <a:off x="5939847" y="4264596"/>
            <a:ext cx="2447578"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50" name="Rectangle 49"/>
          <p:cNvSpPr/>
          <p:nvPr/>
        </p:nvSpPr>
        <p:spPr bwMode="auto">
          <a:xfrm>
            <a:off x="5939847" y="5001821"/>
            <a:ext cx="2447578"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51" name="Rectangle 50"/>
          <p:cNvSpPr/>
          <p:nvPr/>
        </p:nvSpPr>
        <p:spPr bwMode="auto">
          <a:xfrm>
            <a:off x="5918303" y="5778000"/>
            <a:ext cx="2316361" cy="57100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Tree>
    <p:extLst>
      <p:ext uri="{BB962C8B-B14F-4D97-AF65-F5344CB8AC3E}">
        <p14:creationId xmlns:p14="http://schemas.microsoft.com/office/powerpoint/2010/main" val="7096063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EC061-62ED-4AEA-B530-A68CE10A7129}"/>
              </a:ext>
            </a:extLst>
          </p:cNvPr>
          <p:cNvSpPr>
            <a:spLocks noGrp="1"/>
          </p:cNvSpPr>
          <p:nvPr>
            <p:ph type="title"/>
          </p:nvPr>
        </p:nvSpPr>
        <p:spPr>
          <a:xfrm>
            <a:off x="468000" y="360000"/>
            <a:ext cx="8229600" cy="706090"/>
          </a:xfrm>
        </p:spPr>
        <p:txBody>
          <a:bodyPr/>
          <a:lstStyle/>
          <a:p>
            <a:r>
              <a:rPr lang="en-GB" err="1"/>
              <a:t>Potentieel</a:t>
            </a:r>
            <a:r>
              <a:rPr lang="en-GB"/>
              <a:t> </a:t>
            </a:r>
            <a:r>
              <a:rPr lang="en-GB" err="1"/>
              <a:t>circulatoir</a:t>
            </a:r>
            <a:r>
              <a:rPr lang="en-GB"/>
              <a:t> </a:t>
            </a:r>
            <a:r>
              <a:rPr lang="en-GB" err="1"/>
              <a:t>falen</a:t>
            </a:r>
            <a:endParaRPr lang="en-GB"/>
          </a:p>
        </p:txBody>
      </p:sp>
      <p:sp>
        <p:nvSpPr>
          <p:cNvPr id="3" name="Rectangle: Rounded Corners 2">
            <a:extLst>
              <a:ext uri="{FF2B5EF4-FFF2-40B4-BE49-F238E27FC236}">
                <a16:creationId xmlns:a16="http://schemas.microsoft.com/office/drawing/2014/main" id="{A338527A-A03F-449F-9F19-EB8F8EB7C132}"/>
              </a:ext>
            </a:extLst>
          </p:cNvPr>
          <p:cNvSpPr/>
          <p:nvPr/>
        </p:nvSpPr>
        <p:spPr bwMode="auto">
          <a:xfrm>
            <a:off x="971600" y="1427854"/>
            <a:ext cx="7726000" cy="1744074"/>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GB" sz="4400" b="0" i="0" u="none" strike="noStrike" cap="none" normalizeH="0" baseline="0">
                <a:ln>
                  <a:noFill/>
                </a:ln>
                <a:solidFill>
                  <a:schemeClr val="bg1"/>
                </a:solidFill>
                <a:effectLst/>
                <a:latin typeface="Arial" panose="020B0604020202020204" pitchFamily="34" charset="0"/>
                <a:cs typeface="Arial" panose="020B0604020202020204" pitchFamily="34" charset="0"/>
              </a:rPr>
              <a:t>             </a:t>
            </a:r>
            <a:r>
              <a:rPr kumimoji="0" lang="en-GB" sz="3600" b="0" i="0" u="none" strike="noStrike" cap="none" normalizeH="0" baseline="0" err="1">
                <a:ln>
                  <a:noFill/>
                </a:ln>
                <a:solidFill>
                  <a:schemeClr val="bg1"/>
                </a:solidFill>
                <a:effectLst/>
                <a:latin typeface="Arial" panose="020B0604020202020204" pitchFamily="34" charset="0"/>
                <a:cs typeface="Arial" panose="020B0604020202020204" pitchFamily="34" charset="0"/>
              </a:rPr>
              <a:t>Cardiovasculaire</a:t>
            </a:r>
            <a:r>
              <a:rPr kumimoji="0" lang="en-GB" sz="3600" b="0" i="0" u="none" strike="noStrike" cap="none" normalizeH="0" baseline="0">
                <a:ln>
                  <a:noFill/>
                </a:ln>
                <a:solidFill>
                  <a:schemeClr val="bg1"/>
                </a:solidFill>
                <a:effectLst/>
                <a:latin typeface="Arial" panose="020B0604020202020204" pitchFamily="34" charset="0"/>
                <a:cs typeface="Arial" panose="020B0604020202020204" pitchFamily="34" charset="0"/>
              </a:rPr>
              <a:t> </a:t>
            </a:r>
            <a:r>
              <a:rPr kumimoji="0" lang="en-GB" sz="3600" b="0" i="0" u="none" strike="noStrike" cap="none" normalizeH="0" baseline="0" err="1">
                <a:ln>
                  <a:noFill/>
                </a:ln>
                <a:solidFill>
                  <a:schemeClr val="bg1"/>
                </a:solidFill>
                <a:effectLst/>
                <a:latin typeface="Arial" panose="020B0604020202020204" pitchFamily="34" charset="0"/>
                <a:cs typeface="Arial" panose="020B0604020202020204" pitchFamily="34" charset="0"/>
              </a:rPr>
              <a:t>tekenen</a:t>
            </a:r>
            <a:endParaRPr kumimoji="0" lang="en-GB" sz="44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F1A710BA-E35B-4535-9822-D2B48FB46DEB}"/>
              </a:ext>
            </a:extLst>
          </p:cNvPr>
          <p:cNvSpPr/>
          <p:nvPr/>
        </p:nvSpPr>
        <p:spPr bwMode="auto">
          <a:xfrm>
            <a:off x="971599" y="3296467"/>
            <a:ext cx="7725999" cy="1744075"/>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r" eaLnBrk="0" hangingPunct="0"/>
            <a:r>
              <a:rPr lang="en-GB" sz="3600" err="1">
                <a:solidFill>
                  <a:schemeClr val="bg1"/>
                </a:solidFill>
                <a:latin typeface="Arial"/>
                <a:ea typeface="ＭＳ Ｐゴシック"/>
                <a:cs typeface="Arial"/>
              </a:rPr>
              <a:t>Effecten</a:t>
            </a:r>
            <a:r>
              <a:rPr lang="en-GB" sz="3600">
                <a:solidFill>
                  <a:schemeClr val="bg1"/>
                </a:solidFill>
                <a:latin typeface="Arial"/>
                <a:ea typeface="ＭＳ Ｐゴシック"/>
                <a:cs typeface="Arial"/>
              </a:rPr>
              <a:t> van </a:t>
            </a:r>
            <a:r>
              <a:rPr lang="en-GB" sz="3600" err="1">
                <a:solidFill>
                  <a:schemeClr val="bg1"/>
                </a:solidFill>
                <a:latin typeface="Arial"/>
                <a:ea typeface="ＭＳ Ｐゴシック"/>
                <a:cs typeface="Arial"/>
              </a:rPr>
              <a:t>circulatoire</a:t>
            </a:r>
            <a:endParaRPr lang="en-GB" sz="3600">
              <a:solidFill>
                <a:schemeClr val="bg1"/>
              </a:solidFill>
              <a:latin typeface="Arial"/>
              <a:ea typeface="ＭＳ Ｐゴシック"/>
              <a:cs typeface="Arial"/>
            </a:endParaRPr>
          </a:p>
          <a:p>
            <a:pPr algn="r" eaLnBrk="0" hangingPunct="0"/>
            <a:r>
              <a:rPr lang="en-GB" sz="3600" err="1">
                <a:solidFill>
                  <a:schemeClr val="bg1"/>
                </a:solidFill>
                <a:latin typeface="Arial"/>
                <a:ea typeface="ＭＳ Ｐゴシック"/>
                <a:cs typeface="Arial"/>
              </a:rPr>
              <a:t>insufficientie</a:t>
            </a:r>
            <a:endParaRPr kumimoji="0" lang="en-GB" sz="40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359B377-9374-4C63-A3A3-76CA914DC481}"/>
              </a:ext>
            </a:extLst>
          </p:cNvPr>
          <p:cNvPicPr>
            <a:picLocks noChangeAspect="1"/>
          </p:cNvPicPr>
          <p:nvPr/>
        </p:nvPicPr>
        <p:blipFill>
          <a:blip r:embed="rId3"/>
          <a:stretch>
            <a:fillRect/>
          </a:stretch>
        </p:blipFill>
        <p:spPr>
          <a:xfrm>
            <a:off x="1250760" y="1365584"/>
            <a:ext cx="1872208" cy="1868613"/>
          </a:xfrm>
          <a:prstGeom prst="rect">
            <a:avLst/>
          </a:prstGeom>
          <a:ln>
            <a:noFill/>
          </a:ln>
          <a:effectLst>
            <a:softEdge rad="112500"/>
          </a:effectLst>
        </p:spPr>
      </p:pic>
      <p:pic>
        <p:nvPicPr>
          <p:cNvPr id="6" name="Picture 5">
            <a:extLst>
              <a:ext uri="{FF2B5EF4-FFF2-40B4-BE49-F238E27FC236}">
                <a16:creationId xmlns:a16="http://schemas.microsoft.com/office/drawing/2014/main" id="{3FAA392A-78DF-45E2-A7F9-A33A6618C7BC}"/>
              </a:ext>
            </a:extLst>
          </p:cNvPr>
          <p:cNvPicPr>
            <a:picLocks noChangeAspect="1"/>
          </p:cNvPicPr>
          <p:nvPr/>
        </p:nvPicPr>
        <p:blipFill rotWithShape="1">
          <a:blip r:embed="rId4"/>
          <a:srcRect l="16523"/>
          <a:stretch/>
        </p:blipFill>
        <p:spPr>
          <a:xfrm>
            <a:off x="1250760" y="3365195"/>
            <a:ext cx="1880470" cy="1591051"/>
          </a:xfrm>
          <a:prstGeom prst="rect">
            <a:avLst/>
          </a:prstGeom>
          <a:ln>
            <a:noFill/>
          </a:ln>
          <a:effectLst>
            <a:softEdge rad="112500"/>
          </a:effectLst>
        </p:spPr>
      </p:pic>
    </p:spTree>
    <p:extLst>
      <p:ext uri="{BB962C8B-B14F-4D97-AF65-F5344CB8AC3E}">
        <p14:creationId xmlns:p14="http://schemas.microsoft.com/office/powerpoint/2010/main" val="957028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p:cNvSpPr>
            <a:spLocks noGrp="1"/>
          </p:cNvSpPr>
          <p:nvPr>
            <p:ph type="title"/>
          </p:nvPr>
        </p:nvSpPr>
        <p:spPr bwMode="auto">
          <a:xfrm>
            <a:off x="250825" y="549275"/>
            <a:ext cx="82296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nl-NL" altLang="en-US"/>
              <a:t>Diederik</a:t>
            </a:r>
          </a:p>
        </p:txBody>
      </p:sp>
      <p:sp>
        <p:nvSpPr>
          <p:cNvPr id="33795" name="Tijdelijke aanduiding voor inhoud 2"/>
          <p:cNvSpPr>
            <a:spLocks noGrp="1"/>
          </p:cNvSpPr>
          <p:nvPr>
            <p:ph sz="half" idx="1"/>
          </p:nvPr>
        </p:nvSpPr>
        <p:spPr bwMode="auto">
          <a:xfrm>
            <a:off x="251520" y="1340768"/>
            <a:ext cx="8291513" cy="45259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eaLnBrk="1" hangingPunct="1">
              <a:lnSpc>
                <a:spcPct val="150000"/>
              </a:lnSpc>
              <a:buNone/>
            </a:pPr>
            <a:r>
              <a:rPr lang="en-GB" altLang="en-US" sz="2000" err="1"/>
              <a:t>Diederik</a:t>
            </a:r>
            <a:r>
              <a:rPr lang="en-GB" altLang="en-US" sz="2000"/>
              <a:t> is 13 </a:t>
            </a:r>
            <a:r>
              <a:rPr lang="en-GB" altLang="en-US" sz="2000" err="1"/>
              <a:t>jaar</a:t>
            </a:r>
            <a:r>
              <a:rPr lang="en-GB" altLang="en-US" sz="2000"/>
              <a:t>, </a:t>
            </a:r>
            <a:r>
              <a:rPr lang="en-GB" altLang="en-US" sz="2000" err="1"/>
              <a:t>hij</a:t>
            </a:r>
            <a:r>
              <a:rPr lang="en-GB" altLang="en-US" sz="2000"/>
              <a:t> </a:t>
            </a:r>
            <a:r>
              <a:rPr lang="en-GB" altLang="en-US" sz="2000" err="1"/>
              <a:t>werd</a:t>
            </a:r>
            <a:r>
              <a:rPr lang="en-GB" altLang="en-US" sz="2000"/>
              <a:t> </a:t>
            </a:r>
            <a:r>
              <a:rPr lang="en-GB" altLang="en-US" sz="2000" err="1"/>
              <a:t>binnengebracht</a:t>
            </a:r>
            <a:r>
              <a:rPr lang="en-GB" altLang="en-US" sz="2000"/>
              <a:t> door de ambulance </a:t>
            </a:r>
            <a:r>
              <a:rPr lang="en-GB" altLang="en-US" sz="2000" err="1"/>
              <a:t>nadat</a:t>
            </a:r>
            <a:r>
              <a:rPr lang="en-GB" altLang="en-US" sz="2000"/>
              <a:t> </a:t>
            </a:r>
            <a:r>
              <a:rPr lang="en-GB" altLang="en-US" sz="2000" err="1"/>
              <a:t>omstaanders</a:t>
            </a:r>
            <a:r>
              <a:rPr lang="en-GB" altLang="en-US" sz="2000"/>
              <a:t> hem </a:t>
            </a:r>
            <a:r>
              <a:rPr lang="en-GB" altLang="en-US" sz="2000" err="1"/>
              <a:t>bewusteloos</a:t>
            </a:r>
            <a:r>
              <a:rPr lang="en-GB" altLang="en-US" sz="2000"/>
              <a:t> </a:t>
            </a:r>
            <a:r>
              <a:rPr lang="en-GB" altLang="en-US" sz="2000" err="1"/>
              <a:t>aantroffen</a:t>
            </a:r>
            <a:r>
              <a:rPr lang="en-GB" altLang="en-US" sz="2000"/>
              <a:t> in het </a:t>
            </a:r>
            <a:r>
              <a:rPr lang="en-GB" altLang="en-US" sz="2000" err="1"/>
              <a:t>gemeentepark</a:t>
            </a:r>
            <a:r>
              <a:rPr lang="en-GB" altLang="en-US" sz="2000"/>
              <a:t>. </a:t>
            </a:r>
            <a:r>
              <a:rPr lang="en-GB" altLang="en-US" sz="2000" err="1"/>
              <a:t>Zijn</a:t>
            </a:r>
            <a:r>
              <a:rPr lang="en-GB" altLang="en-US" sz="2000"/>
              <a:t> </a:t>
            </a:r>
            <a:r>
              <a:rPr lang="en-GB" altLang="en-US" sz="2000" err="1"/>
              <a:t>vrienden</a:t>
            </a:r>
            <a:r>
              <a:rPr lang="en-GB" altLang="en-US" sz="2000"/>
              <a:t> </a:t>
            </a:r>
            <a:r>
              <a:rPr lang="en-GB" altLang="en-US" sz="2000" err="1"/>
              <a:t>zeggen</a:t>
            </a:r>
            <a:r>
              <a:rPr lang="en-GB" altLang="en-US" sz="2000"/>
              <a:t> </a:t>
            </a:r>
            <a:r>
              <a:rPr lang="en-GB" altLang="en-US" sz="2000" err="1"/>
              <a:t>dat</a:t>
            </a:r>
            <a:r>
              <a:rPr lang="en-GB" altLang="en-US" sz="2000"/>
              <a:t> </a:t>
            </a:r>
            <a:r>
              <a:rPr lang="en-GB" altLang="en-US" sz="2000" err="1"/>
              <a:t>er</a:t>
            </a:r>
            <a:r>
              <a:rPr lang="en-GB" altLang="en-US" sz="2000"/>
              <a:t> </a:t>
            </a:r>
            <a:r>
              <a:rPr lang="en-GB" altLang="en-US" sz="2000" err="1"/>
              <a:t>niets</a:t>
            </a:r>
            <a:r>
              <a:rPr lang="en-GB" altLang="en-US" sz="2000"/>
              <a:t> </a:t>
            </a:r>
            <a:r>
              <a:rPr lang="en-GB" altLang="en-US" sz="2000" err="1"/>
              <a:t>bijzonders</a:t>
            </a:r>
            <a:r>
              <a:rPr lang="en-GB" altLang="en-US" sz="2000"/>
              <a:t> </a:t>
            </a:r>
            <a:r>
              <a:rPr lang="en-GB" altLang="en-US" sz="2000" err="1"/>
              <a:t>gebeurd</a:t>
            </a:r>
            <a:r>
              <a:rPr lang="en-GB" altLang="en-US" sz="2000"/>
              <a:t> is, maar </a:t>
            </a:r>
            <a:r>
              <a:rPr lang="en-GB" altLang="en-US" sz="2000" err="1"/>
              <a:t>er</a:t>
            </a:r>
            <a:r>
              <a:rPr lang="en-GB" altLang="en-US" sz="2000"/>
              <a:t> </a:t>
            </a:r>
            <a:r>
              <a:rPr lang="en-GB" altLang="en-US" sz="2000" err="1"/>
              <a:t>hangt</a:t>
            </a:r>
            <a:r>
              <a:rPr lang="en-GB" altLang="en-US" sz="2000"/>
              <a:t> </a:t>
            </a:r>
            <a:r>
              <a:rPr lang="en-GB" altLang="en-US" sz="2000" err="1"/>
              <a:t>een</a:t>
            </a:r>
            <a:r>
              <a:rPr lang="en-GB" altLang="en-US" sz="2000"/>
              <a:t> </a:t>
            </a:r>
            <a:r>
              <a:rPr lang="en-GB" altLang="en-US" sz="2000" err="1"/>
              <a:t>sterke</a:t>
            </a:r>
            <a:r>
              <a:rPr lang="en-GB" altLang="en-US" sz="2000"/>
              <a:t> </a:t>
            </a:r>
            <a:r>
              <a:rPr lang="en-GB" altLang="en-US" sz="2000" err="1"/>
              <a:t>alcoholgeur</a:t>
            </a:r>
            <a:r>
              <a:rPr lang="en-GB" altLang="en-US" sz="2000"/>
              <a:t> in de </a:t>
            </a:r>
            <a:r>
              <a:rPr lang="en-GB" altLang="en-US" sz="2000" err="1"/>
              <a:t>wachtkamer</a:t>
            </a:r>
            <a:r>
              <a:rPr lang="en-GB" altLang="en-US" sz="2000"/>
              <a:t>.</a:t>
            </a:r>
            <a:endParaRPr lang="nl-NL" altLang="en-US" sz="2000"/>
          </a:p>
        </p:txBody>
      </p:sp>
      <p:pic>
        <p:nvPicPr>
          <p:cNvPr id="5"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8975" t="9685" b="20219"/>
          <a:stretch/>
        </p:blipFill>
        <p:spPr>
          <a:xfrm>
            <a:off x="3347864" y="3453993"/>
            <a:ext cx="4362271" cy="25262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845"/>
    </mc:Choice>
    <mc:Fallback xmlns="">
      <p:transition xmlns:p14="http://schemas.microsoft.com/office/powerpoint/2010/main" spd="slow" advTm="38845"/>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179388" y="476250"/>
            <a:ext cx="8964612"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sz="2800" err="1"/>
              <a:t>Diederik</a:t>
            </a:r>
            <a:r>
              <a:rPr lang="en-GB" altLang="en-US" sz="2800"/>
              <a:t>: </a:t>
            </a:r>
            <a:r>
              <a:rPr lang="en-GB" altLang="en-US" sz="2800" err="1"/>
              <a:t>Eerste</a:t>
            </a:r>
            <a:r>
              <a:rPr lang="en-GB" altLang="en-US" sz="2800"/>
              <a:t> </a:t>
            </a:r>
            <a:r>
              <a:rPr lang="en-GB" altLang="en-US" sz="2800" err="1"/>
              <a:t>beoordeling</a:t>
            </a:r>
            <a:r>
              <a:rPr lang="en-GB" altLang="en-US" sz="2800"/>
              <a:t> </a:t>
            </a:r>
            <a:r>
              <a:rPr lang="en-GB" altLang="en-US" sz="2800" err="1"/>
              <a:t>en</a:t>
            </a:r>
            <a:r>
              <a:rPr lang="en-GB" altLang="en-US" sz="2800"/>
              <a:t> </a:t>
            </a:r>
            <a:r>
              <a:rPr lang="en-GB" altLang="en-US" sz="2800" err="1"/>
              <a:t>resuscitatie</a:t>
            </a:r>
            <a:endParaRPr lang="en-US" altLang="en-US"/>
          </a:p>
        </p:txBody>
      </p:sp>
      <p:graphicFrame>
        <p:nvGraphicFramePr>
          <p:cNvPr id="250929" name="Group 49"/>
          <p:cNvGraphicFramePr>
            <a:graphicFrameLocks noGrp="1"/>
          </p:cNvGraphicFramePr>
          <p:nvPr>
            <p:ph idx="1"/>
          </p:nvPr>
        </p:nvGraphicFramePr>
        <p:xfrm>
          <a:off x="611188" y="1773238"/>
          <a:ext cx="8281292" cy="4241800"/>
        </p:xfrm>
        <a:graphic>
          <a:graphicData uri="http://schemas.openxmlformats.org/drawingml/2006/table">
            <a:tbl>
              <a:tblPr/>
              <a:tblGrid>
                <a:gridCol w="737468">
                  <a:extLst>
                    <a:ext uri="{9D8B030D-6E8A-4147-A177-3AD203B41FA5}">
                      <a16:colId xmlns:a16="http://schemas.microsoft.com/office/drawing/2014/main" val="20000"/>
                    </a:ext>
                  </a:extLst>
                </a:gridCol>
                <a:gridCol w="4220143">
                  <a:extLst>
                    <a:ext uri="{9D8B030D-6E8A-4147-A177-3AD203B41FA5}">
                      <a16:colId xmlns:a16="http://schemas.microsoft.com/office/drawing/2014/main" val="20001"/>
                    </a:ext>
                  </a:extLst>
                </a:gridCol>
                <a:gridCol w="3323681">
                  <a:extLst>
                    <a:ext uri="{9D8B030D-6E8A-4147-A177-3AD203B41FA5}">
                      <a16:colId xmlns:a16="http://schemas.microsoft.com/office/drawing/2014/main" val="20002"/>
                    </a:ext>
                  </a:extLst>
                </a:gridCol>
              </a:tblGrid>
              <a:tr h="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rgbClr val="2E5796"/>
                          </a:solidFill>
                          <a:effectLst/>
                          <a:latin typeface="Arial" pitchFamily="34" charset="0"/>
                          <a:cs typeface="Arial" pitchFamily="34" charset="0"/>
                        </a:rPr>
                        <a:t>Klinisch</a:t>
                      </a:r>
                      <a:endParaRPr kumimoji="0" lang="en-GB" sz="2000" b="0" i="0" u="none" strike="noStrike" cap="none" normalizeH="0" baseline="0">
                        <a:ln>
                          <a:noFill/>
                        </a:ln>
                        <a:solidFill>
                          <a:srgbClr val="2E5796"/>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F70C8"/>
                          </a:solidFill>
                          <a:effectLst/>
                          <a:latin typeface="Arial" pitchFamily="34" charset="0"/>
                          <a:cs typeface="Arial" pitchFamily="34" charset="0"/>
                        </a:rPr>
                        <a:t>Opvang</a:t>
                      </a:r>
                      <a:endParaRPr kumimoji="0" lang="en-US" sz="2000" b="0" i="0" u="none" strike="noStrike" cap="none" normalizeH="0" baseline="0">
                        <a:ln>
                          <a:noFill/>
                        </a:ln>
                        <a:solidFill>
                          <a:srgbClr val="2F70C8"/>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180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Snurkt</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F70C8"/>
                          </a:solidFill>
                          <a:effectLst/>
                          <a:latin typeface="Arial" pitchFamily="34" charset="0"/>
                          <a:cs typeface="Arial" pitchFamily="34" charset="0"/>
                        </a:rPr>
                        <a:t>Roep</a:t>
                      </a:r>
                      <a:r>
                        <a:rPr kumimoji="0" lang="en-GB" sz="2000" b="0" i="0" u="none" strike="noStrike" cap="none" normalizeH="0" baseline="0">
                          <a:ln>
                            <a:noFill/>
                          </a:ln>
                          <a:solidFill>
                            <a:srgbClr val="2F70C8"/>
                          </a:solidFill>
                          <a:effectLst/>
                          <a:latin typeface="Arial" pitchFamily="34" charset="0"/>
                          <a:cs typeface="Arial" pitchFamily="34" charset="0"/>
                        </a:rPr>
                        <a:t> </a:t>
                      </a:r>
                      <a:r>
                        <a:rPr kumimoji="0" lang="en-GB" sz="2000" b="0" i="0" u="none" strike="noStrike" cap="none" normalizeH="0" baseline="0" err="1">
                          <a:ln>
                            <a:noFill/>
                          </a:ln>
                          <a:solidFill>
                            <a:srgbClr val="2F70C8"/>
                          </a:solidFill>
                          <a:effectLst/>
                          <a:latin typeface="Arial" pitchFamily="34" charset="0"/>
                          <a:cs typeface="Arial" pitchFamily="34" charset="0"/>
                        </a:rPr>
                        <a:t>om</a:t>
                      </a:r>
                      <a:r>
                        <a:rPr kumimoji="0" lang="en-GB" sz="2000" b="0" i="0" u="none" strike="noStrike" cap="none" normalizeH="0" baseline="0">
                          <a:ln>
                            <a:noFill/>
                          </a:ln>
                          <a:solidFill>
                            <a:srgbClr val="2F70C8"/>
                          </a:solidFill>
                          <a:effectLst/>
                          <a:latin typeface="Arial" pitchFamily="34" charset="0"/>
                          <a:cs typeface="Arial" pitchFamily="34" charset="0"/>
                        </a:rPr>
                        <a:t> </a:t>
                      </a:r>
                      <a:r>
                        <a:rPr kumimoji="0" lang="en-GB" sz="2000" b="0" i="0" u="none" strike="noStrike" cap="none" normalizeH="0" baseline="0" err="1">
                          <a:ln>
                            <a:noFill/>
                          </a:ln>
                          <a:solidFill>
                            <a:srgbClr val="2F70C8"/>
                          </a:solidFill>
                          <a:effectLst/>
                          <a:latin typeface="Arial" pitchFamily="34" charset="0"/>
                          <a:cs typeface="Arial" pitchFamily="34" charset="0"/>
                        </a:rPr>
                        <a:t>hulp</a:t>
                      </a:r>
                      <a:endParaRPr kumimoji="0" lang="en-GB" sz="2000" b="0" i="0" u="none" strike="noStrike" cap="none" normalizeH="0" baseline="0">
                        <a:ln>
                          <a:noFill/>
                        </a:ln>
                        <a:solidFill>
                          <a:srgbClr val="2F70C8"/>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cap="none" normalizeH="0" baseline="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rgbClr val="000000"/>
                          </a:solidFill>
                          <a:effectLst/>
                          <a:latin typeface="Arial" pitchFamily="34" charset="0"/>
                          <a:cs typeface="Arial" pitchFamily="34" charset="0"/>
                        </a:rPr>
                        <a:t>Open luchtweg (mayo?)</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Zuurstof</a:t>
                      </a:r>
                      <a:r>
                        <a:rPr kumimoji="0" lang="en-GB" sz="2000" b="0" i="0" u="none" strike="noStrike" cap="none" normalizeH="0" baseline="0">
                          <a:ln>
                            <a:noFill/>
                          </a:ln>
                          <a:solidFill>
                            <a:schemeClr val="tx1"/>
                          </a:solidFill>
                          <a:effectLst/>
                          <a:latin typeface="Arial" pitchFamily="34" charset="0"/>
                          <a:cs typeface="Arial" pitchFamily="34" charset="0"/>
                        </a:rPr>
                        <a:t> via NRM</a:t>
                      </a: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IV/IO </a:t>
                      </a:r>
                      <a:r>
                        <a:rPr kumimoji="0" lang="en-GB" sz="2000" b="0" i="0" u="none" strike="noStrike" cap="none" normalizeH="0" baseline="0" err="1">
                          <a:ln>
                            <a:noFill/>
                          </a:ln>
                          <a:solidFill>
                            <a:schemeClr val="tx1"/>
                          </a:solidFill>
                          <a:effectLst/>
                          <a:latin typeface="Arial" pitchFamily="34" charset="0"/>
                          <a:cs typeface="Arial" pitchFamily="34" charset="0"/>
                        </a:rPr>
                        <a:t>toegang</a:t>
                      </a:r>
                      <a:r>
                        <a:rPr kumimoji="0" lang="en-GB" sz="2000" b="0" i="0" u="none" strike="noStrike" cap="none" normalizeH="0" baseline="0">
                          <a:ln>
                            <a:noFill/>
                          </a:ln>
                          <a:solidFill>
                            <a:schemeClr val="tx1"/>
                          </a:solidFill>
                          <a:effectLst/>
                          <a:latin typeface="Arial" pitchFamily="34" charset="0"/>
                          <a:cs typeface="Arial" pitchFamily="34" charset="0"/>
                        </a:rPr>
                        <a:t> en </a:t>
                      </a:r>
                      <a:r>
                        <a:rPr kumimoji="0" lang="en-GB" sz="2000" b="0" i="0" u="none" strike="noStrike" cap="none" normalizeH="0" baseline="0" err="1">
                          <a:ln>
                            <a:noFill/>
                          </a:ln>
                          <a:solidFill>
                            <a:schemeClr val="tx1"/>
                          </a:solidFill>
                          <a:effectLst/>
                          <a:latin typeface="Arial" pitchFamily="34" charset="0"/>
                          <a:cs typeface="Arial" pitchFamily="34" charset="0"/>
                        </a:rPr>
                        <a:t>vocht</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Neem</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bloed</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af</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kern="1200" cap="none" normalizeH="0" baseline="0">
                        <a:ln>
                          <a:noFill/>
                        </a:ln>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kern="1200" cap="none" normalizeH="0" baseline="0">
                        <a:ln>
                          <a:noFill/>
                        </a:ln>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kern="1200" cap="none" normalizeH="0" baseline="0" err="1">
                          <a:ln>
                            <a:noFill/>
                          </a:ln>
                          <a:solidFill>
                            <a:schemeClr val="tx1"/>
                          </a:solidFill>
                          <a:effectLst/>
                          <a:latin typeface="Arial" pitchFamily="34" charset="0"/>
                          <a:ea typeface="+mn-ea"/>
                          <a:cs typeface="Arial" pitchFamily="34" charset="0"/>
                        </a:rPr>
                        <a:t>Opwarmen</a:t>
                      </a:r>
                      <a:endParaRPr kumimoji="0" lang="en-GB" sz="2000" b="0" i="0" u="none" strike="noStrike" kern="1200" cap="none" normalizeH="0" baseline="0">
                        <a:ln>
                          <a:noFill/>
                        </a:ln>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cap="none" normalizeH="0" baseline="0">
                        <a:ln>
                          <a:noFill/>
                        </a:ln>
                        <a:solidFill>
                          <a:srgbClr val="FFFFFF"/>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F70C8"/>
                          </a:solidFill>
                          <a:effectLst/>
                          <a:latin typeface="Arial" pitchFamily="34" charset="0"/>
                          <a:cs typeface="Arial" pitchFamily="34" charset="0"/>
                        </a:rPr>
                        <a:t>Herbeoordeel</a:t>
                      </a:r>
                      <a:endParaRPr kumimoji="0" lang="en-US" sz="2000" b="0" i="0" u="none" strike="noStrike" cap="none" normalizeH="0" baseline="0">
                        <a:ln>
                          <a:noFill/>
                        </a:ln>
                        <a:solidFill>
                          <a:srgbClr val="2F70C8"/>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360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B</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AH 12/min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Geen</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intrekkingen</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SpO</a:t>
                      </a:r>
                      <a:r>
                        <a:rPr kumimoji="0" lang="en-GB" sz="2000" b="0" i="0" u="none" strike="noStrike" cap="none" normalizeH="0" baseline="-25000">
                          <a:ln>
                            <a:noFill/>
                          </a:ln>
                          <a:solidFill>
                            <a:schemeClr val="tx1"/>
                          </a:solidFill>
                          <a:effectLst/>
                          <a:latin typeface="Arial" pitchFamily="34" charset="0"/>
                          <a:cs typeface="Arial" pitchFamily="34" charset="0"/>
                        </a:rPr>
                        <a:t>2</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niet</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te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meten</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1300163">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C</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HR 68/min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Bleek</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Koude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extremiteiten</a:t>
                      </a:r>
                      <a:r>
                        <a:rPr kumimoji="0" lang="en-GB" sz="20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BP 100mmHg </a:t>
                      </a:r>
                      <a:r>
                        <a:rPr kumimoji="0" lang="en-GB" sz="2000" b="0" i="0" u="none" strike="noStrike" cap="none" normalizeH="0" baseline="0" err="1">
                          <a:ln>
                            <a:noFill/>
                          </a:ln>
                          <a:solidFill>
                            <a:schemeClr val="tx1"/>
                          </a:solidFill>
                          <a:effectLst/>
                          <a:latin typeface="Arial" pitchFamily="34" charset="0"/>
                          <a:cs typeface="Arial" pitchFamily="34" charset="0"/>
                        </a:rPr>
                        <a:t>systolisch</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360363">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D</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AV</a:t>
                      </a:r>
                      <a:r>
                        <a:rPr kumimoji="0" lang="en-GB" sz="2000" b="1" i="0" u="none" strike="noStrike" cap="none" normalizeH="0" baseline="0">
                          <a:ln>
                            <a:noFill/>
                          </a:ln>
                          <a:solidFill>
                            <a:srgbClr val="2F70C8"/>
                          </a:solidFill>
                          <a:effectLst/>
                          <a:latin typeface="Arial" pitchFamily="34" charset="0"/>
                          <a:cs typeface="Arial" pitchFamily="34" charset="0"/>
                        </a:rPr>
                        <a:t>P</a:t>
                      </a:r>
                      <a:r>
                        <a:rPr kumimoji="0" lang="en-GB" sz="2000" b="0" i="0" u="none" strike="noStrike" cap="none" normalizeH="0" baseline="0">
                          <a:ln>
                            <a:noFill/>
                          </a:ln>
                          <a:solidFill>
                            <a:schemeClr val="tx1"/>
                          </a:solidFill>
                          <a:effectLst/>
                          <a:latin typeface="Arial" pitchFamily="34" charset="0"/>
                          <a:cs typeface="Arial" pitchFamily="34" charset="0"/>
                        </a:rPr>
                        <a:t>U</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Pupillen</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traag</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gelijk</a:t>
                      </a:r>
                      <a:r>
                        <a:rPr kumimoji="0" lang="en-GB" sz="2000" b="0" i="0" u="none" strike="noStrike" cap="none" normalizeH="0" baseline="0">
                          <a:ln>
                            <a:noFill/>
                          </a:ln>
                          <a:solidFill>
                            <a:schemeClr val="tx1"/>
                          </a:solidFill>
                          <a:effectLst/>
                          <a:latin typeface="Arial" pitchFamily="34" charset="0"/>
                          <a:cs typeface="Arial" pitchFamily="34" charset="0"/>
                        </a:rPr>
                        <a:t> en </a:t>
                      </a:r>
                      <a:r>
                        <a:rPr kumimoji="0" lang="en-GB" sz="2000" b="0" i="0" u="none" strike="noStrike" cap="none" normalizeH="0" baseline="0" err="1">
                          <a:ln>
                            <a:noFill/>
                          </a:ln>
                          <a:solidFill>
                            <a:schemeClr val="tx1"/>
                          </a:solidFill>
                          <a:effectLst/>
                          <a:latin typeface="Arial" pitchFamily="34" charset="0"/>
                          <a:cs typeface="Arial" pitchFamily="34" charset="0"/>
                        </a:rPr>
                        <a:t>reactief</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252413">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Hypothermie</a:t>
                      </a:r>
                      <a:r>
                        <a:rPr kumimoji="0" lang="en-GB" sz="2000" b="0" i="0" u="none" strike="noStrike" cap="none" normalizeH="0" baseline="0">
                          <a:ln>
                            <a:noFill/>
                          </a:ln>
                          <a:solidFill>
                            <a:schemeClr val="tx1"/>
                          </a:solidFill>
                          <a:effectLst/>
                          <a:latin typeface="Arial" pitchFamily="34" charset="0"/>
                          <a:cs typeface="Arial" pitchFamily="34" charset="0"/>
                        </a:rPr>
                        <a:t> 32</a:t>
                      </a:r>
                      <a:r>
                        <a:rPr kumimoji="0" lang="en-GB" sz="2000" b="0" i="0" u="none" strike="noStrike" cap="none" normalizeH="0" baseline="30000">
                          <a:ln>
                            <a:noFill/>
                          </a:ln>
                          <a:solidFill>
                            <a:schemeClr val="tx1"/>
                          </a:solidFill>
                          <a:effectLst/>
                          <a:latin typeface="Arial" pitchFamily="34" charset="0"/>
                          <a:cs typeface="Arial" pitchFamily="34" charset="0"/>
                        </a:rPr>
                        <a:t>o</a:t>
                      </a:r>
                      <a:r>
                        <a:rPr kumimoji="0" lang="en-GB" sz="2000" b="0" i="0" u="none" strike="noStrike" cap="none" normalizeH="0" baseline="0">
                          <a:ln>
                            <a:noFill/>
                          </a:ln>
                          <a:solidFill>
                            <a:schemeClr val="tx1"/>
                          </a:solidFill>
                          <a:effectLst/>
                          <a:latin typeface="Arial" pitchFamily="34" charset="0"/>
                          <a:cs typeface="Arial" pitchFamily="34" charset="0"/>
                        </a:rPr>
                        <a:t>C</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5"/>
                  </a:ext>
                </a:extLst>
              </a:tr>
            </a:tbl>
          </a:graphicData>
        </a:graphic>
      </p:graphicFrame>
      <p:sp>
        <p:nvSpPr>
          <p:cNvPr id="250930" name="Rectangle 50"/>
          <p:cNvSpPr>
            <a:spLocks noChangeArrowheads="1"/>
          </p:cNvSpPr>
          <p:nvPr/>
        </p:nvSpPr>
        <p:spPr bwMode="auto">
          <a:xfrm>
            <a:off x="5652121" y="2232745"/>
            <a:ext cx="3024336" cy="367240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Tree>
    <p:custDataLst>
      <p:tags r:id="rId1"/>
    </p:custDataLst>
  </p:cSld>
  <p:clrMapOvr>
    <a:masterClrMapping/>
  </p:clrMapOvr>
  <p:transition spd="slow" advTm="11980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250930"/>
                                        </p:tgtEl>
                                      </p:cBhvr>
                                    </p:animEffect>
                                    <p:set>
                                      <p:cBhvr>
                                        <p:cTn id="7" dur="1" fill="hold">
                                          <p:stCondLst>
                                            <p:cond delay="1999"/>
                                          </p:stCondLst>
                                        </p:cTn>
                                        <p:tgtEl>
                                          <p:spTgt spid="2509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9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flipV="1">
            <a:off x="8261350" y="5794375"/>
            <a:ext cx="622300" cy="79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dirty="0"/>
          </a:p>
        </p:txBody>
      </p:sp>
      <p:sp>
        <p:nvSpPr>
          <p:cNvPr id="14339" name="Rectangle 5"/>
          <p:cNvSpPr>
            <a:spLocks noGrp="1" noChangeArrowheads="1"/>
          </p:cNvSpPr>
          <p:nvPr>
            <p:ph type="title"/>
          </p:nvPr>
        </p:nvSpPr>
        <p:spPr bwMode="auto">
          <a:xfrm>
            <a:off x="328613" y="404813"/>
            <a:ext cx="8229600" cy="63341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dirty="0"/>
              <a:t>APLS </a:t>
            </a:r>
            <a:r>
              <a:rPr lang="en-US" altLang="en-US" dirty="0" err="1"/>
              <a:t>leerdoelen</a:t>
            </a:r>
            <a:endParaRPr lang="en-US" altLang="en-US"/>
          </a:p>
        </p:txBody>
      </p:sp>
      <p:sp>
        <p:nvSpPr>
          <p:cNvPr id="14340" name="Rectangle 6"/>
          <p:cNvSpPr>
            <a:spLocks noGrp="1" noChangeArrowheads="1"/>
          </p:cNvSpPr>
          <p:nvPr>
            <p:ph idx="1"/>
          </p:nvPr>
        </p:nvSpPr>
        <p:spPr bwMode="auto">
          <a:xfrm>
            <a:off x="179388" y="1412776"/>
            <a:ext cx="8569076" cy="381642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spcBef>
                <a:spcPts val="2376"/>
              </a:spcBef>
              <a:buFontTx/>
              <a:buChar char="•"/>
            </a:pPr>
            <a:r>
              <a:rPr lang="nl-NL" altLang="en-US" sz="2400" dirty="0"/>
              <a:t>het verder bouwen op de kennis voor de opvang en stabilisatie van kinderen met levensbedreigende aandoeningen</a:t>
            </a:r>
          </a:p>
          <a:p>
            <a:pPr eaLnBrk="1" hangingPunct="1">
              <a:spcBef>
                <a:spcPts val="2376"/>
              </a:spcBef>
              <a:buFontTx/>
              <a:buChar char="•"/>
            </a:pPr>
            <a:r>
              <a:rPr lang="nl-NL" altLang="en-US" sz="2400" dirty="0"/>
              <a:t>het aanleren van de praktische procedures die hierbij nodig zijn </a:t>
            </a:r>
          </a:p>
          <a:p>
            <a:pPr eaLnBrk="1" hangingPunct="1">
              <a:spcBef>
                <a:spcPts val="2376"/>
              </a:spcBef>
              <a:buFontTx/>
              <a:buChar char="•"/>
            </a:pPr>
            <a:r>
              <a:rPr lang="nl-NL" altLang="en-US" sz="2400" dirty="0"/>
              <a:t>het aanleren van skills noodzakelijk voor goed teamwork en leiderschap</a:t>
            </a:r>
          </a:p>
        </p:txBody>
      </p:sp>
    </p:spTree>
  </p:cSld>
  <p:clrMapOvr>
    <a:masterClrMapping/>
  </p:clrMapOvr>
  <p:transition spd="med" advTm="28864">
    <p:cut/>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179388" y="333375"/>
            <a:ext cx="77724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err="1"/>
              <a:t>Differentieel</a:t>
            </a:r>
            <a:r>
              <a:rPr lang="en-GB" altLang="en-US"/>
              <a:t> diagnoses</a:t>
            </a:r>
            <a:endParaRPr lang="en-US" altLang="en-US"/>
          </a:p>
        </p:txBody>
      </p:sp>
      <p:graphicFrame>
        <p:nvGraphicFramePr>
          <p:cNvPr id="251956" name="Group 52"/>
          <p:cNvGraphicFramePr>
            <a:graphicFrameLocks noGrp="1"/>
          </p:cNvGraphicFramePr>
          <p:nvPr>
            <p:ph idx="1"/>
          </p:nvPr>
        </p:nvGraphicFramePr>
        <p:xfrm>
          <a:off x="611188" y="1628775"/>
          <a:ext cx="7772400" cy="4710114"/>
        </p:xfrm>
        <a:graphic>
          <a:graphicData uri="http://schemas.openxmlformats.org/drawingml/2006/table">
            <a:tbl>
              <a:tblPr/>
              <a:tblGrid>
                <a:gridCol w="2708275">
                  <a:extLst>
                    <a:ext uri="{9D8B030D-6E8A-4147-A177-3AD203B41FA5}">
                      <a16:colId xmlns:a16="http://schemas.microsoft.com/office/drawing/2014/main" val="20000"/>
                    </a:ext>
                  </a:extLst>
                </a:gridCol>
                <a:gridCol w="2473325">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439654">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err="1">
                          <a:ln>
                            <a:noFill/>
                          </a:ln>
                          <a:solidFill>
                            <a:srgbClr val="2F70C8"/>
                          </a:solidFill>
                          <a:effectLst/>
                          <a:latin typeface="Arial" pitchFamily="34" charset="0"/>
                          <a:cs typeface="Arial" pitchFamily="34" charset="0"/>
                        </a:rPr>
                        <a:t>Sleutelkenmerk</a:t>
                      </a:r>
                      <a:endParaRPr kumimoji="0" lang="en-US" sz="2200" b="0" i="0" u="none" strike="noStrike" cap="none" normalizeH="0" baseline="0">
                        <a:ln>
                          <a:noFill/>
                        </a:ln>
                        <a:solidFill>
                          <a:srgbClr val="2F70C8"/>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2F70C8"/>
                          </a:solidFill>
                          <a:effectLst/>
                          <a:latin typeface="Arial" pitchFamily="34" charset="0"/>
                          <a:cs typeface="Arial" pitchFamily="34" charset="0"/>
                        </a:rPr>
                        <a:t>Diagnose</a:t>
                      </a:r>
                      <a:endParaRPr kumimoji="0" lang="en-US" sz="2200" b="0" i="0" u="none" strike="noStrike" cap="none" normalizeH="0" baseline="0">
                        <a:ln>
                          <a:noFill/>
                        </a:ln>
                        <a:solidFill>
                          <a:srgbClr val="2F70C8"/>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err="1">
                          <a:ln>
                            <a:noFill/>
                          </a:ln>
                          <a:solidFill>
                            <a:srgbClr val="2F70C8"/>
                          </a:solidFill>
                          <a:effectLst/>
                          <a:latin typeface="Arial" pitchFamily="34" charset="0"/>
                          <a:cs typeface="Arial" pitchFamily="34" charset="0"/>
                        </a:rPr>
                        <a:t>Behandeling</a:t>
                      </a:r>
                      <a:endParaRPr kumimoji="0" lang="en-US" sz="2200" b="0" i="0" u="none" strike="noStrike" cap="none" normalizeH="0" baseline="0">
                        <a:ln>
                          <a:noFill/>
                        </a:ln>
                        <a:solidFill>
                          <a:srgbClr val="2F70C8"/>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92010">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Bekend</a:t>
                      </a:r>
                      <a:r>
                        <a:rPr kumimoji="0" lang="en-GB" sz="2000" b="0" i="0" u="none" strike="noStrike" cap="none" normalizeH="0" baseline="0">
                          <a:ln>
                            <a:noFill/>
                          </a:ln>
                          <a:solidFill>
                            <a:schemeClr val="tx1"/>
                          </a:solidFill>
                          <a:effectLst/>
                          <a:latin typeface="Arial" pitchFamily="34" charset="0"/>
                          <a:cs typeface="Arial" pitchFamily="34" charset="0"/>
                        </a:rPr>
                        <a:t> met </a:t>
                      </a:r>
                      <a:r>
                        <a:rPr kumimoji="0" lang="en-GB" sz="2000" b="0" i="0" u="none" strike="noStrike" cap="none" normalizeH="0" baseline="0" err="1">
                          <a:ln>
                            <a:noFill/>
                          </a:ln>
                          <a:solidFill>
                            <a:schemeClr val="tx1"/>
                          </a:solidFill>
                          <a:effectLst/>
                          <a:latin typeface="Arial" pitchFamily="34" charset="0"/>
                          <a:cs typeface="Arial" pitchFamily="34" charset="0"/>
                        </a:rPr>
                        <a:t>epilepsie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Postictaal</a:t>
                      </a:r>
                      <a:r>
                        <a:rPr kumimoji="0" lang="en-GB" sz="2000" b="0" i="0" u="none" strike="noStrike" cap="none" normalizeH="0" baseline="0">
                          <a:ln>
                            <a:noFill/>
                          </a:ln>
                          <a:solidFill>
                            <a:schemeClr val="tx1"/>
                          </a:solidFill>
                          <a:effectLst/>
                          <a:latin typeface="Arial" pitchFamily="34" charset="0"/>
                          <a:cs typeface="Arial" pitchFamily="34" charset="0"/>
                        </a:rPr>
                        <a:t> </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Ondersteunend</a:t>
                      </a:r>
                      <a:r>
                        <a:rPr kumimoji="0" lang="en-GB" sz="2000" b="0" i="0" u="none" strike="noStrike" cap="none" normalizeH="0" baseline="0">
                          <a:ln>
                            <a:noFill/>
                          </a:ln>
                          <a:solidFill>
                            <a:schemeClr val="tx1"/>
                          </a:solidFill>
                          <a:effectLst/>
                          <a:latin typeface="Arial" pitchFamily="34" charset="0"/>
                          <a:cs typeface="Arial" pitchFamily="34" charset="0"/>
                        </a:rPr>
                        <a:t> (mayo?)  monitoring</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1718">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Recent trauma</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Hoofdletsel</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Trauma </a:t>
                      </a:r>
                      <a:r>
                        <a:rPr kumimoji="0" lang="en-GB" sz="2000" b="0" i="0" u="none" strike="noStrike" cap="none" normalizeH="0" baseline="0" err="1">
                          <a:ln>
                            <a:noFill/>
                          </a:ln>
                          <a:solidFill>
                            <a:schemeClr val="tx1"/>
                          </a:solidFill>
                          <a:effectLst/>
                          <a:latin typeface="Arial" pitchFamily="34" charset="0"/>
                          <a:cs typeface="Arial" pitchFamily="34" charset="0"/>
                        </a:rPr>
                        <a:t>algoritme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64318">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Bekende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onderliggende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ziekte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Diabetes</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Metabole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ziekte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DKA </a:t>
                      </a:r>
                      <a:r>
                        <a:rPr kumimoji="0" lang="en-GB" sz="2000" b="0" i="0" u="none" strike="noStrike" cap="none" normalizeH="0" baseline="0" err="1">
                          <a:ln>
                            <a:noFill/>
                          </a:ln>
                          <a:solidFill>
                            <a:schemeClr val="tx1"/>
                          </a:solidFill>
                          <a:effectLst/>
                          <a:latin typeface="Arial" pitchFamily="34" charset="0"/>
                          <a:cs typeface="Arial" pitchFamily="34" charset="0"/>
                        </a:rPr>
                        <a:t>algoritme</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Metabool</a:t>
                      </a:r>
                      <a:r>
                        <a:rPr kumimoji="0" lang="en-GB" sz="2000" b="0" i="0" u="none" strike="noStrike" cap="none" normalizeH="0" baseline="0">
                          <a:ln>
                            <a:noFill/>
                          </a:ln>
                          <a:solidFill>
                            <a:schemeClr val="tx1"/>
                          </a:solidFill>
                          <a:effectLst/>
                          <a:latin typeface="Arial" pitchFamily="34" charset="0"/>
                          <a:cs typeface="Arial" pitchFamily="34" charset="0"/>
                        </a:rPr>
                        <a:t> protocol</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391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Acuut</a:t>
                      </a:r>
                      <a:r>
                        <a:rPr kumimoji="0" lang="en-GB" sz="2000" b="0" i="0" u="none" strike="noStrike" cap="none" normalizeH="0" baseline="0">
                          <a:ln>
                            <a:noFill/>
                          </a:ln>
                          <a:solidFill>
                            <a:schemeClr val="tx1"/>
                          </a:solidFill>
                          <a:effectLst/>
                          <a:latin typeface="Arial" pitchFamily="34" charset="0"/>
                          <a:cs typeface="Arial" pitchFamily="34" charset="0"/>
                        </a:rPr>
                        <a:t> begin en </a:t>
                      </a:r>
                      <a:r>
                        <a:rPr kumimoji="0" lang="en-GB" sz="2000" b="0" i="0" u="none" strike="noStrike" cap="none" normalizeH="0" baseline="0" err="1">
                          <a:ln>
                            <a:noFill/>
                          </a:ln>
                          <a:solidFill>
                            <a:schemeClr val="tx1"/>
                          </a:solidFill>
                          <a:effectLst/>
                          <a:latin typeface="Arial" pitchFamily="34" charset="0"/>
                          <a:cs typeface="Arial" pitchFamily="34" charset="0"/>
                        </a:rPr>
                        <a:t>koorts</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Meningitis </a:t>
                      </a:r>
                      <a:r>
                        <a:rPr kumimoji="0" lang="en-GB" sz="2000" b="0" i="0" u="none" strike="noStrike" cap="none" normalizeH="0" baseline="0" err="1">
                          <a:ln>
                            <a:noFill/>
                          </a:ln>
                          <a:solidFill>
                            <a:schemeClr val="tx1"/>
                          </a:solidFill>
                          <a:effectLst/>
                          <a:latin typeface="Arial" pitchFamily="34" charset="0"/>
                          <a:cs typeface="Arial" pitchFamily="34" charset="0"/>
                        </a:rPr>
                        <a:t>Encefalitis</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Antibiotica</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28503">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Mogelijk</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intoxicatie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Drugs</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Alcohol</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Ondersteunend</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Evt</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antidoot</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51962" name="Rectangle 58"/>
          <p:cNvSpPr>
            <a:spLocks noChangeArrowheads="1"/>
          </p:cNvSpPr>
          <p:nvPr/>
        </p:nvSpPr>
        <p:spPr bwMode="auto">
          <a:xfrm>
            <a:off x="3420666" y="2131640"/>
            <a:ext cx="2303462" cy="649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63" name="Rectangle 59"/>
          <p:cNvSpPr>
            <a:spLocks noChangeArrowheads="1"/>
          </p:cNvSpPr>
          <p:nvPr/>
        </p:nvSpPr>
        <p:spPr bwMode="auto">
          <a:xfrm>
            <a:off x="3360738" y="2916871"/>
            <a:ext cx="2303462" cy="3143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64" name="Rectangle 60"/>
          <p:cNvSpPr>
            <a:spLocks noChangeArrowheads="1"/>
          </p:cNvSpPr>
          <p:nvPr/>
        </p:nvSpPr>
        <p:spPr bwMode="auto">
          <a:xfrm>
            <a:off x="3371453" y="3356992"/>
            <a:ext cx="2352675" cy="10080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65" name="Rectangle 61"/>
          <p:cNvSpPr>
            <a:spLocks noChangeArrowheads="1"/>
          </p:cNvSpPr>
          <p:nvPr/>
        </p:nvSpPr>
        <p:spPr bwMode="auto">
          <a:xfrm>
            <a:off x="3360738" y="4516413"/>
            <a:ext cx="2303462" cy="7127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66" name="Rectangle 62"/>
          <p:cNvSpPr>
            <a:spLocks noChangeArrowheads="1"/>
          </p:cNvSpPr>
          <p:nvPr/>
        </p:nvSpPr>
        <p:spPr bwMode="auto">
          <a:xfrm>
            <a:off x="3419872" y="5374729"/>
            <a:ext cx="2339975" cy="7905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67" name="Rectangle 63"/>
          <p:cNvSpPr>
            <a:spLocks noChangeArrowheads="1"/>
          </p:cNvSpPr>
          <p:nvPr/>
        </p:nvSpPr>
        <p:spPr bwMode="auto">
          <a:xfrm>
            <a:off x="5868491" y="2132856"/>
            <a:ext cx="2447925" cy="6683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68" name="Rectangle 64"/>
          <p:cNvSpPr>
            <a:spLocks noChangeArrowheads="1"/>
          </p:cNvSpPr>
          <p:nvPr/>
        </p:nvSpPr>
        <p:spPr bwMode="auto">
          <a:xfrm>
            <a:off x="5868144" y="2924944"/>
            <a:ext cx="2447925"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69" name="Rectangle 65"/>
          <p:cNvSpPr>
            <a:spLocks noChangeArrowheads="1"/>
          </p:cNvSpPr>
          <p:nvPr/>
        </p:nvSpPr>
        <p:spPr bwMode="auto">
          <a:xfrm>
            <a:off x="5868144" y="3356992"/>
            <a:ext cx="2447925" cy="9366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70" name="Rectangle 66"/>
          <p:cNvSpPr>
            <a:spLocks noChangeArrowheads="1"/>
          </p:cNvSpPr>
          <p:nvPr/>
        </p:nvSpPr>
        <p:spPr bwMode="auto">
          <a:xfrm>
            <a:off x="5868144" y="4519747"/>
            <a:ext cx="2447925" cy="6492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71" name="Rectangle 67"/>
          <p:cNvSpPr>
            <a:spLocks noChangeArrowheads="1"/>
          </p:cNvSpPr>
          <p:nvPr/>
        </p:nvSpPr>
        <p:spPr bwMode="auto">
          <a:xfrm>
            <a:off x="5868491" y="5373216"/>
            <a:ext cx="2447925" cy="7905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Tree>
    <p:custDataLst>
      <p:tags r:id="rId1"/>
    </p:custDataLst>
  </p:cSld>
  <p:clrMapOvr>
    <a:masterClrMapping/>
  </p:clrMapOvr>
  <p:transition spd="slow" advTm="9403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251962"/>
                                        </p:tgtEl>
                                      </p:cBhvr>
                                    </p:animEffect>
                                    <p:set>
                                      <p:cBhvr>
                                        <p:cTn id="7" dur="1" fill="hold">
                                          <p:stCondLst>
                                            <p:cond delay="1999"/>
                                          </p:stCondLst>
                                        </p:cTn>
                                        <p:tgtEl>
                                          <p:spTgt spid="25196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251967"/>
                                        </p:tgtEl>
                                      </p:cBhvr>
                                    </p:animEffect>
                                    <p:set>
                                      <p:cBhvr>
                                        <p:cTn id="10" dur="1" fill="hold">
                                          <p:stCondLst>
                                            <p:cond delay="1999"/>
                                          </p:stCondLst>
                                        </p:cTn>
                                        <p:tgtEl>
                                          <p:spTgt spid="251967"/>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0" nodeType="clickEffect">
                                  <p:stCondLst>
                                    <p:cond delay="0"/>
                                  </p:stCondLst>
                                  <p:childTnLst>
                                    <p:animEffect transition="out" filter="fade">
                                      <p:cBhvr>
                                        <p:cTn id="14" dur="2000"/>
                                        <p:tgtEl>
                                          <p:spTgt spid="251963"/>
                                        </p:tgtEl>
                                      </p:cBhvr>
                                    </p:animEffect>
                                    <p:set>
                                      <p:cBhvr>
                                        <p:cTn id="15" dur="1" fill="hold">
                                          <p:stCondLst>
                                            <p:cond delay="1999"/>
                                          </p:stCondLst>
                                        </p:cTn>
                                        <p:tgtEl>
                                          <p:spTgt spid="251963"/>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2000"/>
                                        <p:tgtEl>
                                          <p:spTgt spid="251968"/>
                                        </p:tgtEl>
                                      </p:cBhvr>
                                    </p:animEffect>
                                    <p:set>
                                      <p:cBhvr>
                                        <p:cTn id="18" dur="1" fill="hold">
                                          <p:stCondLst>
                                            <p:cond delay="1999"/>
                                          </p:stCondLst>
                                        </p:cTn>
                                        <p:tgtEl>
                                          <p:spTgt spid="251968"/>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xit" presetSubtype="0" fill="hold" grpId="0" nodeType="clickEffect">
                                  <p:stCondLst>
                                    <p:cond delay="0"/>
                                  </p:stCondLst>
                                  <p:childTnLst>
                                    <p:animEffect transition="out" filter="fade">
                                      <p:cBhvr>
                                        <p:cTn id="22" dur="2000"/>
                                        <p:tgtEl>
                                          <p:spTgt spid="251964"/>
                                        </p:tgtEl>
                                      </p:cBhvr>
                                    </p:animEffect>
                                    <p:set>
                                      <p:cBhvr>
                                        <p:cTn id="23" dur="1" fill="hold">
                                          <p:stCondLst>
                                            <p:cond delay="1999"/>
                                          </p:stCondLst>
                                        </p:cTn>
                                        <p:tgtEl>
                                          <p:spTgt spid="251964"/>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2000"/>
                                        <p:tgtEl>
                                          <p:spTgt spid="251969"/>
                                        </p:tgtEl>
                                      </p:cBhvr>
                                    </p:animEffect>
                                    <p:set>
                                      <p:cBhvr>
                                        <p:cTn id="26" dur="1" fill="hold">
                                          <p:stCondLst>
                                            <p:cond delay="1999"/>
                                          </p:stCondLst>
                                        </p:cTn>
                                        <p:tgtEl>
                                          <p:spTgt spid="251969"/>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grpId="0" nodeType="clickEffect">
                                  <p:stCondLst>
                                    <p:cond delay="0"/>
                                  </p:stCondLst>
                                  <p:childTnLst>
                                    <p:animEffect transition="out" filter="fade">
                                      <p:cBhvr>
                                        <p:cTn id="30" dur="2000"/>
                                        <p:tgtEl>
                                          <p:spTgt spid="251965"/>
                                        </p:tgtEl>
                                      </p:cBhvr>
                                    </p:animEffect>
                                    <p:set>
                                      <p:cBhvr>
                                        <p:cTn id="31" dur="1" fill="hold">
                                          <p:stCondLst>
                                            <p:cond delay="1999"/>
                                          </p:stCondLst>
                                        </p:cTn>
                                        <p:tgtEl>
                                          <p:spTgt spid="251965"/>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2000"/>
                                        <p:tgtEl>
                                          <p:spTgt spid="251970"/>
                                        </p:tgtEl>
                                      </p:cBhvr>
                                    </p:animEffect>
                                    <p:set>
                                      <p:cBhvr>
                                        <p:cTn id="34" dur="1" fill="hold">
                                          <p:stCondLst>
                                            <p:cond delay="1999"/>
                                          </p:stCondLst>
                                        </p:cTn>
                                        <p:tgtEl>
                                          <p:spTgt spid="251970"/>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xit" presetSubtype="0" fill="hold" grpId="0" nodeType="clickEffect">
                                  <p:stCondLst>
                                    <p:cond delay="0"/>
                                  </p:stCondLst>
                                  <p:childTnLst>
                                    <p:animEffect transition="out" filter="fade">
                                      <p:cBhvr>
                                        <p:cTn id="38" dur="2000"/>
                                        <p:tgtEl>
                                          <p:spTgt spid="251966"/>
                                        </p:tgtEl>
                                      </p:cBhvr>
                                    </p:animEffect>
                                    <p:set>
                                      <p:cBhvr>
                                        <p:cTn id="39" dur="1" fill="hold">
                                          <p:stCondLst>
                                            <p:cond delay="1999"/>
                                          </p:stCondLst>
                                        </p:cTn>
                                        <p:tgtEl>
                                          <p:spTgt spid="251966"/>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2000"/>
                                        <p:tgtEl>
                                          <p:spTgt spid="251971"/>
                                        </p:tgtEl>
                                      </p:cBhvr>
                                    </p:animEffect>
                                    <p:set>
                                      <p:cBhvr>
                                        <p:cTn id="42" dur="1" fill="hold">
                                          <p:stCondLst>
                                            <p:cond delay="1999"/>
                                          </p:stCondLst>
                                        </p:cTn>
                                        <p:tgtEl>
                                          <p:spTgt spid="2519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62" grpId="0" animBg="1"/>
      <p:bldP spid="251963" grpId="0" animBg="1"/>
      <p:bldP spid="251964" grpId="0" animBg="1"/>
      <p:bldP spid="251965" grpId="0" animBg="1"/>
      <p:bldP spid="251966" grpId="0" animBg="1"/>
      <p:bldP spid="251967" grpId="0" animBg="1"/>
      <p:bldP spid="251968" grpId="0" animBg="1"/>
      <p:bldP spid="251969" grpId="0" animBg="1"/>
      <p:bldP spid="251970" grpId="0" animBg="1"/>
      <p:bldP spid="25197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0158A-DBB1-44C2-ACB8-FE2E945E8AF3}"/>
              </a:ext>
            </a:extLst>
          </p:cNvPr>
          <p:cNvSpPr>
            <a:spLocks noGrp="1"/>
          </p:cNvSpPr>
          <p:nvPr>
            <p:ph type="title"/>
          </p:nvPr>
        </p:nvSpPr>
        <p:spPr>
          <a:xfrm>
            <a:off x="468000" y="360000"/>
            <a:ext cx="8229600" cy="706090"/>
          </a:xfrm>
        </p:spPr>
        <p:txBody>
          <a:bodyPr/>
          <a:lstStyle/>
          <a:p>
            <a:r>
              <a:rPr lang="en-GB" err="1"/>
              <a:t>Potentieel</a:t>
            </a:r>
            <a:r>
              <a:rPr lang="en-GB"/>
              <a:t> </a:t>
            </a:r>
            <a:r>
              <a:rPr lang="en-GB" err="1"/>
              <a:t>centraal</a:t>
            </a:r>
            <a:r>
              <a:rPr lang="en-GB"/>
              <a:t> </a:t>
            </a:r>
            <a:r>
              <a:rPr lang="en-GB" err="1"/>
              <a:t>neurologisch</a:t>
            </a:r>
            <a:r>
              <a:rPr lang="en-GB"/>
              <a:t> </a:t>
            </a:r>
            <a:r>
              <a:rPr lang="en-GB" err="1"/>
              <a:t>falen</a:t>
            </a:r>
            <a:endParaRPr lang="en-GB"/>
          </a:p>
        </p:txBody>
      </p:sp>
      <p:sp>
        <p:nvSpPr>
          <p:cNvPr id="3" name="Rectangle: Rounded Corners 2">
            <a:extLst>
              <a:ext uri="{FF2B5EF4-FFF2-40B4-BE49-F238E27FC236}">
                <a16:creationId xmlns:a16="http://schemas.microsoft.com/office/drawing/2014/main" id="{09DB42DB-574C-40B2-AA0D-93C9782C0177}"/>
              </a:ext>
            </a:extLst>
          </p:cNvPr>
          <p:cNvSpPr/>
          <p:nvPr/>
        </p:nvSpPr>
        <p:spPr bwMode="auto">
          <a:xfrm>
            <a:off x="868095" y="1056930"/>
            <a:ext cx="7020000" cy="1440160"/>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lang="en-GB" sz="4400" err="1">
                <a:solidFill>
                  <a:schemeClr val="bg1"/>
                </a:solidFill>
                <a:latin typeface="Arial" panose="020B0604020202020204" pitchFamily="34" charset="0"/>
                <a:cs typeface="Arial" panose="020B0604020202020204" pitchFamily="34" charset="0"/>
              </a:rPr>
              <a:t>Bewustzijn</a:t>
            </a:r>
            <a:endParaRPr kumimoji="0" lang="en-GB" sz="60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2E5B6736-6A5C-4E5C-B684-4D2C6F27115F}"/>
              </a:ext>
            </a:extLst>
          </p:cNvPr>
          <p:cNvSpPr/>
          <p:nvPr/>
        </p:nvSpPr>
        <p:spPr bwMode="auto">
          <a:xfrm>
            <a:off x="868095" y="2587009"/>
            <a:ext cx="7020000" cy="1440160"/>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lang="en-GB" sz="4400" err="1">
                <a:solidFill>
                  <a:schemeClr val="bg1"/>
                </a:solidFill>
                <a:latin typeface="Arial" panose="020B0604020202020204" pitchFamily="34" charset="0"/>
                <a:cs typeface="Arial" panose="020B0604020202020204" pitchFamily="34" charset="0"/>
              </a:rPr>
              <a:t>Houding</a:t>
            </a:r>
            <a:endParaRPr kumimoji="0" lang="en-GB" sz="54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115396D5-4767-4B01-A56D-394B619F17F6}"/>
              </a:ext>
            </a:extLst>
          </p:cNvPr>
          <p:cNvSpPr/>
          <p:nvPr/>
        </p:nvSpPr>
        <p:spPr bwMode="auto">
          <a:xfrm>
            <a:off x="868095" y="4118899"/>
            <a:ext cx="7020000" cy="1440000"/>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lang="en-GB" sz="4400" err="1">
                <a:solidFill>
                  <a:schemeClr val="bg1"/>
                </a:solidFill>
                <a:latin typeface="Arial" panose="020B0604020202020204" pitchFamily="34" charset="0"/>
                <a:cs typeface="Arial" panose="020B0604020202020204" pitchFamily="34" charset="0"/>
              </a:rPr>
              <a:t>Pupillen</a:t>
            </a:r>
            <a:endParaRPr kumimoji="0" lang="en-GB" sz="60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pic>
        <p:nvPicPr>
          <p:cNvPr id="7" name="Picture 6" descr="Close-up of a person's eyes&#10;&#10;Description automatically generated">
            <a:extLst>
              <a:ext uri="{FF2B5EF4-FFF2-40B4-BE49-F238E27FC236}">
                <a16:creationId xmlns:a16="http://schemas.microsoft.com/office/drawing/2014/main" id="{C9F2FD02-6697-4127-94C8-68CA61E29F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991" y="4160632"/>
            <a:ext cx="2056735" cy="1351420"/>
          </a:xfrm>
          <a:prstGeom prst="rect">
            <a:avLst/>
          </a:prstGeom>
          <a:ln>
            <a:noFill/>
          </a:ln>
          <a:effectLst>
            <a:softEdge rad="112500"/>
          </a:effectLst>
        </p:spPr>
      </p:pic>
      <p:pic>
        <p:nvPicPr>
          <p:cNvPr id="8" name="Picture 7">
            <a:extLst>
              <a:ext uri="{FF2B5EF4-FFF2-40B4-BE49-F238E27FC236}">
                <a16:creationId xmlns:a16="http://schemas.microsoft.com/office/drawing/2014/main" id="{596ED6F4-658F-4DC3-B11F-2DBA4428FC89}"/>
              </a:ext>
            </a:extLst>
          </p:cNvPr>
          <p:cNvPicPr>
            <a:picLocks noChangeAspect="1"/>
          </p:cNvPicPr>
          <p:nvPr/>
        </p:nvPicPr>
        <p:blipFill>
          <a:blip r:embed="rId4"/>
          <a:stretch>
            <a:fillRect/>
          </a:stretch>
        </p:blipFill>
        <p:spPr>
          <a:xfrm>
            <a:off x="1081080" y="2574386"/>
            <a:ext cx="2075646" cy="1452783"/>
          </a:xfrm>
          <a:prstGeom prst="rect">
            <a:avLst/>
          </a:prstGeom>
          <a:ln>
            <a:noFill/>
          </a:ln>
          <a:effectLst>
            <a:softEdge rad="112500"/>
          </a:effectLst>
        </p:spPr>
      </p:pic>
      <p:pic>
        <p:nvPicPr>
          <p:cNvPr id="9" name="Picture 8">
            <a:extLst>
              <a:ext uri="{FF2B5EF4-FFF2-40B4-BE49-F238E27FC236}">
                <a16:creationId xmlns:a16="http://schemas.microsoft.com/office/drawing/2014/main" id="{7276A8B5-B007-4B36-BDA5-3D7E70D6D4DA}"/>
              </a:ext>
            </a:extLst>
          </p:cNvPr>
          <p:cNvPicPr>
            <a:picLocks noChangeAspect="1"/>
          </p:cNvPicPr>
          <p:nvPr/>
        </p:nvPicPr>
        <p:blipFill>
          <a:blip r:embed="rId5"/>
          <a:stretch>
            <a:fillRect/>
          </a:stretch>
        </p:blipFill>
        <p:spPr>
          <a:xfrm>
            <a:off x="1021515" y="1101300"/>
            <a:ext cx="2213686" cy="1413605"/>
          </a:xfrm>
          <a:prstGeom prst="rect">
            <a:avLst/>
          </a:prstGeom>
          <a:ln>
            <a:noFill/>
          </a:ln>
          <a:effectLst>
            <a:softEdge rad="112500"/>
          </a:effectLst>
        </p:spPr>
      </p:pic>
    </p:spTree>
    <p:extLst>
      <p:ext uri="{BB962C8B-B14F-4D97-AF65-F5344CB8AC3E}">
        <p14:creationId xmlns:p14="http://schemas.microsoft.com/office/powerpoint/2010/main" val="1348077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ChangeArrowheads="1"/>
          </p:cNvSpPr>
          <p:nvPr/>
        </p:nvSpPr>
        <p:spPr bwMode="auto">
          <a:xfrm flipV="1">
            <a:off x="8261350" y="5794375"/>
            <a:ext cx="6223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32771" name="Rectangle 12"/>
          <p:cNvSpPr>
            <a:spLocks noGrp="1" noChangeArrowheads="1"/>
          </p:cNvSpPr>
          <p:nvPr>
            <p:ph type="title"/>
          </p:nvPr>
        </p:nvSpPr>
        <p:spPr bwMode="auto">
          <a:xfrm>
            <a:off x="468000" y="360000"/>
            <a:ext cx="8229600" cy="706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t>DEFG!</a:t>
            </a:r>
            <a:endParaRPr lang="en-US" altLang="en-US" sz="3600"/>
          </a:p>
        </p:txBody>
      </p:sp>
      <p:sp>
        <p:nvSpPr>
          <p:cNvPr id="2" name="Rectangle: Rounded Corners 1">
            <a:extLst>
              <a:ext uri="{FF2B5EF4-FFF2-40B4-BE49-F238E27FC236}">
                <a16:creationId xmlns:a16="http://schemas.microsoft.com/office/drawing/2014/main" id="{D7334553-F041-4A5F-8EE5-BCC040E3501D}"/>
              </a:ext>
            </a:extLst>
          </p:cNvPr>
          <p:cNvSpPr/>
          <p:nvPr/>
        </p:nvSpPr>
        <p:spPr bwMode="auto">
          <a:xfrm>
            <a:off x="899592" y="1756934"/>
            <a:ext cx="7200800" cy="2232248"/>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GB" sz="4800" b="0" i="0" u="none" strike="noStrike" cap="none" normalizeH="0" baseline="0">
                <a:ln>
                  <a:noFill/>
                </a:ln>
                <a:solidFill>
                  <a:schemeClr val="bg1"/>
                </a:solidFill>
                <a:effectLst/>
                <a:latin typeface="Arial" panose="020B0604020202020204" pitchFamily="34" charset="0"/>
                <a:cs typeface="Arial" panose="020B0604020202020204" pitchFamily="34" charset="0"/>
              </a:rPr>
              <a:t>Glucose</a:t>
            </a:r>
            <a:endParaRPr kumimoji="0" lang="en-GB" sz="60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pic>
        <p:nvPicPr>
          <p:cNvPr id="7" name="Picture 6" descr="A picture containing person, indoor, baby&#10;&#10;Description automatically generated">
            <a:extLst>
              <a:ext uri="{FF2B5EF4-FFF2-40B4-BE49-F238E27FC236}">
                <a16:creationId xmlns:a16="http://schemas.microsoft.com/office/drawing/2014/main" id="{91473A5A-C3B1-4C92-A850-0A158200D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1988839"/>
            <a:ext cx="2808312" cy="1867619"/>
          </a:xfrm>
          <a:prstGeom prst="rect">
            <a:avLst/>
          </a:prstGeom>
          <a:ln>
            <a:noFill/>
          </a:ln>
          <a:effectLst>
            <a:softEdge rad="112500"/>
          </a:effectLst>
        </p:spPr>
      </p:pic>
    </p:spTree>
    <p:extLst>
      <p:ext uri="{BB962C8B-B14F-4D97-AF65-F5344CB8AC3E}">
        <p14:creationId xmlns:p14="http://schemas.microsoft.com/office/powerpoint/2010/main" val="2001205161"/>
      </p:ext>
    </p:extLst>
  </p:cSld>
  <p:clrMapOvr>
    <a:masterClrMapping/>
  </p:clrMapOvr>
  <p:transition spd="med">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r>
              <a:rPr lang="en-GB" altLang="en-US" sz="2600"/>
              <a:t>Advanced Paediatric Life Support</a:t>
            </a:r>
          </a:p>
        </p:txBody>
      </p:sp>
      <p:sp>
        <p:nvSpPr>
          <p:cNvPr id="38915" name="Text Placeholder 4"/>
          <p:cNvSpPr>
            <a:spLocks noGrp="1"/>
          </p:cNvSpPr>
          <p:nvPr>
            <p:ph type="body" sz="half" idx="2"/>
          </p:nvPr>
        </p:nvSpPr>
        <p:spPr bwMode="auto">
          <a:xfrm>
            <a:off x="1475656" y="5072063"/>
            <a:ext cx="7057157" cy="804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lnSpc>
                <a:spcPct val="90000"/>
              </a:lnSpc>
            </a:pPr>
            <a:r>
              <a:rPr lang="en-US" altLang="en-US" sz="2400" err="1">
                <a:solidFill>
                  <a:srgbClr val="000000"/>
                </a:solidFill>
              </a:rPr>
              <a:t>Herkenning</a:t>
            </a:r>
            <a:r>
              <a:rPr lang="en-US" altLang="en-US" sz="2400">
                <a:solidFill>
                  <a:srgbClr val="000000"/>
                </a:solidFill>
              </a:rPr>
              <a:t> </a:t>
            </a:r>
            <a:r>
              <a:rPr lang="en-US" altLang="en-US" sz="2400" err="1">
                <a:solidFill>
                  <a:srgbClr val="000000"/>
                </a:solidFill>
              </a:rPr>
              <a:t>en</a:t>
            </a:r>
            <a:r>
              <a:rPr lang="en-US" altLang="en-US" sz="2400">
                <a:solidFill>
                  <a:srgbClr val="000000"/>
                </a:solidFill>
              </a:rPr>
              <a:t> </a:t>
            </a:r>
            <a:r>
              <a:rPr lang="en-US" altLang="en-US" sz="2400" err="1">
                <a:solidFill>
                  <a:srgbClr val="000000"/>
                </a:solidFill>
              </a:rPr>
              <a:t>opvang</a:t>
            </a:r>
            <a:r>
              <a:rPr lang="en-US" altLang="en-US" sz="2400">
                <a:solidFill>
                  <a:srgbClr val="000000"/>
                </a:solidFill>
              </a:rPr>
              <a:t> van </a:t>
            </a:r>
            <a:r>
              <a:rPr lang="en-US" altLang="en-US" sz="2400" err="1">
                <a:solidFill>
                  <a:srgbClr val="000000"/>
                </a:solidFill>
              </a:rPr>
              <a:t>ernstig</a:t>
            </a:r>
            <a:r>
              <a:rPr lang="en-US" altLang="en-US" sz="2400">
                <a:solidFill>
                  <a:srgbClr val="000000"/>
                </a:solidFill>
              </a:rPr>
              <a:t> </a:t>
            </a:r>
            <a:r>
              <a:rPr lang="en-US" altLang="en-US" sz="2400" err="1">
                <a:solidFill>
                  <a:srgbClr val="000000"/>
                </a:solidFill>
              </a:rPr>
              <a:t>zieke</a:t>
            </a:r>
            <a:r>
              <a:rPr lang="en-US" altLang="en-US" sz="2400">
                <a:solidFill>
                  <a:srgbClr val="000000"/>
                </a:solidFill>
              </a:rPr>
              <a:t> </a:t>
            </a:r>
            <a:r>
              <a:rPr lang="en-US" altLang="en-US" sz="2400" err="1">
                <a:solidFill>
                  <a:srgbClr val="000000"/>
                </a:solidFill>
              </a:rPr>
              <a:t>kinderen</a:t>
            </a:r>
            <a:endParaRPr lang="en-US" altLang="en-US" sz="2400">
              <a:solidFill>
                <a:srgbClr val="000000"/>
              </a:solidFill>
            </a:endParaRPr>
          </a:p>
        </p:txBody>
      </p:sp>
      <p:grpSp>
        <p:nvGrpSpPr>
          <p:cNvPr id="2" name="Group 1">
            <a:extLst>
              <a:ext uri="{FF2B5EF4-FFF2-40B4-BE49-F238E27FC236}">
                <a16:creationId xmlns:a16="http://schemas.microsoft.com/office/drawing/2014/main" id="{54D1467B-9BD0-9A36-0045-50CA61593B1C}"/>
              </a:ext>
            </a:extLst>
          </p:cNvPr>
          <p:cNvGrpSpPr/>
          <p:nvPr/>
        </p:nvGrpSpPr>
        <p:grpSpPr>
          <a:xfrm>
            <a:off x="2267744" y="601652"/>
            <a:ext cx="5251290" cy="3476645"/>
            <a:chOff x="1919956" y="692696"/>
            <a:chExt cx="5251290" cy="3476645"/>
          </a:xfrm>
        </p:grpSpPr>
        <p:pic>
          <p:nvPicPr>
            <p:cNvPr id="3" name="Graphic 2" descr="Question Mark with solid fill">
              <a:extLst>
                <a:ext uri="{FF2B5EF4-FFF2-40B4-BE49-F238E27FC236}">
                  <a16:creationId xmlns:a16="http://schemas.microsoft.com/office/drawing/2014/main" id="{3C43F0DE-5EA0-37F0-546A-212E227D5A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3677" y="692696"/>
              <a:ext cx="3476645" cy="3476645"/>
            </a:xfrm>
            <a:prstGeom prst="rect">
              <a:avLst/>
            </a:prstGeom>
            <a:effectLst>
              <a:outerShdw blurRad="76200" dir="18900000" sy="23000" kx="-1200000" algn="bl" rotWithShape="0">
                <a:prstClr val="black">
                  <a:alpha val="20000"/>
                </a:prstClr>
              </a:outerShdw>
            </a:effectLst>
            <a:scene3d>
              <a:camera prst="orthographicFront"/>
              <a:lightRig rig="chilly" dir="t"/>
            </a:scene3d>
          </p:spPr>
        </p:pic>
        <p:pic>
          <p:nvPicPr>
            <p:cNvPr id="4" name="Graphic 3" descr="Question Mark with solid fill">
              <a:extLst>
                <a:ext uri="{FF2B5EF4-FFF2-40B4-BE49-F238E27FC236}">
                  <a16:creationId xmlns:a16="http://schemas.microsoft.com/office/drawing/2014/main" id="{1258BD5E-A28E-4BE9-8A80-803FBA11A4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374703">
              <a:off x="1919956" y="1807014"/>
              <a:ext cx="2160000" cy="2160000"/>
            </a:xfrm>
            <a:prstGeom prst="rect">
              <a:avLst/>
            </a:prstGeom>
            <a:effectLst>
              <a:outerShdw blurRad="76200" dir="18900000" sy="23000" kx="-1200000" algn="bl" rotWithShape="0">
                <a:prstClr val="black">
                  <a:alpha val="20000"/>
                </a:prstClr>
              </a:outerShdw>
            </a:effectLst>
            <a:scene3d>
              <a:camera prst="orthographicFront"/>
              <a:lightRig rig="chilly" dir="t"/>
            </a:scene3d>
          </p:spPr>
        </p:pic>
        <p:pic>
          <p:nvPicPr>
            <p:cNvPr id="5" name="Graphic 4" descr="Question Mark with solid fill">
              <a:extLst>
                <a:ext uri="{FF2B5EF4-FFF2-40B4-BE49-F238E27FC236}">
                  <a16:creationId xmlns:a16="http://schemas.microsoft.com/office/drawing/2014/main" id="{08434EC5-5AF7-E5DC-3293-EF77B54519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143600">
              <a:off x="5011246" y="890062"/>
              <a:ext cx="2160000" cy="2160000"/>
            </a:xfrm>
            <a:prstGeom prst="rect">
              <a:avLst/>
            </a:prstGeom>
            <a:effectLst>
              <a:outerShdw blurRad="76200" dir="18900000" sy="23000" kx="-1200000" algn="bl" rotWithShape="0">
                <a:prstClr val="black">
                  <a:alpha val="20000"/>
                </a:prstClr>
              </a:outerShdw>
            </a:effectLst>
            <a:scene3d>
              <a:camera prst="orthographicFront"/>
              <a:lightRig rig="chilly" dir="t"/>
            </a:scene3d>
          </p:spPr>
        </p:pic>
      </p:grpSp>
    </p:spTree>
    <p:extLst>
      <p:ext uri="{BB962C8B-B14F-4D97-AF65-F5344CB8AC3E}">
        <p14:creationId xmlns:p14="http://schemas.microsoft.com/office/powerpoint/2010/main" val="3548185903"/>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68000" y="360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t>Advanced </a:t>
            </a:r>
            <a:r>
              <a:rPr lang="en-US" altLang="en-US" err="1"/>
              <a:t>Paediatric</a:t>
            </a:r>
            <a:r>
              <a:rPr lang="en-US" altLang="en-US"/>
              <a:t> Life Support </a:t>
            </a:r>
            <a:r>
              <a:rPr lang="en-GB" altLang="en-US" err="1"/>
              <a:t>Systematische</a:t>
            </a:r>
            <a:r>
              <a:rPr lang="en-GB" altLang="en-US"/>
              <a:t> </a:t>
            </a:r>
            <a:r>
              <a:rPr lang="en-GB" altLang="en-US" err="1"/>
              <a:t>aanpak</a:t>
            </a:r>
            <a:endParaRPr lang="en-GB" altLang="en-US"/>
          </a:p>
        </p:txBody>
      </p:sp>
      <p:graphicFrame>
        <p:nvGraphicFramePr>
          <p:cNvPr id="2" name="Table 1"/>
          <p:cNvGraphicFramePr>
            <a:graphicFrameLocks noGrp="1"/>
          </p:cNvGraphicFramePr>
          <p:nvPr/>
        </p:nvGraphicFramePr>
        <p:xfrm>
          <a:off x="1583667" y="1696614"/>
          <a:ext cx="5976665" cy="579120"/>
        </p:xfrm>
        <a:graphic>
          <a:graphicData uri="http://schemas.openxmlformats.org/drawingml/2006/table">
            <a:tbl>
              <a:tblPr firstRow="1" bandRow="1">
                <a:tableStyleId>{5C22544A-7EE6-4342-B048-85BDC9FD1C3A}</a:tableStyleId>
              </a:tblPr>
              <a:tblGrid>
                <a:gridCol w="1195333">
                  <a:extLst>
                    <a:ext uri="{9D8B030D-6E8A-4147-A177-3AD203B41FA5}">
                      <a16:colId xmlns:a16="http://schemas.microsoft.com/office/drawing/2014/main" val="20000"/>
                    </a:ext>
                  </a:extLst>
                </a:gridCol>
                <a:gridCol w="1195333">
                  <a:extLst>
                    <a:ext uri="{9D8B030D-6E8A-4147-A177-3AD203B41FA5}">
                      <a16:colId xmlns:a16="http://schemas.microsoft.com/office/drawing/2014/main" val="20001"/>
                    </a:ext>
                  </a:extLst>
                </a:gridCol>
                <a:gridCol w="1195333">
                  <a:extLst>
                    <a:ext uri="{9D8B030D-6E8A-4147-A177-3AD203B41FA5}">
                      <a16:colId xmlns:a16="http://schemas.microsoft.com/office/drawing/2014/main" val="20002"/>
                    </a:ext>
                  </a:extLst>
                </a:gridCol>
                <a:gridCol w="1195333">
                  <a:extLst>
                    <a:ext uri="{9D8B030D-6E8A-4147-A177-3AD203B41FA5}">
                      <a16:colId xmlns:a16="http://schemas.microsoft.com/office/drawing/2014/main" val="20003"/>
                    </a:ext>
                  </a:extLst>
                </a:gridCol>
                <a:gridCol w="1195333">
                  <a:extLst>
                    <a:ext uri="{9D8B030D-6E8A-4147-A177-3AD203B41FA5}">
                      <a16:colId xmlns:a16="http://schemas.microsoft.com/office/drawing/2014/main" val="20004"/>
                    </a:ext>
                  </a:extLst>
                </a:gridCol>
              </a:tblGrid>
              <a:tr h="57606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3200" b="1">
                          <a:latin typeface="Arial" panose="020B0604020202020204" pitchFamily="34" charset="0"/>
                          <a:cs typeface="Arial" panose="020B0604020202020204" pitchFamily="34" charset="0"/>
                        </a:rPr>
                        <a:t>A</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B</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C</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D</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E</a:t>
                      </a:r>
                    </a:p>
                  </a:txBody>
                  <a:tcPr anchor="ctr">
                    <a:solidFill>
                      <a:srgbClr val="2F70C8"/>
                    </a:solidFill>
                  </a:tcPr>
                </a:tc>
                <a:extLst>
                  <a:ext uri="{0D108BD9-81ED-4DB2-BD59-A6C34878D82A}">
                    <a16:rowId xmlns:a16="http://schemas.microsoft.com/office/drawing/2014/main" val="10000"/>
                  </a:ext>
                </a:extLst>
              </a:tr>
            </a:tbl>
          </a:graphicData>
        </a:graphic>
      </p:graphicFrame>
      <p:grpSp>
        <p:nvGrpSpPr>
          <p:cNvPr id="14" name="Group 13">
            <a:extLst>
              <a:ext uri="{FF2B5EF4-FFF2-40B4-BE49-F238E27FC236}">
                <a16:creationId xmlns:a16="http://schemas.microsoft.com/office/drawing/2014/main" id="{B7CBA029-5F5D-FE97-B735-B1A723ACC24F}"/>
              </a:ext>
            </a:extLst>
          </p:cNvPr>
          <p:cNvGrpSpPr/>
          <p:nvPr/>
        </p:nvGrpSpPr>
        <p:grpSpPr>
          <a:xfrm>
            <a:off x="3504328" y="2415598"/>
            <a:ext cx="2243324" cy="4145988"/>
            <a:chOff x="3504328" y="2415598"/>
            <a:chExt cx="2243324" cy="4145988"/>
          </a:xfrm>
        </p:grpSpPr>
        <p:sp>
          <p:nvSpPr>
            <p:cNvPr id="15" name="Rectangle: Rounded Corners 14">
              <a:extLst>
                <a:ext uri="{FF2B5EF4-FFF2-40B4-BE49-F238E27FC236}">
                  <a16:creationId xmlns:a16="http://schemas.microsoft.com/office/drawing/2014/main" id="{A85A0F5E-0596-ECF3-395B-F69A31D417B3}"/>
                </a:ext>
              </a:extLst>
            </p:cNvPr>
            <p:cNvSpPr/>
            <p:nvPr/>
          </p:nvSpPr>
          <p:spPr bwMode="auto">
            <a:xfrm>
              <a:off x="3504328" y="2415598"/>
              <a:ext cx="2243317" cy="31849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err="1">
                  <a:ln>
                    <a:noFill/>
                  </a:ln>
                  <a:solidFill>
                    <a:schemeClr val="tx1"/>
                  </a:solidFill>
                  <a:effectLst/>
                  <a:latin typeface="Arial" panose="020B0604020202020204" pitchFamily="34" charset="0"/>
                  <a:cs typeface="Arial" panose="020B0604020202020204" pitchFamily="34" charset="0"/>
                </a:rPr>
                <a:t>Eerste</a:t>
              </a:r>
              <a:r>
                <a:rPr kumimoji="0" lang="en-GB" sz="14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r>
                <a:rPr kumimoji="0" lang="en-GB" sz="1400" b="0" i="0" u="none" strike="noStrike" cap="none" normalizeH="0" baseline="0" err="1">
                  <a:ln>
                    <a:noFill/>
                  </a:ln>
                  <a:solidFill>
                    <a:schemeClr val="tx1"/>
                  </a:solidFill>
                  <a:effectLst/>
                  <a:latin typeface="Arial" panose="020B0604020202020204" pitchFamily="34" charset="0"/>
                  <a:cs typeface="Arial" panose="020B0604020202020204" pitchFamily="34" charset="0"/>
                </a:rPr>
                <a:t>beoordeling</a:t>
              </a:r>
              <a:endParaRPr kumimoji="0" lang="en-GB"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CD8877A1-FE0C-BEBB-B041-1D2DE5B3EB30}"/>
                </a:ext>
              </a:extLst>
            </p:cNvPr>
            <p:cNvCxnSpPr>
              <a:cxnSpLocks/>
            </p:cNvCxnSpPr>
            <p:nvPr/>
          </p:nvCxnSpPr>
          <p:spPr bwMode="auto">
            <a:xfrm>
              <a:off x="4571999" y="2734088"/>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17" name="Rectangle: Rounded Corners 16">
              <a:extLst>
                <a:ext uri="{FF2B5EF4-FFF2-40B4-BE49-F238E27FC236}">
                  <a16:creationId xmlns:a16="http://schemas.microsoft.com/office/drawing/2014/main" id="{71F9A3FF-02DE-FA0F-6C13-3805999AE48D}"/>
                </a:ext>
              </a:extLst>
            </p:cNvPr>
            <p:cNvSpPr/>
            <p:nvPr/>
          </p:nvSpPr>
          <p:spPr bwMode="auto">
            <a:xfrm>
              <a:off x="3504329" y="3284150"/>
              <a:ext cx="2243318" cy="366431"/>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err="1">
                  <a:ln>
                    <a:noFill/>
                  </a:ln>
                  <a:solidFill>
                    <a:schemeClr val="tx1"/>
                  </a:solidFill>
                  <a:effectLst/>
                  <a:latin typeface="Arial" panose="020B0604020202020204" pitchFamily="34" charset="0"/>
                  <a:cs typeface="Arial" panose="020B0604020202020204" pitchFamily="34" charset="0"/>
                </a:rPr>
                <a:t>Resuscitatie</a:t>
              </a:r>
              <a:endParaRPr kumimoji="0" lang="en-GB"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09A3054B-EB6F-48D3-E6EB-B9DF38AA315E}"/>
                </a:ext>
              </a:extLst>
            </p:cNvPr>
            <p:cNvSpPr/>
            <p:nvPr/>
          </p:nvSpPr>
          <p:spPr bwMode="auto">
            <a:xfrm>
              <a:off x="3504329" y="4214936"/>
              <a:ext cx="2243319" cy="31849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err="1">
                  <a:ln>
                    <a:noFill/>
                  </a:ln>
                  <a:solidFill>
                    <a:schemeClr val="tx1"/>
                  </a:solidFill>
                  <a:effectLst/>
                  <a:latin typeface="Arial" panose="020B0604020202020204" pitchFamily="34" charset="0"/>
                  <a:cs typeface="Arial" panose="020B0604020202020204" pitchFamily="34" charset="0"/>
                </a:rPr>
                <a:t>Tweede</a:t>
              </a:r>
              <a:r>
                <a:rPr kumimoji="0" lang="en-GB" sz="14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r>
                <a:rPr kumimoji="0" lang="en-GB" sz="1400" b="0" i="0" u="none" strike="noStrike" cap="none" normalizeH="0" baseline="0" err="1">
                  <a:ln>
                    <a:noFill/>
                  </a:ln>
                  <a:solidFill>
                    <a:schemeClr val="tx1"/>
                  </a:solidFill>
                  <a:effectLst/>
                  <a:latin typeface="Arial" panose="020B0604020202020204" pitchFamily="34" charset="0"/>
                  <a:cs typeface="Arial" panose="020B0604020202020204" pitchFamily="34" charset="0"/>
                </a:rPr>
                <a:t>beoordeling</a:t>
              </a:r>
              <a:endParaRPr kumimoji="0" lang="en-GB"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3E3E7E1C-0B2A-8A1F-5F8D-E54F30154BCA}"/>
                </a:ext>
              </a:extLst>
            </p:cNvPr>
            <p:cNvCxnSpPr>
              <a:cxnSpLocks/>
            </p:cNvCxnSpPr>
            <p:nvPr/>
          </p:nvCxnSpPr>
          <p:spPr bwMode="auto">
            <a:xfrm>
              <a:off x="4582800" y="3650581"/>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20" name="Rectangle: Rounded Corners 19">
              <a:extLst>
                <a:ext uri="{FF2B5EF4-FFF2-40B4-BE49-F238E27FC236}">
                  <a16:creationId xmlns:a16="http://schemas.microsoft.com/office/drawing/2014/main" id="{ECEBAB20-81B4-06BB-EECE-96BB5AAA9D67}"/>
                </a:ext>
              </a:extLst>
            </p:cNvPr>
            <p:cNvSpPr/>
            <p:nvPr/>
          </p:nvSpPr>
          <p:spPr bwMode="auto">
            <a:xfrm>
              <a:off x="3504329" y="5091752"/>
              <a:ext cx="2243319" cy="366431"/>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err="1">
                  <a:ln>
                    <a:noFill/>
                  </a:ln>
                  <a:solidFill>
                    <a:schemeClr val="tx1"/>
                  </a:solidFill>
                  <a:effectLst/>
                  <a:latin typeface="Arial" panose="020B0604020202020204" pitchFamily="34" charset="0"/>
                  <a:cs typeface="Arial" panose="020B0604020202020204" pitchFamily="34" charset="0"/>
                </a:rPr>
                <a:t>Spoedbehandeling</a:t>
              </a:r>
              <a:endParaRPr kumimoji="0" lang="en-GB"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1E01E608-57A9-BEB3-15B5-4D83FD934759}"/>
                </a:ext>
              </a:extLst>
            </p:cNvPr>
            <p:cNvCxnSpPr>
              <a:cxnSpLocks/>
            </p:cNvCxnSpPr>
            <p:nvPr/>
          </p:nvCxnSpPr>
          <p:spPr bwMode="auto">
            <a:xfrm>
              <a:off x="4571913" y="4533426"/>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22" name="Rectangle: Rounded Corners 21">
              <a:extLst>
                <a:ext uri="{FF2B5EF4-FFF2-40B4-BE49-F238E27FC236}">
                  <a16:creationId xmlns:a16="http://schemas.microsoft.com/office/drawing/2014/main" id="{7FD3268A-ABD8-F79C-C42F-8A8A383AB10D}"/>
                </a:ext>
              </a:extLst>
            </p:cNvPr>
            <p:cNvSpPr/>
            <p:nvPr/>
          </p:nvSpPr>
          <p:spPr bwMode="auto">
            <a:xfrm>
              <a:off x="3504333" y="6016509"/>
              <a:ext cx="2243319" cy="545077"/>
            </a:xfrm>
            <a:prstGeom prst="roundRect">
              <a:avLst/>
            </a:prstGeom>
            <a:solidFill>
              <a:srgbClr val="D4E7E5"/>
            </a:solidFill>
            <a:ln w="28575" cap="flat" cmpd="sng" algn="ctr">
              <a:solidFill>
                <a:srgbClr val="57C2B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400" err="1">
                  <a:latin typeface="Arial" panose="020B0604020202020204" pitchFamily="34" charset="0"/>
                  <a:cs typeface="Arial" panose="020B0604020202020204" pitchFamily="34" charset="0"/>
                </a:rPr>
                <a:t>Stabilisatie</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en</a:t>
              </a:r>
              <a:r>
                <a:rPr lang="en-GB" sz="1400">
                  <a:latin typeface="Arial" panose="020B0604020202020204" pitchFamily="34" charset="0"/>
                  <a:cs typeface="Arial" panose="020B0604020202020204" pitchFamily="34" charset="0"/>
                </a:rPr>
                <a:t> transfer </a:t>
              </a:r>
              <a:r>
                <a:rPr lang="en-GB" sz="1400" err="1">
                  <a:latin typeface="Arial" panose="020B0604020202020204" pitchFamily="34" charset="0"/>
                  <a:cs typeface="Arial" panose="020B0604020202020204" pitchFamily="34" charset="0"/>
                </a:rPr>
                <a:t>naar</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definitieve</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zorg</a:t>
              </a:r>
              <a:endParaRPr kumimoji="0" lang="en-GB"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23" name="Straight Arrow Connector 22">
              <a:extLst>
                <a:ext uri="{FF2B5EF4-FFF2-40B4-BE49-F238E27FC236}">
                  <a16:creationId xmlns:a16="http://schemas.microsoft.com/office/drawing/2014/main" id="{88E70EA9-17A2-34A1-4776-185638B42C15}"/>
                </a:ext>
              </a:extLst>
            </p:cNvPr>
            <p:cNvCxnSpPr>
              <a:cxnSpLocks/>
            </p:cNvCxnSpPr>
            <p:nvPr/>
          </p:nvCxnSpPr>
          <p:spPr bwMode="auto">
            <a:xfrm>
              <a:off x="4582800" y="5469069"/>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60375009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FA7C9-3591-7859-1A97-7A42306D6D92}"/>
              </a:ext>
            </a:extLst>
          </p:cNvPr>
          <p:cNvSpPr>
            <a:spLocks noGrp="1"/>
          </p:cNvSpPr>
          <p:nvPr>
            <p:ph type="title"/>
          </p:nvPr>
        </p:nvSpPr>
        <p:spPr>
          <a:xfrm>
            <a:off x="468000" y="360000"/>
            <a:ext cx="8229600" cy="1143000"/>
          </a:xfrm>
        </p:spPr>
        <p:txBody>
          <a:bodyPr/>
          <a:lstStyle/>
          <a:p>
            <a:r>
              <a:rPr lang="en-GB" dirty="0" err="1"/>
              <a:t>Demonstratie</a:t>
            </a:r>
            <a:r>
              <a:rPr lang="en-GB" dirty="0"/>
              <a:t> </a:t>
            </a:r>
            <a:r>
              <a:rPr lang="en-GB" dirty="0" err="1"/>
              <a:t>opvang</a:t>
            </a:r>
            <a:r>
              <a:rPr lang="en-GB" dirty="0"/>
              <a:t> </a:t>
            </a:r>
            <a:r>
              <a:rPr lang="en-GB" dirty="0" err="1"/>
              <a:t>ernstig</a:t>
            </a:r>
            <a:r>
              <a:rPr lang="en-GB" dirty="0"/>
              <a:t> </a:t>
            </a:r>
            <a:r>
              <a:rPr lang="en-GB" dirty="0" err="1"/>
              <a:t>ziek</a:t>
            </a:r>
            <a:r>
              <a:rPr lang="en-GB" dirty="0"/>
              <a:t> kind</a:t>
            </a:r>
          </a:p>
        </p:txBody>
      </p:sp>
      <p:sp>
        <p:nvSpPr>
          <p:cNvPr id="3" name="Content Placeholder 2">
            <a:extLst>
              <a:ext uri="{FF2B5EF4-FFF2-40B4-BE49-F238E27FC236}">
                <a16:creationId xmlns:a16="http://schemas.microsoft.com/office/drawing/2014/main" id="{5C8882AC-5535-55D5-5114-39FF7DE662CD}"/>
              </a:ext>
            </a:extLst>
          </p:cNvPr>
          <p:cNvSpPr>
            <a:spLocks noGrp="1"/>
          </p:cNvSpPr>
          <p:nvPr>
            <p:ph sz="half" idx="1"/>
          </p:nvPr>
        </p:nvSpPr>
        <p:spPr>
          <a:xfrm>
            <a:off x="468000" y="1080000"/>
            <a:ext cx="8501188" cy="4525963"/>
          </a:xfrm>
        </p:spPr>
        <p:txBody>
          <a:bodyPr/>
          <a:lstStyle/>
          <a:p>
            <a:pPr marL="0" indent="0">
              <a:buNone/>
            </a:pPr>
            <a:r>
              <a:rPr lang="nl-NL" sz="2400" b="0" i="0" u="none" strike="noStrike" dirty="0">
                <a:solidFill>
                  <a:srgbClr val="333333"/>
                </a:solidFill>
                <a:effectLst/>
                <a:latin typeface="Arial" panose="020B0604020202020204" pitchFamily="34" charset="0"/>
              </a:rPr>
              <a:t>Vragen die kandidaten in duo bespreken na de demonstratie:​</a:t>
            </a:r>
            <a:endParaRPr lang="nl-NL" sz="2400" dirty="0">
              <a:solidFill>
                <a:srgbClr val="333333"/>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9768BDDC-17BE-6E9E-A12E-C43C75412584}"/>
              </a:ext>
            </a:extLst>
          </p:cNvPr>
          <p:cNvSpPr>
            <a:spLocks noGrp="1"/>
          </p:cNvSpPr>
          <p:nvPr>
            <p:ph sz="half" idx="2"/>
          </p:nvPr>
        </p:nvSpPr>
        <p:spPr>
          <a:xfrm>
            <a:off x="468000" y="1741611"/>
            <a:ext cx="8240400" cy="3758236"/>
          </a:xfrm>
        </p:spPr>
        <p:txBody>
          <a:bodyPr/>
          <a:lstStyle/>
          <a:p>
            <a:r>
              <a:rPr lang="en-US" sz="2400" dirty="0">
                <a:ea typeface="Arial Unicode MS"/>
              </a:rPr>
              <a:t>W</a:t>
            </a:r>
            <a:r>
              <a:rPr lang="en-US" sz="2400" dirty="0">
                <a:effectLst/>
                <a:ea typeface="Arial Unicode MS"/>
              </a:rPr>
              <a:t>at neem </a:t>
            </a:r>
            <a:r>
              <a:rPr lang="en-US" sz="2400" dirty="0" err="1">
                <a:effectLst/>
                <a:ea typeface="Arial Unicode MS"/>
              </a:rPr>
              <a:t>jij</a:t>
            </a:r>
            <a:r>
              <a:rPr lang="en-US" sz="2400" dirty="0">
                <a:effectLst/>
                <a:ea typeface="Arial Unicode MS"/>
              </a:rPr>
              <a:t> </a:t>
            </a:r>
            <a:r>
              <a:rPr lang="en-US" sz="2400" dirty="0" err="1">
                <a:effectLst/>
                <a:ea typeface="Arial Unicode MS"/>
              </a:rPr>
              <a:t>zeker</a:t>
            </a:r>
            <a:r>
              <a:rPr lang="en-US" sz="2400" dirty="0">
                <a:effectLst/>
                <a:ea typeface="Arial Unicode MS"/>
              </a:rPr>
              <a:t> over in je ABCDE </a:t>
            </a:r>
            <a:r>
              <a:rPr lang="en-US" sz="2400" dirty="0" err="1">
                <a:effectLst/>
                <a:ea typeface="Arial Unicode MS"/>
              </a:rPr>
              <a:t>beoordeling</a:t>
            </a:r>
            <a:r>
              <a:rPr lang="en-US" sz="2400" dirty="0">
                <a:effectLst/>
                <a:ea typeface="Arial Unicode MS"/>
              </a:rPr>
              <a:t> in je eigen </a:t>
            </a:r>
            <a:r>
              <a:rPr lang="en-US" sz="2400" dirty="0" err="1">
                <a:effectLst/>
                <a:ea typeface="Arial Unicode MS"/>
              </a:rPr>
              <a:t>praktijk</a:t>
            </a:r>
            <a:r>
              <a:rPr lang="en-US" sz="2400" dirty="0">
                <a:effectLst/>
                <a:ea typeface="Arial Unicode MS"/>
              </a:rPr>
              <a:t>? </a:t>
            </a:r>
          </a:p>
          <a:p>
            <a:endParaRPr lang="en-GB" sz="2400" dirty="0">
              <a:effectLst/>
              <a:ea typeface="Arial Unicode MS"/>
            </a:endParaRPr>
          </a:p>
          <a:p>
            <a:r>
              <a:rPr lang="en-US" sz="2400" dirty="0" err="1">
                <a:ea typeface="Arial Unicode MS"/>
              </a:rPr>
              <a:t>Zijn</a:t>
            </a:r>
            <a:r>
              <a:rPr lang="en-US" sz="2400" dirty="0">
                <a:ea typeface="Arial Unicode MS"/>
              </a:rPr>
              <a:t> er </a:t>
            </a:r>
            <a:r>
              <a:rPr lang="en-US" sz="2400" dirty="0" err="1">
                <a:ea typeface="Arial Unicode MS"/>
              </a:rPr>
              <a:t>vragen</a:t>
            </a:r>
            <a:r>
              <a:rPr lang="en-US" sz="2400" dirty="0">
                <a:ea typeface="Arial Unicode MS"/>
              </a:rPr>
              <a:t> die je </a:t>
            </a:r>
            <a:r>
              <a:rPr lang="en-US" sz="2400" dirty="0" err="1">
                <a:ea typeface="Arial Unicode MS"/>
              </a:rPr>
              <a:t>hebt</a:t>
            </a:r>
            <a:r>
              <a:rPr lang="en-US" sz="2400" dirty="0">
                <a:ea typeface="Arial Unicode MS"/>
              </a:rPr>
              <a:t> over de </a:t>
            </a:r>
            <a:r>
              <a:rPr lang="en-US" sz="2400" dirty="0" err="1">
                <a:ea typeface="Arial Unicode MS"/>
              </a:rPr>
              <a:t>manier</a:t>
            </a:r>
            <a:r>
              <a:rPr lang="en-US" sz="2400" dirty="0">
                <a:ea typeface="Arial Unicode MS"/>
              </a:rPr>
              <a:t> </a:t>
            </a:r>
            <a:r>
              <a:rPr lang="en-US" sz="2400" dirty="0" err="1">
                <a:ea typeface="Arial Unicode MS"/>
              </a:rPr>
              <a:t>waarop</a:t>
            </a:r>
            <a:r>
              <a:rPr lang="en-US" sz="2400" dirty="0">
                <a:ea typeface="Arial Unicode MS"/>
              </a:rPr>
              <a:t> we de </a:t>
            </a:r>
            <a:r>
              <a:rPr lang="en-US" sz="2400" dirty="0" err="1">
                <a:ea typeface="Arial Unicode MS"/>
              </a:rPr>
              <a:t>simulaties</a:t>
            </a:r>
            <a:r>
              <a:rPr lang="en-US" sz="2400" dirty="0">
                <a:ea typeface="Arial Unicode MS"/>
              </a:rPr>
              <a:t> </a:t>
            </a:r>
            <a:r>
              <a:rPr lang="en-US" sz="2400" dirty="0" err="1">
                <a:ea typeface="Arial Unicode MS"/>
              </a:rPr>
              <a:t>gaan</a:t>
            </a:r>
            <a:r>
              <a:rPr lang="en-US" sz="2400" dirty="0">
                <a:ea typeface="Arial Unicode MS"/>
              </a:rPr>
              <a:t> </a:t>
            </a:r>
            <a:r>
              <a:rPr lang="en-US" sz="2400" dirty="0" err="1">
                <a:ea typeface="Arial Unicode MS"/>
              </a:rPr>
              <a:t>uitvoeren</a:t>
            </a:r>
            <a:r>
              <a:rPr lang="en-US" sz="2400" dirty="0">
                <a:ea typeface="Arial Unicode MS"/>
              </a:rPr>
              <a:t> </a:t>
            </a:r>
            <a:r>
              <a:rPr lang="en-US" sz="2400" dirty="0" err="1">
                <a:ea typeface="Arial Unicode MS"/>
              </a:rPr>
              <a:t>tijdens</a:t>
            </a:r>
            <a:r>
              <a:rPr lang="en-US" sz="2400" dirty="0">
                <a:ea typeface="Arial Unicode MS"/>
              </a:rPr>
              <a:t> de APLS cursus?</a:t>
            </a:r>
            <a:endParaRPr lang="en-GB" sz="2400" dirty="0">
              <a:effectLst/>
              <a:ea typeface="Arial Unicode MS"/>
            </a:endParaRPr>
          </a:p>
          <a:p>
            <a:pPr marL="0" indent="0">
              <a:buNone/>
            </a:pPr>
            <a:endParaRPr lang="en-US" sz="2400" dirty="0">
              <a:effectLst/>
              <a:ea typeface="Arial Unicode MS"/>
            </a:endParaRPr>
          </a:p>
          <a:p>
            <a:pPr marL="0" indent="0">
              <a:buNone/>
            </a:pPr>
            <a:r>
              <a:rPr lang="nl-NL" sz="2400" b="0" i="0" u="none" strike="noStrike" dirty="0">
                <a:solidFill>
                  <a:srgbClr val="333333"/>
                </a:solidFill>
                <a:effectLst/>
                <a:latin typeface="Arial" panose="020B0604020202020204" pitchFamily="34" charset="0"/>
              </a:rPr>
              <a:t>Tracht alle vragen die bij je opkomen onderling op te </a:t>
            </a:r>
            <a:r>
              <a:rPr lang="nl-NL" sz="2400" b="0" i="0" u="none" strike="noStrike" dirty="0" err="1">
                <a:solidFill>
                  <a:srgbClr val="333333"/>
                </a:solidFill>
                <a:effectLst/>
                <a:latin typeface="Arial" panose="020B0604020202020204" pitchFamily="34" charset="0"/>
              </a:rPr>
              <a:t>lossenalvorens</a:t>
            </a:r>
            <a:r>
              <a:rPr lang="nl-NL" sz="2400" b="0" i="0" u="none" strike="noStrike" dirty="0">
                <a:solidFill>
                  <a:srgbClr val="333333"/>
                </a:solidFill>
                <a:effectLst/>
                <a:latin typeface="Arial" panose="020B0604020202020204" pitchFamily="34" charset="0"/>
              </a:rPr>
              <a:t> de sessie weer opengetrokken wordt naar de hele groep.​</a:t>
            </a:r>
            <a:endParaRPr lang="nl-NL" sz="2400" dirty="0">
              <a:solidFill>
                <a:srgbClr val="3333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6299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bwMode="auto">
          <a:xfrm>
            <a:off x="468313" y="1484313"/>
            <a:ext cx="8351837" cy="7921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US" sz="3600" err="1"/>
              <a:t>Informatie</a:t>
            </a:r>
            <a:r>
              <a:rPr lang="en-GB" altLang="en-US" sz="3600"/>
              <a:t> </a:t>
            </a:r>
            <a:r>
              <a:rPr lang="en-GB" altLang="en-US" sz="3600" err="1"/>
              <a:t>voor</a:t>
            </a:r>
            <a:r>
              <a:rPr lang="en-GB" altLang="en-US" sz="3600"/>
              <a:t> </a:t>
            </a:r>
            <a:r>
              <a:rPr lang="en-GB" altLang="en-US" sz="3600" err="1"/>
              <a:t>instructeurs</a:t>
            </a:r>
            <a:endParaRPr lang="en-US" altLang="en-US" sz="3600"/>
          </a:p>
        </p:txBody>
      </p:sp>
    </p:spTree>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D9F8D3-DFD9-7BA7-CA84-152F273DA5D5}"/>
              </a:ext>
            </a:extLst>
          </p:cNvPr>
          <p:cNvSpPr/>
          <p:nvPr/>
        </p:nvSpPr>
        <p:spPr bwMode="auto">
          <a:xfrm>
            <a:off x="200025" y="5819775"/>
            <a:ext cx="1609725" cy="86257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30722" name="Rectangle 2"/>
          <p:cNvSpPr>
            <a:spLocks noGrp="1" noChangeArrowheads="1"/>
          </p:cNvSpPr>
          <p:nvPr>
            <p:ph type="title"/>
          </p:nvPr>
        </p:nvSpPr>
        <p:spPr bwMode="auto">
          <a:xfrm>
            <a:off x="468000" y="360000"/>
            <a:ext cx="8229600" cy="108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a:t>Anna: </a:t>
            </a:r>
            <a:r>
              <a:rPr lang="en-GB" altLang="en-US" err="1"/>
              <a:t>Eerste</a:t>
            </a:r>
            <a:r>
              <a:rPr lang="en-GB" altLang="en-US"/>
              <a:t> </a:t>
            </a:r>
            <a:r>
              <a:rPr lang="en-GB" altLang="en-US" err="1"/>
              <a:t>beoordeling</a:t>
            </a:r>
            <a:r>
              <a:rPr lang="en-GB" altLang="en-US"/>
              <a:t> </a:t>
            </a:r>
            <a:r>
              <a:rPr lang="en-GB" altLang="en-US" err="1"/>
              <a:t>en</a:t>
            </a:r>
            <a:r>
              <a:rPr lang="en-GB" altLang="en-US"/>
              <a:t> </a:t>
            </a:r>
            <a:r>
              <a:rPr lang="en-GB" altLang="en-US" err="1"/>
              <a:t>resuscitatie</a:t>
            </a:r>
            <a:endParaRPr lang="en-US" altLang="en-US"/>
          </a:p>
        </p:txBody>
      </p:sp>
      <p:graphicFrame>
        <p:nvGraphicFramePr>
          <p:cNvPr id="241716" name="Group 52"/>
          <p:cNvGraphicFramePr>
            <a:graphicFrameLocks noGrp="1"/>
          </p:cNvGraphicFramePr>
          <p:nvPr>
            <p:ph idx="1"/>
            <p:extLst>
              <p:ext uri="{D42A27DB-BD31-4B8C-83A1-F6EECF244321}">
                <p14:modId xmlns:p14="http://schemas.microsoft.com/office/powerpoint/2010/main" val="1568553473"/>
              </p:ext>
            </p:extLst>
          </p:nvPr>
        </p:nvGraphicFramePr>
        <p:xfrm>
          <a:off x="323677" y="1431978"/>
          <a:ext cx="8496298" cy="5026563"/>
        </p:xfrm>
        <a:graphic>
          <a:graphicData uri="http://schemas.openxmlformats.org/drawingml/2006/table">
            <a:tbl>
              <a:tblPr/>
              <a:tblGrid>
                <a:gridCol w="756615">
                  <a:extLst>
                    <a:ext uri="{9D8B030D-6E8A-4147-A177-3AD203B41FA5}">
                      <a16:colId xmlns:a16="http://schemas.microsoft.com/office/drawing/2014/main" val="20000"/>
                    </a:ext>
                  </a:extLst>
                </a:gridCol>
                <a:gridCol w="3227163">
                  <a:extLst>
                    <a:ext uri="{9D8B030D-6E8A-4147-A177-3AD203B41FA5}">
                      <a16:colId xmlns:a16="http://schemas.microsoft.com/office/drawing/2014/main" val="20001"/>
                    </a:ext>
                  </a:extLst>
                </a:gridCol>
                <a:gridCol w="4512520">
                  <a:extLst>
                    <a:ext uri="{9D8B030D-6E8A-4147-A177-3AD203B41FA5}">
                      <a16:colId xmlns:a16="http://schemas.microsoft.com/office/drawing/2014/main" val="20002"/>
                    </a:ext>
                  </a:extLst>
                </a:gridCol>
              </a:tblGrid>
              <a:tr h="433275">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pitchFamily="34" charset="0"/>
                          <a:cs typeface="Arial" pitchFamily="34" charset="0"/>
                        </a:rPr>
                        <a:t>Beoordeling</a:t>
                      </a:r>
                      <a:endParaRPr kumimoji="0" lang="en-US" sz="24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pitchFamily="34" charset="0"/>
                          <a:cs typeface="Arial" pitchFamily="34" charset="0"/>
                        </a:rPr>
                        <a:t>Resuscitatie</a:t>
                      </a:r>
                      <a:endParaRPr kumimoji="0" lang="en-US" sz="24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7991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A</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err="1">
                          <a:ln>
                            <a:noFill/>
                          </a:ln>
                          <a:solidFill>
                            <a:srgbClr val="333333"/>
                          </a:solidFill>
                          <a:effectLst/>
                          <a:latin typeface="Arial" pitchFamily="34" charset="0"/>
                          <a:cs typeface="Arial" pitchFamily="34" charset="0"/>
                        </a:rPr>
                        <a:t>Blafhoest</a:t>
                      </a:r>
                      <a:r>
                        <a:rPr kumimoji="0" lang="en-GB" sz="2400" b="0" i="0" u="none" strike="noStrike" cap="none" normalizeH="0" baseline="0">
                          <a:ln>
                            <a:noFill/>
                          </a:ln>
                          <a:solidFill>
                            <a:srgbClr val="333333"/>
                          </a:solidFill>
                          <a:effectLst/>
                          <a:latin typeface="Arial" pitchFamily="34" charset="0"/>
                          <a:cs typeface="Arial" pitchFamily="34" charset="0"/>
                        </a:rPr>
                        <a:t>, stridor in rust</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p>
                      <a:pPr lvl="0" algn="l" eaLnBrk="1" hangingPunct="1">
                        <a:spcBef>
                          <a:spcPct val="20000"/>
                        </a:spcBef>
                        <a:buClr>
                          <a:srgbClr val="B2B2B2"/>
                        </a:buClr>
                      </a:pPr>
                      <a:r>
                        <a:rPr lang="en-GB" sz="2400" dirty="0" err="1">
                          <a:solidFill>
                            <a:srgbClr val="2E5796"/>
                          </a:solidFill>
                          <a:latin typeface="Arial" panose="020B0604020202020204" pitchFamily="34" charset="0"/>
                          <a:cs typeface="Arial" panose="020B0604020202020204" pitchFamily="34" charset="0"/>
                        </a:rPr>
                        <a:t>Roep</a:t>
                      </a:r>
                      <a:r>
                        <a:rPr lang="en-GB" sz="2400" dirty="0">
                          <a:solidFill>
                            <a:srgbClr val="2E5796"/>
                          </a:solidFill>
                          <a:latin typeface="Arial" panose="020B0604020202020204" pitchFamily="34" charset="0"/>
                          <a:cs typeface="Arial" panose="020B0604020202020204" pitchFamily="34" charset="0"/>
                        </a:rPr>
                        <a:t> om </a:t>
                      </a:r>
                      <a:r>
                        <a:rPr lang="en-GB" sz="2400" dirty="0" err="1">
                          <a:solidFill>
                            <a:srgbClr val="2E5796"/>
                          </a:solidFill>
                          <a:latin typeface="Arial" panose="020B0604020202020204" pitchFamily="34" charset="0"/>
                          <a:cs typeface="Arial" panose="020B0604020202020204" pitchFamily="34" charset="0"/>
                        </a:rPr>
                        <a:t>hulp</a:t>
                      </a:r>
                      <a:endParaRPr lang="en-GB" sz="2400" dirty="0">
                        <a:solidFill>
                          <a:srgbClr val="2E5796"/>
                        </a:solidFill>
                        <a:latin typeface="Arial" panose="020B0604020202020204" pitchFamily="34" charset="0"/>
                        <a:cs typeface="Arial" panose="020B0604020202020204" pitchFamily="34" charset="0"/>
                      </a:endParaRPr>
                    </a:p>
                    <a:p>
                      <a:pPr lvl="0" algn="l" eaLnBrk="1" hangingPunct="1">
                        <a:spcBef>
                          <a:spcPct val="20000"/>
                        </a:spcBef>
                        <a:buClr>
                          <a:srgbClr val="B2B2B2"/>
                        </a:buClr>
                      </a:pPr>
                      <a:endParaRPr lang="en-GB" sz="2400" dirty="0">
                        <a:solidFill>
                          <a:srgbClr val="2E5796"/>
                        </a:solidFill>
                        <a:latin typeface="Arial" panose="020B0604020202020204" pitchFamily="34" charset="0"/>
                        <a:cs typeface="Arial" panose="020B0604020202020204" pitchFamily="34" charset="0"/>
                      </a:endParaRPr>
                    </a:p>
                    <a:p>
                      <a:pPr lvl="0" algn="l" eaLnBrk="1" hangingPunct="1">
                        <a:spcBef>
                          <a:spcPct val="20000"/>
                        </a:spcBef>
                        <a:buClr>
                          <a:srgbClr val="B2B2B2"/>
                        </a:buClr>
                      </a:pPr>
                      <a:r>
                        <a:rPr lang="en-GB" sz="2400" dirty="0">
                          <a:solidFill>
                            <a:srgbClr val="333333"/>
                          </a:solidFill>
                          <a:latin typeface="Arial" panose="020B0604020202020204" pitchFamily="34" charset="0"/>
                          <a:cs typeface="Arial" panose="020B0604020202020204" pitchFamily="34" charset="0"/>
                        </a:rPr>
                        <a:t>TLC approach</a:t>
                      </a:r>
                    </a:p>
                    <a:p>
                      <a:pPr lvl="0" algn="l" eaLnBrk="1" hangingPunct="1">
                        <a:spcBef>
                          <a:spcPct val="20000"/>
                        </a:spcBef>
                        <a:buClr>
                          <a:srgbClr val="B2B2B2"/>
                        </a:buClr>
                      </a:pPr>
                      <a:endParaRPr lang="en-GB" sz="2400" dirty="0">
                        <a:solidFill>
                          <a:srgbClr val="333333"/>
                        </a:solidFill>
                        <a:latin typeface="Arial" panose="020B0604020202020204" pitchFamily="34" charset="0"/>
                        <a:cs typeface="Arial" panose="020B0604020202020204" pitchFamily="34" charset="0"/>
                      </a:endParaRPr>
                    </a:p>
                    <a:p>
                      <a:pPr marL="0" marR="0" lvl="0" indent="0" algn="l">
                        <a:lnSpc>
                          <a:spcPct val="100000"/>
                        </a:lnSpc>
                        <a:spcBef>
                          <a:spcPct val="20000"/>
                        </a:spcBef>
                        <a:spcAft>
                          <a:spcPct val="0"/>
                        </a:spcAft>
                        <a:buNone/>
                      </a:pPr>
                      <a:r>
                        <a:rPr lang="en-GB" sz="2400" b="0" i="0" u="none" strike="noStrike" cap="none" normalizeH="0" baseline="0" noProof="0" dirty="0" err="1">
                          <a:ln>
                            <a:noFill/>
                          </a:ln>
                          <a:solidFill>
                            <a:srgbClr val="333333"/>
                          </a:solidFill>
                          <a:effectLst/>
                          <a:latin typeface="Arial"/>
                        </a:rPr>
                        <a:t>Zuurstof</a:t>
                      </a:r>
                      <a:r>
                        <a:rPr lang="en-GB" sz="2400" b="0" i="0" u="none" strike="noStrike" cap="none" normalizeH="0" baseline="0" noProof="0" dirty="0">
                          <a:ln>
                            <a:noFill/>
                          </a:ln>
                          <a:solidFill>
                            <a:srgbClr val="333333"/>
                          </a:solidFill>
                          <a:effectLst/>
                          <a:latin typeface="Arial"/>
                        </a:rPr>
                        <a:t> in </a:t>
                      </a:r>
                      <a:r>
                        <a:rPr lang="en-GB" sz="2400" b="0" i="0" u="none" strike="noStrike" cap="none" normalizeH="0" baseline="0" noProof="0" dirty="0" err="1">
                          <a:ln>
                            <a:noFill/>
                          </a:ln>
                          <a:solidFill>
                            <a:srgbClr val="333333"/>
                          </a:solidFill>
                          <a:effectLst/>
                          <a:latin typeface="Arial"/>
                        </a:rPr>
                        <a:t>hoge</a:t>
                      </a:r>
                      <a:r>
                        <a:rPr lang="en-GB" sz="2400" b="0" i="0" u="none" strike="noStrike" cap="none" normalizeH="0" baseline="0" noProof="0" dirty="0">
                          <a:ln>
                            <a:noFill/>
                          </a:ln>
                          <a:solidFill>
                            <a:srgbClr val="333333"/>
                          </a:solidFill>
                          <a:effectLst/>
                          <a:latin typeface="Arial"/>
                        </a:rPr>
                        <a:t> flow (</a:t>
                      </a:r>
                      <a:r>
                        <a:rPr lang="en-GB" sz="2400" b="0" i="0" u="none" strike="noStrike" cap="none" normalizeH="0" baseline="0" noProof="0" dirty="0" err="1">
                          <a:ln>
                            <a:noFill/>
                          </a:ln>
                          <a:solidFill>
                            <a:srgbClr val="333333"/>
                          </a:solidFill>
                          <a:effectLst/>
                          <a:latin typeface="Arial"/>
                        </a:rPr>
                        <a:t>als</a:t>
                      </a:r>
                      <a:r>
                        <a:rPr lang="en-GB" sz="2400" b="0" i="0" u="none" strike="noStrike" cap="none" normalizeH="0" baseline="0" noProof="0" dirty="0">
                          <a:ln>
                            <a:noFill/>
                          </a:ln>
                          <a:solidFill>
                            <a:srgbClr val="333333"/>
                          </a:solidFill>
                          <a:effectLst/>
                          <a:latin typeface="Arial"/>
                        </a:rPr>
                        <a:t> </a:t>
                      </a:r>
                      <a:r>
                        <a:rPr lang="en-GB" sz="2400" b="0" i="0" u="none" strike="noStrike" cap="none" normalizeH="0" baseline="0" noProof="0" dirty="0" err="1">
                          <a:ln>
                            <a:noFill/>
                          </a:ln>
                          <a:solidFill>
                            <a:srgbClr val="333333"/>
                          </a:solidFill>
                          <a:effectLst/>
                          <a:latin typeface="Arial"/>
                        </a:rPr>
                        <a:t>verdragen</a:t>
                      </a:r>
                      <a:r>
                        <a:rPr lang="en-GB" sz="2400" b="0" i="0" u="none" strike="noStrike" cap="none" normalizeH="0" baseline="0" noProof="0" dirty="0">
                          <a:ln>
                            <a:noFill/>
                          </a:ln>
                          <a:solidFill>
                            <a:srgbClr val="333333"/>
                          </a:solidFill>
                          <a:effectLst/>
                          <a:latin typeface="Arial"/>
                        </a:rPr>
                        <a:t>)</a:t>
                      </a:r>
                    </a:p>
                    <a:p>
                      <a:pPr marL="0" marR="0" lvl="0" indent="0" algn="l">
                        <a:lnSpc>
                          <a:spcPct val="100000"/>
                        </a:lnSpc>
                        <a:spcBef>
                          <a:spcPct val="20000"/>
                        </a:spcBef>
                        <a:spcAft>
                          <a:spcPct val="0"/>
                        </a:spcAft>
                        <a:buNone/>
                      </a:pPr>
                      <a:r>
                        <a:rPr lang="en-GB" sz="2400" b="0" i="0" u="none" strike="noStrike" cap="none" normalizeH="0" baseline="0" noProof="0" dirty="0" err="1">
                          <a:ln>
                            <a:noFill/>
                          </a:ln>
                          <a:solidFill>
                            <a:srgbClr val="333333"/>
                          </a:solidFill>
                          <a:effectLst/>
                          <a:latin typeface="Arial"/>
                        </a:rPr>
                        <a:t>Adr</a:t>
                      </a:r>
                      <a:r>
                        <a:rPr lang="en-GB" sz="2400" b="0" i="0" u="none" strike="noStrike" cap="none" normalizeH="0" baseline="0" noProof="0" dirty="0">
                          <a:ln>
                            <a:noFill/>
                          </a:ln>
                          <a:solidFill>
                            <a:srgbClr val="333333"/>
                          </a:solidFill>
                          <a:effectLst/>
                          <a:latin typeface="Arial"/>
                        </a:rPr>
                        <a:t>. Aerosol (</a:t>
                      </a:r>
                      <a:r>
                        <a:rPr lang="en-GB" sz="2400" b="0" i="0" u="none" strike="noStrike" cap="none" normalizeH="0" baseline="0" noProof="0" dirty="0" err="1">
                          <a:ln>
                            <a:noFill/>
                          </a:ln>
                          <a:solidFill>
                            <a:srgbClr val="333333"/>
                          </a:solidFill>
                          <a:effectLst/>
                          <a:latin typeface="Arial"/>
                        </a:rPr>
                        <a:t>als</a:t>
                      </a:r>
                      <a:r>
                        <a:rPr lang="en-GB" sz="2400" b="0" i="0" u="none" strike="noStrike" cap="none" normalizeH="0" baseline="0" noProof="0" dirty="0">
                          <a:ln>
                            <a:noFill/>
                          </a:ln>
                          <a:solidFill>
                            <a:srgbClr val="333333"/>
                          </a:solidFill>
                          <a:effectLst/>
                          <a:latin typeface="Arial"/>
                        </a:rPr>
                        <a:t> </a:t>
                      </a:r>
                      <a:r>
                        <a:rPr lang="en-GB" sz="2400" b="0" i="0" u="none" strike="noStrike" cap="none" normalizeH="0" baseline="0" noProof="0" dirty="0" err="1">
                          <a:ln>
                            <a:noFill/>
                          </a:ln>
                          <a:solidFill>
                            <a:srgbClr val="333333"/>
                          </a:solidFill>
                          <a:effectLst/>
                          <a:latin typeface="Arial"/>
                        </a:rPr>
                        <a:t>verdragen</a:t>
                      </a:r>
                      <a:r>
                        <a:rPr lang="en-GB" sz="2400" b="0" i="0" u="none" strike="noStrike" cap="none" normalizeH="0" baseline="0" noProof="0" dirty="0">
                          <a:ln>
                            <a:noFill/>
                          </a:ln>
                          <a:solidFill>
                            <a:srgbClr val="333333"/>
                          </a:solidFill>
                          <a:effectLst/>
                          <a:latin typeface="Arial"/>
                        </a:rPr>
                        <a:t>)</a:t>
                      </a:r>
                      <a:endParaRPr lang="en-US" sz="2400" b="0" i="0" u="none" strike="noStrike" cap="none" normalizeH="0" baseline="0" noProof="0" dirty="0">
                        <a:ln>
                          <a:noFill/>
                        </a:ln>
                        <a:solidFill>
                          <a:srgbClr val="333333"/>
                        </a:solidFill>
                        <a:effectLst/>
                        <a:latin typeface="Arial"/>
                      </a:endParaRPr>
                    </a:p>
                    <a:p>
                      <a:pPr lvl="0" algn="l" eaLnBrk="1" hangingPunct="1">
                        <a:spcBef>
                          <a:spcPct val="20000"/>
                        </a:spcBef>
                        <a:buClr>
                          <a:srgbClr val="B2B2B2"/>
                        </a:buClr>
                      </a:pPr>
                      <a:endParaRPr lang="en-GB" sz="2400" dirty="0">
                        <a:solidFill>
                          <a:srgbClr val="2E5796"/>
                        </a:solidFill>
                        <a:latin typeface="Arial" panose="020B0604020202020204" pitchFamily="34" charset="0"/>
                        <a:cs typeface="Arial" panose="020B0604020202020204" pitchFamily="34" charset="0"/>
                      </a:endParaRPr>
                    </a:p>
                    <a:p>
                      <a:pPr lvl="0" algn="l" eaLnBrk="1" hangingPunct="1">
                        <a:spcBef>
                          <a:spcPct val="20000"/>
                        </a:spcBef>
                        <a:buClr>
                          <a:srgbClr val="B2B2B2"/>
                        </a:buClr>
                      </a:pPr>
                      <a:r>
                        <a:rPr lang="en-GB" sz="2400" dirty="0" err="1">
                          <a:solidFill>
                            <a:srgbClr val="2E5796"/>
                          </a:solidFill>
                          <a:latin typeface="Arial" panose="020B0604020202020204" pitchFamily="34" charset="0"/>
                          <a:cs typeface="Arial" panose="020B0604020202020204" pitchFamily="34" charset="0"/>
                        </a:rPr>
                        <a:t>Herbeoordeel</a:t>
                      </a:r>
                      <a:endParaRPr lang="en-US" sz="2400" dirty="0">
                        <a:solidFill>
                          <a:srgbClr val="2E5796"/>
                        </a:solidFill>
                        <a:latin typeface="Arial" panose="020B0604020202020204" pitchFamily="34" charset="0"/>
                        <a:cs typeface="Arial" panose="020B0604020202020204"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73184">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B</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AH 50/min, SpO</a:t>
                      </a:r>
                      <a:r>
                        <a:rPr kumimoji="0" lang="en-GB" sz="2400" b="0" i="0" u="none" strike="noStrike" cap="none" normalizeH="0" baseline="-25000">
                          <a:ln>
                            <a:noFill/>
                          </a:ln>
                          <a:solidFill>
                            <a:srgbClr val="333333"/>
                          </a:solidFill>
                          <a:effectLst/>
                          <a:latin typeface="Arial" pitchFamily="34" charset="0"/>
                          <a:cs typeface="Arial" pitchFamily="34" charset="0"/>
                        </a:rPr>
                        <a:t>2</a:t>
                      </a:r>
                      <a:r>
                        <a:rPr kumimoji="0" lang="en-GB" sz="2400" b="0" i="0" u="none" strike="noStrike" cap="none" normalizeH="0" baseline="0">
                          <a:ln>
                            <a:noFill/>
                          </a:ln>
                          <a:solidFill>
                            <a:srgbClr val="333333"/>
                          </a:solidFill>
                          <a:effectLst/>
                          <a:latin typeface="Arial" pitchFamily="34" charset="0"/>
                          <a:cs typeface="Arial" pitchFamily="34" charset="0"/>
                        </a:rPr>
                        <a:t> 88%</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err="1">
                          <a:ln>
                            <a:noFill/>
                          </a:ln>
                          <a:solidFill>
                            <a:srgbClr val="333333"/>
                          </a:solidFill>
                          <a:effectLst/>
                          <a:latin typeface="Arial" pitchFamily="34" charset="0"/>
                          <a:cs typeface="Arial" pitchFamily="34" charset="0"/>
                        </a:rPr>
                        <a:t>Ernstige</a:t>
                      </a:r>
                      <a:r>
                        <a:rPr kumimoji="0" lang="en-GB" sz="2400" b="0" i="0" u="none" strike="noStrike" cap="none" normalizeH="0" baseline="0">
                          <a:ln>
                            <a:noFill/>
                          </a:ln>
                          <a:solidFill>
                            <a:srgbClr val="333333"/>
                          </a:solidFill>
                          <a:effectLst/>
                          <a:latin typeface="Arial" pitchFamily="34" charset="0"/>
                          <a:cs typeface="Arial" pitchFamily="34" charset="0"/>
                        </a:rPr>
                        <a:t> </a:t>
                      </a:r>
                      <a:r>
                        <a:rPr kumimoji="0" lang="en-GB" sz="2400" b="0" i="0" u="none" strike="noStrike" cap="none" normalizeH="0" baseline="0" err="1">
                          <a:ln>
                            <a:noFill/>
                          </a:ln>
                          <a:solidFill>
                            <a:srgbClr val="333333"/>
                          </a:solidFill>
                          <a:effectLst/>
                          <a:latin typeface="Arial" pitchFamily="34" charset="0"/>
                          <a:cs typeface="Arial" pitchFamily="34" charset="0"/>
                        </a:rPr>
                        <a:t>intercostale</a:t>
                      </a:r>
                      <a:r>
                        <a:rPr kumimoji="0" lang="en-GB" sz="2400" b="0" i="0" u="none" strike="noStrike" cap="none" normalizeH="0" baseline="0">
                          <a:ln>
                            <a:noFill/>
                          </a:ln>
                          <a:solidFill>
                            <a:srgbClr val="333333"/>
                          </a:solidFill>
                          <a:effectLst/>
                          <a:latin typeface="Arial" pitchFamily="34" charset="0"/>
                          <a:cs typeface="Arial" pitchFamily="34" charset="0"/>
                        </a:rPr>
                        <a:t> </a:t>
                      </a:r>
                      <a:r>
                        <a:rPr kumimoji="0" lang="en-GB" sz="2400" b="0" i="0" u="none" strike="noStrike" cap="none" normalizeH="0" baseline="0" err="1">
                          <a:ln>
                            <a:noFill/>
                          </a:ln>
                          <a:solidFill>
                            <a:srgbClr val="333333"/>
                          </a:solidFill>
                          <a:effectLst/>
                          <a:latin typeface="Arial" pitchFamily="34" charset="0"/>
                          <a:cs typeface="Arial" pitchFamily="34" charset="0"/>
                        </a:rPr>
                        <a:t>intrekkingen</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77991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C</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HR 160/min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CRT 1 sec</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583976">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D</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1" i="0" u="none" strike="noStrike" cap="none" normalizeH="0" baseline="0">
                          <a:ln>
                            <a:noFill/>
                          </a:ln>
                          <a:solidFill>
                            <a:srgbClr val="2F70C8"/>
                          </a:solidFill>
                          <a:effectLst/>
                          <a:latin typeface="Arial" pitchFamily="34" charset="0"/>
                          <a:cs typeface="Arial" pitchFamily="34" charset="0"/>
                        </a:rPr>
                        <a:t>A</a:t>
                      </a:r>
                      <a:r>
                        <a:rPr kumimoji="0" lang="en-GB" sz="2400" b="0" i="0" u="none" strike="noStrike" cap="none" normalizeH="0" baseline="0">
                          <a:ln>
                            <a:noFill/>
                          </a:ln>
                          <a:solidFill>
                            <a:srgbClr val="333333"/>
                          </a:solidFill>
                          <a:effectLst/>
                          <a:latin typeface="Arial" pitchFamily="34" charset="0"/>
                          <a:cs typeface="Arial" pitchFamily="34" charset="0"/>
                        </a:rPr>
                        <a:t>VPU, </a:t>
                      </a:r>
                      <a:r>
                        <a:rPr kumimoji="0" lang="en-GB" sz="2400" b="0" i="0" u="none" strike="noStrike" cap="none" normalizeH="0" baseline="0" err="1">
                          <a:ln>
                            <a:noFill/>
                          </a:ln>
                          <a:solidFill>
                            <a:srgbClr val="333333"/>
                          </a:solidFill>
                          <a:effectLst/>
                          <a:latin typeface="Arial" pitchFamily="34" charset="0"/>
                          <a:cs typeface="Arial" pitchFamily="34" charset="0"/>
                        </a:rPr>
                        <a:t>Glycemie</a:t>
                      </a:r>
                      <a:r>
                        <a:rPr kumimoji="0" lang="en-GB" sz="2400" b="0" i="0" u="none" strike="noStrike" cap="none" normalizeH="0" baseline="0">
                          <a:ln>
                            <a:noFill/>
                          </a:ln>
                          <a:solidFill>
                            <a:srgbClr val="333333"/>
                          </a:solidFill>
                          <a:effectLst/>
                          <a:latin typeface="Arial" pitchFamily="34" charset="0"/>
                          <a:cs typeface="Arial" pitchFamily="34" charset="0"/>
                        </a:rPr>
                        <a:t> </a:t>
                      </a:r>
                      <a:r>
                        <a:rPr kumimoji="0" lang="en-GB" sz="2400" b="0" i="0" u="none" strike="noStrike" cap="none" normalizeH="0" baseline="0" err="1">
                          <a:ln>
                            <a:noFill/>
                          </a:ln>
                          <a:solidFill>
                            <a:srgbClr val="333333"/>
                          </a:solidFill>
                          <a:effectLst/>
                          <a:latin typeface="Arial" pitchFamily="34" charset="0"/>
                          <a:cs typeface="Arial" pitchFamily="34" charset="0"/>
                        </a:rPr>
                        <a:t>niet</a:t>
                      </a:r>
                      <a:r>
                        <a:rPr kumimoji="0" lang="en-GB" sz="2400" b="0" i="0" u="none" strike="noStrike" cap="none" normalizeH="0" baseline="0">
                          <a:ln>
                            <a:noFill/>
                          </a:ln>
                          <a:solidFill>
                            <a:srgbClr val="333333"/>
                          </a:solidFill>
                          <a:effectLst/>
                          <a:latin typeface="Arial" pitchFamily="34" charset="0"/>
                          <a:cs typeface="Arial" pitchFamily="34" charset="0"/>
                        </a:rPr>
                        <a:t> </a:t>
                      </a:r>
                      <a:r>
                        <a:rPr kumimoji="0" lang="en-GB" sz="2400" b="0" i="0" u="none" strike="noStrike" cap="none" normalizeH="0" baseline="0" err="1">
                          <a:ln>
                            <a:noFill/>
                          </a:ln>
                          <a:solidFill>
                            <a:srgbClr val="333333"/>
                          </a:solidFill>
                          <a:effectLst/>
                          <a:latin typeface="Arial" pitchFamily="34" charset="0"/>
                          <a:cs typeface="Arial" pitchFamily="34" charset="0"/>
                        </a:rPr>
                        <a:t>bepaald</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627387">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kern="1200" cap="none" normalizeH="0" baseline="0">
                          <a:ln>
                            <a:noFill/>
                          </a:ln>
                          <a:solidFill>
                            <a:srgbClr val="333333"/>
                          </a:solidFill>
                          <a:effectLst/>
                          <a:latin typeface="Arial" pitchFamily="34" charset="0"/>
                          <a:ea typeface="+mn-ea"/>
                          <a:cs typeface="Arial" pitchFamily="34" charset="0"/>
                        </a:rPr>
                        <a:t>E</a:t>
                      </a:r>
                      <a:endParaRPr kumimoji="0" lang="en-US" sz="2400" b="0" i="0" u="none" strike="noStrike" kern="1200" cap="none" normalizeH="0" baseline="0">
                        <a:ln>
                          <a:noFill/>
                        </a:ln>
                        <a:solidFill>
                          <a:srgbClr val="333333"/>
                        </a:solidFill>
                        <a:effectLst/>
                        <a:latin typeface="Arial" pitchFamily="34" charset="0"/>
                        <a:ea typeface="+mn-ea"/>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kern="1200" cap="none" normalizeH="0" baseline="0" dirty="0" err="1">
                          <a:ln>
                            <a:noFill/>
                          </a:ln>
                          <a:solidFill>
                            <a:srgbClr val="333333"/>
                          </a:solidFill>
                          <a:effectLst/>
                          <a:latin typeface="Arial" pitchFamily="34" charset="0"/>
                          <a:ea typeface="+mn-ea"/>
                          <a:cs typeface="Arial" pitchFamily="34" charset="0"/>
                        </a:rPr>
                        <a:t>Temperatuur</a:t>
                      </a:r>
                      <a:r>
                        <a:rPr kumimoji="0" lang="en-GB" sz="2400" b="0" i="0" u="none" strike="noStrike" kern="1200" cap="none" normalizeH="0" baseline="0" dirty="0">
                          <a:ln>
                            <a:noFill/>
                          </a:ln>
                          <a:solidFill>
                            <a:srgbClr val="333333"/>
                          </a:solidFill>
                          <a:effectLst/>
                          <a:latin typeface="Arial" pitchFamily="34" charset="0"/>
                          <a:ea typeface="+mn-ea"/>
                          <a:cs typeface="Arial" pitchFamily="34" charset="0"/>
                        </a:rPr>
                        <a:t> 37.8</a:t>
                      </a:r>
                      <a:r>
                        <a:rPr kumimoji="0" lang="en-GB" sz="2400" b="0" i="0" u="none" strike="noStrike" kern="1200" cap="none" normalizeH="0" baseline="30000" dirty="0">
                          <a:ln>
                            <a:noFill/>
                          </a:ln>
                          <a:solidFill>
                            <a:srgbClr val="333333"/>
                          </a:solidFill>
                          <a:effectLst/>
                          <a:latin typeface="Arial" pitchFamily="34" charset="0"/>
                          <a:ea typeface="+mn-ea"/>
                          <a:cs typeface="Arial" pitchFamily="34" charset="0"/>
                        </a:rPr>
                        <a:t>º</a:t>
                      </a:r>
                      <a:r>
                        <a:rPr kumimoji="0" lang="en-GB" sz="2400" b="0" i="0" u="none" strike="noStrike" kern="1200" cap="none" normalizeH="0" baseline="0" dirty="0">
                          <a:ln>
                            <a:noFill/>
                          </a:ln>
                          <a:solidFill>
                            <a:srgbClr val="333333"/>
                          </a:solidFill>
                          <a:effectLst/>
                          <a:latin typeface="Arial" pitchFamily="34" charset="0"/>
                          <a:ea typeface="+mn-ea"/>
                          <a:cs typeface="Arial" pitchFamily="34" charset="0"/>
                        </a:rPr>
                        <a:t>C</a:t>
                      </a:r>
                      <a:endParaRPr kumimoji="0" lang="en-US" sz="2400" b="0" i="0" u="none" strike="noStrike" kern="1200" cap="none" normalizeH="0" baseline="0" dirty="0">
                        <a:ln>
                          <a:noFill/>
                        </a:ln>
                        <a:solidFill>
                          <a:srgbClr val="333333"/>
                        </a:solidFill>
                        <a:effectLst/>
                        <a:latin typeface="Arial" pitchFamily="34" charset="0"/>
                        <a:ea typeface="+mn-ea"/>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lvl="0" algn="l" eaLnBrk="1" hangingPunct="1">
                        <a:spcBef>
                          <a:spcPct val="20000"/>
                        </a:spcBef>
                        <a:buClr>
                          <a:srgbClr val="B2B2B2"/>
                        </a:buClr>
                      </a:pPr>
                      <a:endParaRPr lang="en-US" sz="2400" dirty="0">
                        <a:solidFill>
                          <a:srgbClr val="2E5796"/>
                        </a:solidFill>
                        <a:latin typeface="Arial" panose="020B0604020202020204" pitchFamily="34" charset="0"/>
                        <a:cs typeface="Arial" panose="020B0604020202020204"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36904380"/>
                  </a:ext>
                </a:extLst>
              </a:tr>
            </a:tbl>
          </a:graphicData>
        </a:graphic>
      </p:graphicFrame>
      <p:sp>
        <p:nvSpPr>
          <p:cNvPr id="2" name="Rectangle 1">
            <a:extLst>
              <a:ext uri="{FF2B5EF4-FFF2-40B4-BE49-F238E27FC236}">
                <a16:creationId xmlns:a16="http://schemas.microsoft.com/office/drawing/2014/main" id="{0DB4B710-1CC4-7D89-84E9-E26B3FA5F24E}"/>
              </a:ext>
            </a:extLst>
          </p:cNvPr>
          <p:cNvSpPr/>
          <p:nvPr/>
        </p:nvSpPr>
        <p:spPr bwMode="auto">
          <a:xfrm>
            <a:off x="4571826" y="2204864"/>
            <a:ext cx="3384550" cy="403244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Tree>
    <p:extLst>
      <p:ext uri="{BB962C8B-B14F-4D97-AF65-F5344CB8AC3E}">
        <p14:creationId xmlns:p14="http://schemas.microsoft.com/office/powerpoint/2010/main" val="3946637561"/>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68000" y="360000"/>
            <a:ext cx="7772400" cy="6548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err="1"/>
              <a:t>Differentieel</a:t>
            </a:r>
            <a:r>
              <a:rPr lang="en-GB" altLang="en-US"/>
              <a:t> diagnoses</a:t>
            </a:r>
            <a:endParaRPr lang="en-US" altLang="en-US"/>
          </a:p>
        </p:txBody>
      </p:sp>
      <p:graphicFrame>
        <p:nvGraphicFramePr>
          <p:cNvPr id="243776" name="Group 64"/>
          <p:cNvGraphicFramePr>
            <a:graphicFrameLocks noGrp="1"/>
          </p:cNvGraphicFramePr>
          <p:nvPr>
            <p:ph idx="1"/>
            <p:extLst>
              <p:ext uri="{D42A27DB-BD31-4B8C-83A1-F6EECF244321}">
                <p14:modId xmlns:p14="http://schemas.microsoft.com/office/powerpoint/2010/main" val="182707183"/>
              </p:ext>
            </p:extLst>
          </p:nvPr>
        </p:nvGraphicFramePr>
        <p:xfrm>
          <a:off x="467999" y="1196974"/>
          <a:ext cx="8197029" cy="4408791"/>
        </p:xfrm>
        <a:graphic>
          <a:graphicData uri="http://schemas.openxmlformats.org/drawingml/2006/table">
            <a:tbl>
              <a:tblPr/>
              <a:tblGrid>
                <a:gridCol w="2732343">
                  <a:extLst>
                    <a:ext uri="{9D8B030D-6E8A-4147-A177-3AD203B41FA5}">
                      <a16:colId xmlns:a16="http://schemas.microsoft.com/office/drawing/2014/main" val="20000"/>
                    </a:ext>
                  </a:extLst>
                </a:gridCol>
                <a:gridCol w="2732343">
                  <a:extLst>
                    <a:ext uri="{9D8B030D-6E8A-4147-A177-3AD203B41FA5}">
                      <a16:colId xmlns:a16="http://schemas.microsoft.com/office/drawing/2014/main" val="20001"/>
                    </a:ext>
                  </a:extLst>
                </a:gridCol>
                <a:gridCol w="2732343">
                  <a:extLst>
                    <a:ext uri="{9D8B030D-6E8A-4147-A177-3AD203B41FA5}">
                      <a16:colId xmlns:a16="http://schemas.microsoft.com/office/drawing/2014/main" val="20002"/>
                    </a:ext>
                  </a:extLst>
                </a:gridCol>
              </a:tblGrid>
              <a:tr h="103272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pitchFamily="34" charset="0"/>
                          <a:cs typeface="Arial" pitchFamily="34" charset="0"/>
                        </a:rPr>
                        <a:t>Sleutelkenmerken</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2E5796"/>
                          </a:solidFill>
                          <a:effectLst/>
                          <a:latin typeface="Arial" pitchFamily="34" charset="0"/>
                          <a:cs typeface="Arial" pitchFamily="34" charset="0"/>
                        </a:rPr>
                        <a:t>Diagnose</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pitchFamily="34" charset="0"/>
                          <a:cs typeface="Arial" pitchFamily="34" charset="0"/>
                        </a:rPr>
                        <a:t>Behandeling</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1515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Milde</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koorts</a:t>
                      </a:r>
                      <a:endParaRPr kumimoji="0" lang="en-US"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Blafhoets</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a:ln>
                            <a:noFill/>
                          </a:ln>
                          <a:solidFill>
                            <a:srgbClr val="333333"/>
                          </a:solidFill>
                          <a:effectLst/>
                          <a:latin typeface="Arial" pitchFamily="34" charset="0"/>
                          <a:cs typeface="Arial" pitchFamily="34" charset="0"/>
                        </a:rPr>
                        <a:t>Valse </a:t>
                      </a:r>
                      <a:r>
                        <a:rPr kumimoji="0" lang="en-US" sz="2200" b="0" i="0" u="none" strike="noStrike" cap="none" normalizeH="0" baseline="0" err="1">
                          <a:ln>
                            <a:noFill/>
                          </a:ln>
                          <a:solidFill>
                            <a:srgbClr val="333333"/>
                          </a:solidFill>
                          <a:effectLst/>
                          <a:latin typeface="Arial" pitchFamily="34" charset="0"/>
                          <a:cs typeface="Arial" pitchFamily="34" charset="0"/>
                        </a:rPr>
                        <a:t>kroep</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dirty="0" err="1">
                          <a:ln>
                            <a:noFill/>
                          </a:ln>
                          <a:solidFill>
                            <a:srgbClr val="333333"/>
                          </a:solidFill>
                          <a:effectLst/>
                          <a:latin typeface="Arial" pitchFamily="34" charset="0"/>
                          <a:cs typeface="Arial" pitchFamily="34" charset="0"/>
                        </a:rPr>
                        <a:t>Zuurstof</a:t>
                      </a:r>
                      <a:endParaRPr kumimoji="0" lang="en-US" sz="2200" b="0" i="0" u="none" strike="noStrike" cap="none" normalizeH="0" baseline="0" dirty="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dirty="0" err="1">
                          <a:ln>
                            <a:noFill/>
                          </a:ln>
                          <a:solidFill>
                            <a:srgbClr val="333333"/>
                          </a:solidFill>
                          <a:effectLst/>
                          <a:latin typeface="Arial" pitchFamily="34" charset="0"/>
                          <a:cs typeface="Arial" pitchFamily="34" charset="0"/>
                        </a:rPr>
                        <a:t>Vernevelingen</a:t>
                      </a:r>
                      <a:endParaRPr kumimoji="0" lang="en-US" sz="2200" b="0" i="0" u="none" strike="noStrike" cap="none" normalizeH="0" baseline="0" dirty="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dirty="0" err="1">
                          <a:ln>
                            <a:noFill/>
                          </a:ln>
                          <a:solidFill>
                            <a:srgbClr val="333333"/>
                          </a:solidFill>
                          <a:effectLst/>
                          <a:latin typeface="Arial" pitchFamily="34" charset="0"/>
                          <a:cs typeface="Arial" pitchFamily="34" charset="0"/>
                        </a:rPr>
                        <a:t>Corticosteroïden</a:t>
                      </a:r>
                      <a:endParaRPr kumimoji="0" lang="en-US" sz="2200" b="0" i="0" u="none" strike="noStrike" cap="none" normalizeH="0" baseline="0" dirty="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05023">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a:ln>
                            <a:noFill/>
                          </a:ln>
                          <a:solidFill>
                            <a:srgbClr val="333333"/>
                          </a:solidFill>
                          <a:effectLst/>
                          <a:latin typeface="Arial" pitchFamily="34" charset="0"/>
                          <a:cs typeface="Arial" pitchFamily="34" charset="0"/>
                        </a:rPr>
                        <a:t>Hoge </a:t>
                      </a:r>
                      <a:r>
                        <a:rPr kumimoji="0" lang="en-US" sz="2200" b="0" i="0" u="none" strike="noStrike" cap="none" normalizeH="0" baseline="0" err="1">
                          <a:ln>
                            <a:noFill/>
                          </a:ln>
                          <a:solidFill>
                            <a:srgbClr val="333333"/>
                          </a:solidFill>
                          <a:effectLst/>
                          <a:latin typeface="Arial" pitchFamily="34" charset="0"/>
                          <a:cs typeface="Arial" pitchFamily="34" charset="0"/>
                        </a:rPr>
                        <a:t>koorts</a:t>
                      </a:r>
                      <a:endParaRPr kumimoji="0" lang="en-US"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Kwijlen</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a:ln>
                            <a:noFill/>
                          </a:ln>
                          <a:solidFill>
                            <a:srgbClr val="333333"/>
                          </a:solidFill>
                          <a:effectLst/>
                          <a:latin typeface="Arial" pitchFamily="34" charset="0"/>
                          <a:cs typeface="Arial" pitchFamily="34" charset="0"/>
                        </a:rPr>
                        <a:t>Epiglottitis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Zuurstof</a:t>
                      </a:r>
                      <a:r>
                        <a:rPr kumimoji="0" lang="en-US" sz="2200" b="0" i="0" u="none" strike="noStrike" cap="none" normalizeH="0" baseline="0">
                          <a:ln>
                            <a:noFill/>
                          </a:ln>
                          <a:solidFill>
                            <a:srgbClr val="333333"/>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a:ln>
                            <a:noFill/>
                          </a:ln>
                          <a:solidFill>
                            <a:srgbClr val="333333"/>
                          </a:solidFill>
                          <a:effectLst/>
                          <a:latin typeface="Arial" pitchFamily="34" charset="0"/>
                          <a:cs typeface="Arial" pitchFamily="34" charset="0"/>
                        </a:rPr>
                        <a:t>IV </a:t>
                      </a:r>
                      <a:r>
                        <a:rPr kumimoji="0" lang="en-US" sz="2200" b="0" i="0" u="none" strike="noStrike" cap="none" normalizeH="0" baseline="0" err="1">
                          <a:ln>
                            <a:noFill/>
                          </a:ln>
                          <a:solidFill>
                            <a:srgbClr val="333333"/>
                          </a:solidFill>
                          <a:effectLst/>
                          <a:latin typeface="Arial" pitchFamily="34" charset="0"/>
                          <a:cs typeface="Arial" pitchFamily="34" charset="0"/>
                        </a:rPr>
                        <a:t>antibiotica</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55894">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Geen</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koorts</a:t>
                      </a:r>
                      <a:endParaRPr kumimoji="0" lang="en-US"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Anamnese</a:t>
                      </a:r>
                      <a:r>
                        <a:rPr kumimoji="0" lang="en-US" sz="2200" b="0" i="0" u="none" strike="noStrike" cap="none" normalizeH="0" baseline="0">
                          <a:ln>
                            <a:noFill/>
                          </a:ln>
                          <a:solidFill>
                            <a:srgbClr val="333333"/>
                          </a:solidFill>
                          <a:effectLst/>
                          <a:latin typeface="Arial" pitchFamily="34" charset="0"/>
                          <a:cs typeface="Arial" pitchFamily="34" charset="0"/>
                        </a:rPr>
                        <a:t> van </a:t>
                      </a:r>
                      <a:r>
                        <a:rPr kumimoji="0" lang="en-US" sz="2200" b="0" i="0" u="none" strike="noStrike" cap="none" normalizeH="0" baseline="0" err="1">
                          <a:ln>
                            <a:noFill/>
                          </a:ln>
                          <a:solidFill>
                            <a:srgbClr val="333333"/>
                          </a:solidFill>
                          <a:effectLst/>
                          <a:latin typeface="Arial" pitchFamily="34" charset="0"/>
                          <a:cs typeface="Arial" pitchFamily="34" charset="0"/>
                        </a:rPr>
                        <a:t>verslikking</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Vreemd</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voorwerp</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inhalatie</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dirty="0" err="1">
                          <a:ln>
                            <a:noFill/>
                          </a:ln>
                          <a:solidFill>
                            <a:srgbClr val="333333"/>
                          </a:solidFill>
                          <a:effectLst/>
                          <a:latin typeface="Arial" pitchFamily="34" charset="0"/>
                          <a:cs typeface="Arial" pitchFamily="34" charset="0"/>
                        </a:rPr>
                        <a:t>Algoritme</a:t>
                      </a:r>
                      <a:r>
                        <a:rPr kumimoji="0" lang="en-US" sz="2200" b="0" i="0" u="none" strike="noStrike" cap="none" normalizeH="0" baseline="0" dirty="0">
                          <a:ln>
                            <a:noFill/>
                          </a:ln>
                          <a:solidFill>
                            <a:srgbClr val="333333"/>
                          </a:solidFill>
                          <a:effectLst/>
                          <a:latin typeface="Arial" pitchFamily="34" charset="0"/>
                          <a:cs typeface="Arial" pitchFamily="34" charset="0"/>
                        </a:rPr>
                        <a:t> </a:t>
                      </a:r>
                      <a:r>
                        <a:rPr kumimoji="0" lang="en-US" sz="2200" b="0" i="0" u="none" strike="noStrike" cap="none" normalizeH="0" baseline="0" dirty="0" err="1">
                          <a:ln>
                            <a:noFill/>
                          </a:ln>
                          <a:solidFill>
                            <a:srgbClr val="333333"/>
                          </a:solidFill>
                          <a:effectLst/>
                          <a:latin typeface="Arial" pitchFamily="34" charset="0"/>
                          <a:cs typeface="Arial" pitchFamily="34" charset="0"/>
                        </a:rPr>
                        <a:t>verstikking</a:t>
                      </a:r>
                      <a:endParaRPr kumimoji="0" lang="en-US" sz="2200" b="0" i="0" u="none" strike="noStrike" cap="none" normalizeH="0" baseline="0" dirty="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21969315"/>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11E5DD-9A2C-CDD5-E757-8BEB80EEBD40}"/>
              </a:ext>
            </a:extLst>
          </p:cNvPr>
          <p:cNvSpPr/>
          <p:nvPr/>
        </p:nvSpPr>
        <p:spPr bwMode="auto">
          <a:xfrm>
            <a:off x="238125" y="5857875"/>
            <a:ext cx="1495425" cy="79057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30722" name="Rectangle 2"/>
          <p:cNvSpPr>
            <a:spLocks noGrp="1" noChangeArrowheads="1"/>
          </p:cNvSpPr>
          <p:nvPr>
            <p:ph type="title"/>
          </p:nvPr>
        </p:nvSpPr>
        <p:spPr bwMode="auto">
          <a:xfrm>
            <a:off x="468000" y="360000"/>
            <a:ext cx="8229600" cy="10206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a:t>Bobbi: </a:t>
            </a:r>
            <a:r>
              <a:rPr lang="en-GB" altLang="en-US" err="1"/>
              <a:t>Eerste</a:t>
            </a:r>
            <a:r>
              <a:rPr lang="en-GB" altLang="en-US"/>
              <a:t> </a:t>
            </a:r>
            <a:r>
              <a:rPr lang="en-GB" altLang="en-US" err="1"/>
              <a:t>beoordeling</a:t>
            </a:r>
            <a:r>
              <a:rPr lang="en-GB" altLang="en-US"/>
              <a:t> </a:t>
            </a:r>
            <a:r>
              <a:rPr lang="en-GB" altLang="en-US" err="1"/>
              <a:t>en</a:t>
            </a:r>
            <a:r>
              <a:rPr lang="en-GB" altLang="en-US"/>
              <a:t> </a:t>
            </a:r>
            <a:r>
              <a:rPr lang="en-GB" altLang="en-US" err="1"/>
              <a:t>resuscitatie</a:t>
            </a:r>
            <a:endParaRPr lang="en-US" altLang="en-US"/>
          </a:p>
        </p:txBody>
      </p:sp>
      <p:graphicFrame>
        <p:nvGraphicFramePr>
          <p:cNvPr id="241716" name="Group 52"/>
          <p:cNvGraphicFramePr>
            <a:graphicFrameLocks noGrp="1"/>
          </p:cNvGraphicFramePr>
          <p:nvPr>
            <p:ph idx="1"/>
            <p:extLst>
              <p:ext uri="{D42A27DB-BD31-4B8C-83A1-F6EECF244321}">
                <p14:modId xmlns:p14="http://schemas.microsoft.com/office/powerpoint/2010/main" val="1632525264"/>
              </p:ext>
            </p:extLst>
          </p:nvPr>
        </p:nvGraphicFramePr>
        <p:xfrm>
          <a:off x="468000" y="1067362"/>
          <a:ext cx="8349429" cy="5502244"/>
        </p:xfrm>
        <a:graphic>
          <a:graphicData uri="http://schemas.openxmlformats.org/drawingml/2006/table">
            <a:tbl>
              <a:tblPr/>
              <a:tblGrid>
                <a:gridCol w="695902">
                  <a:extLst>
                    <a:ext uri="{9D8B030D-6E8A-4147-A177-3AD203B41FA5}">
                      <a16:colId xmlns:a16="http://schemas.microsoft.com/office/drawing/2014/main" val="20000"/>
                    </a:ext>
                  </a:extLst>
                </a:gridCol>
                <a:gridCol w="3888812">
                  <a:extLst>
                    <a:ext uri="{9D8B030D-6E8A-4147-A177-3AD203B41FA5}">
                      <a16:colId xmlns:a16="http://schemas.microsoft.com/office/drawing/2014/main" val="20001"/>
                    </a:ext>
                  </a:extLst>
                </a:gridCol>
                <a:gridCol w="3764715">
                  <a:extLst>
                    <a:ext uri="{9D8B030D-6E8A-4147-A177-3AD203B41FA5}">
                      <a16:colId xmlns:a16="http://schemas.microsoft.com/office/drawing/2014/main" val="20002"/>
                    </a:ext>
                  </a:extLst>
                </a:gridCol>
              </a:tblGrid>
              <a:tr h="437890">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2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a:cs typeface="Arial"/>
                        </a:rPr>
                        <a:t>Beoordeling</a:t>
                      </a:r>
                      <a:endParaRPr kumimoji="0" lang="en-US" sz="2200" b="0" i="0" u="none" strike="noStrike" cap="none" normalizeH="0" baseline="0">
                        <a:ln>
                          <a:noFill/>
                        </a:ln>
                        <a:solidFill>
                          <a:srgbClr val="2E5796"/>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a:cs typeface="Arial"/>
                        </a:rPr>
                        <a:t>Resuscitatie</a:t>
                      </a:r>
                      <a:endParaRPr kumimoji="0" lang="en-US" sz="2400" b="0" i="0" u="none" strike="noStrike" cap="none" normalizeH="0" baseline="0">
                        <a:ln>
                          <a:noFill/>
                        </a:ln>
                        <a:solidFill>
                          <a:srgbClr val="2E5796"/>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7890">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a:cs typeface="Arial"/>
                        </a:rPr>
                        <a:t>A</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333333"/>
                          </a:solidFill>
                          <a:effectLst/>
                          <a:latin typeface="Arial"/>
                          <a:cs typeface="Arial"/>
                        </a:rPr>
                        <a:t>Geen</a:t>
                      </a:r>
                      <a:r>
                        <a:rPr kumimoji="0" lang="en-GB" sz="2200" b="0" i="0" u="none" strike="noStrike" cap="none" normalizeH="0" baseline="0">
                          <a:ln>
                            <a:noFill/>
                          </a:ln>
                          <a:solidFill>
                            <a:srgbClr val="333333"/>
                          </a:solidFill>
                          <a:effectLst/>
                          <a:latin typeface="Arial"/>
                          <a:cs typeface="Arial"/>
                        </a:rPr>
                        <a:t> stridor</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p>
                      <a:pPr marL="0" marR="0" lvl="0" indent="0" algn="l">
                        <a:lnSpc>
                          <a:spcPct val="100000"/>
                        </a:lnSpc>
                        <a:spcBef>
                          <a:spcPct val="20000"/>
                        </a:spcBef>
                        <a:spcAft>
                          <a:spcPct val="0"/>
                        </a:spcAft>
                        <a:buNone/>
                      </a:pPr>
                      <a:endParaRPr lang="en-GB" sz="2400" b="0" i="0" u="none" strike="noStrike" cap="none" normalizeH="0" baseline="0" noProof="0" dirty="0">
                        <a:ln>
                          <a:noFill/>
                        </a:ln>
                        <a:solidFill>
                          <a:srgbClr val="333333"/>
                        </a:solidFill>
                        <a:effectLst/>
                        <a:latin typeface="Arial"/>
                      </a:endParaRPr>
                    </a:p>
                    <a:p>
                      <a:pPr marL="0" marR="0" lvl="0" indent="0" algn="l">
                        <a:lnSpc>
                          <a:spcPct val="100000"/>
                        </a:lnSpc>
                        <a:spcBef>
                          <a:spcPct val="20000"/>
                        </a:spcBef>
                        <a:spcAft>
                          <a:spcPct val="0"/>
                        </a:spcAft>
                        <a:buNone/>
                      </a:pPr>
                      <a:r>
                        <a:rPr lang="nl-NL" sz="2400" b="0" i="0" u="none" strike="noStrike" cap="none" normalizeH="0" baseline="0" noProof="0" dirty="0">
                          <a:ln>
                            <a:noFill/>
                          </a:ln>
                          <a:solidFill>
                            <a:srgbClr val="333333"/>
                          </a:solidFill>
                          <a:effectLst/>
                          <a:latin typeface="Arial"/>
                        </a:rPr>
                        <a:t>Roep om hulp</a:t>
                      </a:r>
                      <a:endParaRPr lang="en-US" sz="2400" b="0" i="0" u="none" strike="noStrike" cap="none" normalizeH="0" baseline="0" noProof="0" dirty="0">
                        <a:ln>
                          <a:noFill/>
                        </a:ln>
                        <a:solidFill>
                          <a:srgbClr val="333333"/>
                        </a:solidFill>
                        <a:effectLst/>
                        <a:latin typeface="Arial"/>
                      </a:endParaRPr>
                    </a:p>
                    <a:p>
                      <a:pPr marL="0" marR="0" lvl="0" indent="0" algn="l">
                        <a:lnSpc>
                          <a:spcPct val="100000"/>
                        </a:lnSpc>
                        <a:spcBef>
                          <a:spcPct val="20000"/>
                        </a:spcBef>
                        <a:spcAft>
                          <a:spcPct val="0"/>
                        </a:spcAft>
                        <a:buNone/>
                      </a:pPr>
                      <a:endParaRPr lang="en-GB" sz="2400" b="0" i="0" u="none" strike="noStrike" cap="none" normalizeH="0" baseline="0" noProof="0" dirty="0">
                        <a:ln>
                          <a:noFill/>
                        </a:ln>
                        <a:solidFill>
                          <a:srgbClr val="333333"/>
                        </a:solidFill>
                        <a:effectLst/>
                        <a:latin typeface="Arial"/>
                      </a:endParaRPr>
                    </a:p>
                    <a:p>
                      <a:pPr marL="0" marR="0" lvl="0" indent="0" algn="l">
                        <a:lnSpc>
                          <a:spcPct val="100000"/>
                        </a:lnSpc>
                        <a:spcBef>
                          <a:spcPct val="20000"/>
                        </a:spcBef>
                        <a:spcAft>
                          <a:spcPct val="0"/>
                        </a:spcAft>
                        <a:buNone/>
                      </a:pPr>
                      <a:r>
                        <a:rPr lang="en-GB" sz="2400" b="0" i="0" u="none" strike="noStrike" cap="none" normalizeH="0" baseline="0" noProof="0" dirty="0" err="1">
                          <a:ln>
                            <a:noFill/>
                          </a:ln>
                          <a:solidFill>
                            <a:srgbClr val="333333"/>
                          </a:solidFill>
                          <a:effectLst/>
                          <a:latin typeface="Arial"/>
                        </a:rPr>
                        <a:t>Zuurstof</a:t>
                      </a:r>
                      <a:r>
                        <a:rPr lang="en-GB" sz="2400" b="0" i="0" u="none" strike="noStrike" cap="none" normalizeH="0" baseline="0" noProof="0" dirty="0">
                          <a:ln>
                            <a:noFill/>
                          </a:ln>
                          <a:solidFill>
                            <a:srgbClr val="333333"/>
                          </a:solidFill>
                          <a:effectLst/>
                          <a:latin typeface="Arial"/>
                        </a:rPr>
                        <a:t> in </a:t>
                      </a:r>
                      <a:r>
                        <a:rPr lang="en-GB" sz="2400" b="0" i="0" u="none" strike="noStrike" cap="none" normalizeH="0" baseline="0" noProof="0" dirty="0" err="1">
                          <a:ln>
                            <a:noFill/>
                          </a:ln>
                          <a:solidFill>
                            <a:srgbClr val="333333"/>
                          </a:solidFill>
                          <a:effectLst/>
                          <a:latin typeface="Arial"/>
                        </a:rPr>
                        <a:t>hoge</a:t>
                      </a:r>
                      <a:r>
                        <a:rPr lang="en-GB" sz="2400" b="0" i="0" u="none" strike="noStrike" cap="none" normalizeH="0" baseline="0" noProof="0" dirty="0">
                          <a:ln>
                            <a:noFill/>
                          </a:ln>
                          <a:solidFill>
                            <a:srgbClr val="333333"/>
                          </a:solidFill>
                          <a:effectLst/>
                          <a:latin typeface="Arial"/>
                        </a:rPr>
                        <a:t> flow</a:t>
                      </a:r>
                    </a:p>
                    <a:p>
                      <a:pPr marL="0" marR="0" lvl="0" indent="0" algn="l">
                        <a:lnSpc>
                          <a:spcPct val="100000"/>
                        </a:lnSpc>
                        <a:spcBef>
                          <a:spcPct val="20000"/>
                        </a:spcBef>
                        <a:spcAft>
                          <a:spcPct val="0"/>
                        </a:spcAft>
                        <a:buNone/>
                      </a:pPr>
                      <a:r>
                        <a:rPr lang="en-GB" sz="2400" b="0" i="0" u="none" strike="noStrike" cap="none" normalizeH="0" baseline="0" noProof="0" dirty="0">
                          <a:ln>
                            <a:noFill/>
                          </a:ln>
                          <a:solidFill>
                            <a:srgbClr val="333333"/>
                          </a:solidFill>
                          <a:effectLst/>
                          <a:latin typeface="Arial"/>
                        </a:rPr>
                        <a:t>Salbutamol</a:t>
                      </a:r>
                      <a:endParaRPr lang="en-US" sz="2400" b="0" i="0" u="none" strike="noStrike" cap="none" normalizeH="0" baseline="0" noProof="0" dirty="0">
                        <a:ln>
                          <a:noFill/>
                        </a:ln>
                        <a:solidFill>
                          <a:srgbClr val="333333"/>
                        </a:solidFill>
                        <a:effectLst/>
                        <a:latin typeface="Arial"/>
                      </a:endParaRPr>
                    </a:p>
                    <a:p>
                      <a:pPr marL="0" marR="0" lvl="0" indent="0" algn="l">
                        <a:lnSpc>
                          <a:spcPct val="100000"/>
                        </a:lnSpc>
                        <a:spcBef>
                          <a:spcPct val="20000"/>
                        </a:spcBef>
                        <a:spcAft>
                          <a:spcPct val="0"/>
                        </a:spcAft>
                        <a:buNone/>
                      </a:pPr>
                      <a:endParaRPr lang="en-GB" sz="2400" b="0" i="0" u="none" strike="noStrike" cap="none" normalizeH="0" baseline="0" noProof="0" dirty="0">
                        <a:ln>
                          <a:noFill/>
                        </a:ln>
                        <a:solidFill>
                          <a:srgbClr val="333333"/>
                        </a:solidFill>
                        <a:effectLst/>
                        <a:latin typeface="Arial"/>
                      </a:endParaRPr>
                    </a:p>
                    <a:p>
                      <a:pPr marL="0" marR="0" lvl="0" indent="0" algn="l" defTabSz="914400">
                        <a:lnSpc>
                          <a:spcPct val="100000"/>
                        </a:lnSpc>
                        <a:spcBef>
                          <a:spcPct val="20000"/>
                        </a:spcBef>
                        <a:spcAft>
                          <a:spcPct val="0"/>
                        </a:spcAft>
                        <a:buNone/>
                        <a:tabLst/>
                      </a:pPr>
                      <a:r>
                        <a:rPr lang="en-GB" sz="2400" b="0" i="0" u="none" strike="noStrike" cap="none" normalizeH="0" baseline="0" noProof="0" dirty="0" err="1">
                          <a:ln>
                            <a:noFill/>
                          </a:ln>
                          <a:solidFill>
                            <a:srgbClr val="333333"/>
                          </a:solidFill>
                          <a:effectLst/>
                          <a:latin typeface="Arial"/>
                        </a:rPr>
                        <a:t>Herbeoordeel</a:t>
                      </a:r>
                      <a:endParaRPr kumimoji="0" lang="en-GB" dirty="0">
                        <a:solidFill>
                          <a:srgbClr val="333333"/>
                        </a:solidFill>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93046">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a:cs typeface="Arial"/>
                        </a:rPr>
                        <a:t>B</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a:cs typeface="Arial"/>
                        </a:rPr>
                        <a:t>Kan </a:t>
                      </a:r>
                      <a:r>
                        <a:rPr kumimoji="0" lang="en-GB" sz="2200" b="0" i="0" u="none" strike="noStrike" cap="none" normalizeH="0" baseline="0" dirty="0" err="1">
                          <a:ln>
                            <a:noFill/>
                          </a:ln>
                          <a:solidFill>
                            <a:srgbClr val="333333"/>
                          </a:solidFill>
                          <a:effectLst/>
                          <a:latin typeface="Arial"/>
                          <a:cs typeface="Arial"/>
                        </a:rPr>
                        <a:t>geen</a:t>
                      </a:r>
                      <a:r>
                        <a:rPr kumimoji="0" lang="en-GB" sz="2200" b="0" i="0" u="none" strike="noStrike" cap="none" normalizeH="0" baseline="0" dirty="0">
                          <a:ln>
                            <a:noFill/>
                          </a:ln>
                          <a:solidFill>
                            <a:srgbClr val="333333"/>
                          </a:solidFill>
                          <a:effectLst/>
                          <a:latin typeface="Arial"/>
                          <a:cs typeface="Arial"/>
                        </a:rPr>
                        <a:t> </a:t>
                      </a:r>
                      <a:r>
                        <a:rPr kumimoji="0" lang="en-GB" sz="2200" b="0" i="0" u="none" strike="noStrike" cap="none" normalizeH="0" baseline="0" dirty="0" err="1">
                          <a:ln>
                            <a:noFill/>
                          </a:ln>
                          <a:solidFill>
                            <a:srgbClr val="333333"/>
                          </a:solidFill>
                          <a:effectLst/>
                          <a:latin typeface="Arial"/>
                          <a:cs typeface="Arial"/>
                        </a:rPr>
                        <a:t>volzinnen</a:t>
                      </a:r>
                      <a:r>
                        <a:rPr kumimoji="0" lang="en-GB" sz="2200" b="0" i="0" u="none" strike="noStrike" cap="none" normalizeH="0" baseline="0" dirty="0">
                          <a:ln>
                            <a:noFill/>
                          </a:ln>
                          <a:solidFill>
                            <a:srgbClr val="333333"/>
                          </a:solidFill>
                          <a:effectLst/>
                          <a:latin typeface="Arial"/>
                          <a:cs typeface="Arial"/>
                        </a:rPr>
                        <a:t> </a:t>
                      </a:r>
                      <a:r>
                        <a:rPr kumimoji="0" lang="en-GB" sz="2200" b="0" i="0" u="none" strike="noStrike" cap="none" normalizeH="0" baseline="0" dirty="0" err="1">
                          <a:ln>
                            <a:noFill/>
                          </a:ln>
                          <a:solidFill>
                            <a:srgbClr val="333333"/>
                          </a:solidFill>
                          <a:effectLst/>
                          <a:latin typeface="Arial"/>
                          <a:cs typeface="Arial"/>
                        </a:rPr>
                        <a:t>spreken</a:t>
                      </a:r>
                      <a:endParaRPr kumimoji="0" lang="en-GB" sz="2200" b="0" i="0" u="none" strike="noStrike" cap="none" normalizeH="0" baseline="0" dirty="0">
                        <a:ln>
                          <a:noFill/>
                        </a:ln>
                        <a:solidFill>
                          <a:srgbClr val="333333"/>
                        </a:solidFill>
                        <a:effectLst/>
                        <a:latin typeface="Arial"/>
                        <a:cs typeface="Arial"/>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a:cs typeface="Arial"/>
                        </a:rPr>
                        <a:t>Gebruikt</a:t>
                      </a:r>
                      <a:r>
                        <a:rPr kumimoji="0" lang="en-GB" sz="2200" b="0" i="0" u="none" strike="noStrike" cap="none" normalizeH="0" baseline="0" dirty="0">
                          <a:ln>
                            <a:noFill/>
                          </a:ln>
                          <a:solidFill>
                            <a:srgbClr val="333333"/>
                          </a:solidFill>
                          <a:effectLst/>
                          <a:latin typeface="Arial"/>
                          <a:cs typeface="Arial"/>
                        </a:rPr>
                        <a:t> </a:t>
                      </a:r>
                      <a:r>
                        <a:rPr kumimoji="0" lang="en-GB" sz="2200" b="0" i="0" u="none" strike="noStrike" cap="none" normalizeH="0" baseline="0" dirty="0" err="1">
                          <a:ln>
                            <a:noFill/>
                          </a:ln>
                          <a:solidFill>
                            <a:srgbClr val="333333"/>
                          </a:solidFill>
                          <a:effectLst/>
                          <a:latin typeface="Arial"/>
                          <a:cs typeface="Arial"/>
                        </a:rPr>
                        <a:t>hulpademhalings-spieren</a:t>
                      </a:r>
                      <a:endParaRPr kumimoji="0" lang="en-GB" sz="2200" b="0" i="0" u="none" strike="noStrike" cap="none" normalizeH="0" baseline="0" dirty="0">
                        <a:ln>
                          <a:noFill/>
                        </a:ln>
                        <a:solidFill>
                          <a:srgbClr val="333333"/>
                        </a:solidFill>
                        <a:effectLst/>
                        <a:latin typeface="Arial"/>
                        <a:cs typeface="Arial"/>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a:cs typeface="Arial"/>
                        </a:rPr>
                        <a:t>Intercostale</a:t>
                      </a:r>
                      <a:r>
                        <a:rPr kumimoji="0" lang="en-GB" sz="2200" b="0" i="0" u="none" strike="noStrike" cap="none" normalizeH="0" baseline="0" dirty="0">
                          <a:ln>
                            <a:noFill/>
                          </a:ln>
                          <a:solidFill>
                            <a:srgbClr val="333333"/>
                          </a:solidFill>
                          <a:effectLst/>
                          <a:latin typeface="Arial"/>
                          <a:cs typeface="Arial"/>
                        </a:rPr>
                        <a:t> </a:t>
                      </a:r>
                      <a:r>
                        <a:rPr kumimoji="0" lang="en-GB" sz="2200" b="0" i="0" u="none" strike="noStrike" cap="none" normalizeH="0" baseline="0" dirty="0" err="1">
                          <a:ln>
                            <a:noFill/>
                          </a:ln>
                          <a:solidFill>
                            <a:srgbClr val="333333"/>
                          </a:solidFill>
                          <a:effectLst/>
                          <a:latin typeface="Arial"/>
                          <a:cs typeface="Arial"/>
                        </a:rPr>
                        <a:t>recessie</a:t>
                      </a:r>
                      <a:endParaRPr kumimoji="0" lang="en-GB" sz="2200" b="0" i="0" u="none" strike="noStrike" cap="none" normalizeH="0" baseline="0" dirty="0">
                        <a:ln>
                          <a:noFill/>
                        </a:ln>
                        <a:solidFill>
                          <a:srgbClr val="333333"/>
                        </a:solidFill>
                        <a:effectLst/>
                        <a:latin typeface="Arial"/>
                        <a:cs typeface="Arial"/>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a:cs typeface="Arial"/>
                        </a:rPr>
                        <a:t>AH 45/min, SpO</a:t>
                      </a:r>
                      <a:r>
                        <a:rPr kumimoji="0" lang="en-GB" sz="2200" b="0" i="0" u="none" strike="noStrike" cap="none" normalizeH="0" baseline="-25000" dirty="0">
                          <a:ln>
                            <a:noFill/>
                          </a:ln>
                          <a:solidFill>
                            <a:srgbClr val="333333"/>
                          </a:solidFill>
                          <a:effectLst/>
                          <a:latin typeface="Arial"/>
                          <a:cs typeface="Arial"/>
                        </a:rPr>
                        <a:t>2</a:t>
                      </a:r>
                      <a:r>
                        <a:rPr kumimoji="0" lang="en-GB" sz="2200" b="0" i="0" u="none" strike="noStrike" cap="none" normalizeH="0" baseline="0" dirty="0">
                          <a:ln>
                            <a:noFill/>
                          </a:ln>
                          <a:solidFill>
                            <a:srgbClr val="333333"/>
                          </a:solidFill>
                          <a:effectLst/>
                          <a:latin typeface="Arial"/>
                          <a:cs typeface="Arial"/>
                        </a:rPr>
                        <a:t> 88%</a:t>
                      </a:r>
                      <a:endParaRPr kumimoji="0" lang="en-US" sz="2200" b="0" i="0" u="none" strike="noStrike" cap="none" normalizeH="0" baseline="0" dirty="0">
                        <a:ln>
                          <a:noFill/>
                        </a:ln>
                        <a:solidFill>
                          <a:srgbClr val="333333"/>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1147135">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a:cs typeface="Arial"/>
                        </a:rPr>
                        <a:t>C</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a:cs typeface="Arial"/>
                        </a:rPr>
                        <a:t>HR 150/min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a:cs typeface="Arial"/>
                        </a:rPr>
                        <a:t>Systolische</a:t>
                      </a:r>
                      <a:r>
                        <a:rPr kumimoji="0" lang="en-GB" sz="2200" b="0" i="0" u="none" strike="noStrike" cap="none" normalizeH="0" baseline="0" dirty="0">
                          <a:ln>
                            <a:noFill/>
                          </a:ln>
                          <a:solidFill>
                            <a:srgbClr val="333333"/>
                          </a:solidFill>
                          <a:effectLst/>
                          <a:latin typeface="Arial"/>
                          <a:cs typeface="Arial"/>
                        </a:rPr>
                        <a:t> RR 120 mmHg</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a:cs typeface="Arial"/>
                        </a:rPr>
                        <a:t>CRT 1 sec</a:t>
                      </a:r>
                      <a:endParaRPr kumimoji="0" lang="en-US" sz="2200" b="0" i="0" u="none" strike="noStrike" cap="none" normalizeH="0" baseline="0" dirty="0">
                        <a:ln>
                          <a:noFill/>
                        </a:ln>
                        <a:solidFill>
                          <a:srgbClr val="333333"/>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729749">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a:cs typeface="Arial"/>
                        </a:rPr>
                        <a:t>D</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1" i="0" u="none" strike="noStrike" cap="none" normalizeH="0" baseline="0">
                          <a:ln>
                            <a:noFill/>
                          </a:ln>
                          <a:solidFill>
                            <a:srgbClr val="2F70C8"/>
                          </a:solidFill>
                          <a:effectLst/>
                          <a:latin typeface="Arial"/>
                          <a:cs typeface="Arial"/>
                        </a:rPr>
                        <a:t>A</a:t>
                      </a:r>
                      <a:r>
                        <a:rPr kumimoji="0" lang="en-GB" sz="2200" b="0" i="0" u="none" strike="noStrike" cap="none" normalizeH="0" baseline="0">
                          <a:ln>
                            <a:noFill/>
                          </a:ln>
                          <a:solidFill>
                            <a:srgbClr val="333333"/>
                          </a:solidFill>
                          <a:effectLst/>
                          <a:latin typeface="Arial"/>
                          <a:cs typeface="Arial"/>
                        </a:rPr>
                        <a:t>VPU, </a:t>
                      </a:r>
                      <a:r>
                        <a:rPr kumimoji="0" lang="en-GB" sz="2200" b="0" i="0" u="none" strike="noStrike" cap="none" normalizeH="0" baseline="0" err="1">
                          <a:ln>
                            <a:noFill/>
                          </a:ln>
                          <a:solidFill>
                            <a:srgbClr val="333333"/>
                          </a:solidFill>
                          <a:effectLst/>
                          <a:latin typeface="Arial"/>
                          <a:cs typeface="Arial"/>
                        </a:rPr>
                        <a:t>pupillen</a:t>
                      </a:r>
                      <a:r>
                        <a:rPr kumimoji="0" lang="en-GB" sz="2200" b="0" i="0" u="none" strike="noStrike" cap="none" normalizeH="0" baseline="0">
                          <a:ln>
                            <a:noFill/>
                          </a:ln>
                          <a:solidFill>
                            <a:srgbClr val="333333"/>
                          </a:solidFill>
                          <a:effectLst/>
                          <a:latin typeface="Arial"/>
                          <a:cs typeface="Arial"/>
                        </a:rPr>
                        <a:t> </a:t>
                      </a:r>
                      <a:r>
                        <a:rPr kumimoji="0" lang="en-GB" sz="2200" b="0" i="0" u="none" strike="noStrike" cap="none" normalizeH="0" baseline="0" err="1">
                          <a:ln>
                            <a:noFill/>
                          </a:ln>
                          <a:solidFill>
                            <a:srgbClr val="333333"/>
                          </a:solidFill>
                          <a:effectLst/>
                          <a:latin typeface="Arial"/>
                          <a:cs typeface="Arial"/>
                        </a:rPr>
                        <a:t>gelijk</a:t>
                      </a:r>
                      <a:r>
                        <a:rPr kumimoji="0" lang="en-GB" sz="2200" b="0" i="0" u="none" strike="noStrike" cap="none" normalizeH="0" baseline="0">
                          <a:ln>
                            <a:noFill/>
                          </a:ln>
                          <a:solidFill>
                            <a:srgbClr val="333333"/>
                          </a:solidFill>
                          <a:effectLst/>
                          <a:latin typeface="Arial"/>
                          <a:cs typeface="Arial"/>
                        </a:rPr>
                        <a:t> </a:t>
                      </a:r>
                      <a:r>
                        <a:rPr kumimoji="0" lang="en-GB" sz="2200" b="0" i="0" u="none" strike="noStrike" cap="none" normalizeH="0" baseline="0" err="1">
                          <a:ln>
                            <a:noFill/>
                          </a:ln>
                          <a:solidFill>
                            <a:srgbClr val="333333"/>
                          </a:solidFill>
                          <a:effectLst/>
                          <a:latin typeface="Arial"/>
                          <a:cs typeface="Arial"/>
                        </a:rPr>
                        <a:t>en</a:t>
                      </a:r>
                      <a:r>
                        <a:rPr kumimoji="0" lang="en-GB" sz="2200" b="0" i="0" u="none" strike="noStrike" cap="none" normalizeH="0" baseline="0">
                          <a:ln>
                            <a:noFill/>
                          </a:ln>
                          <a:solidFill>
                            <a:srgbClr val="333333"/>
                          </a:solidFill>
                          <a:effectLst/>
                          <a:latin typeface="Arial"/>
                          <a:cs typeface="Arial"/>
                        </a:rPr>
                        <a:t> </a:t>
                      </a:r>
                      <a:r>
                        <a:rPr kumimoji="0" lang="en-GB" sz="2200" b="0" i="0" u="none" strike="noStrike" cap="none" normalizeH="0" baseline="0" err="1">
                          <a:ln>
                            <a:noFill/>
                          </a:ln>
                          <a:solidFill>
                            <a:srgbClr val="333333"/>
                          </a:solidFill>
                          <a:effectLst/>
                          <a:latin typeface="Arial"/>
                          <a:cs typeface="Arial"/>
                        </a:rPr>
                        <a:t>lichtreactief</a:t>
                      </a:r>
                      <a:r>
                        <a:rPr kumimoji="0" lang="en-GB" sz="2200" b="0" i="0" u="none" strike="noStrike" cap="none" normalizeH="0" baseline="0">
                          <a:ln>
                            <a:noFill/>
                          </a:ln>
                          <a:solidFill>
                            <a:srgbClr val="333333"/>
                          </a:solidFill>
                          <a:effectLst/>
                          <a:latin typeface="Arial"/>
                          <a:cs typeface="Arial"/>
                        </a:rPr>
                        <a:t>, </a:t>
                      </a:r>
                      <a:r>
                        <a:rPr kumimoji="0" lang="en-GB" sz="2200" b="0" i="0" u="none" strike="noStrike" cap="none" normalizeH="0" baseline="0" err="1">
                          <a:ln>
                            <a:noFill/>
                          </a:ln>
                          <a:solidFill>
                            <a:srgbClr val="333333"/>
                          </a:solidFill>
                          <a:effectLst/>
                          <a:latin typeface="Arial"/>
                          <a:cs typeface="Arial"/>
                        </a:rPr>
                        <a:t>Glycemie</a:t>
                      </a:r>
                      <a:r>
                        <a:rPr kumimoji="0" lang="en-GB" sz="2200" b="0" i="0" u="none" strike="noStrike" cap="none" normalizeH="0" baseline="0">
                          <a:ln>
                            <a:noFill/>
                          </a:ln>
                          <a:solidFill>
                            <a:srgbClr val="333333"/>
                          </a:solidFill>
                          <a:effectLst/>
                          <a:latin typeface="Arial"/>
                          <a:cs typeface="Arial"/>
                        </a:rPr>
                        <a:t> 72 mg/dl (4 mmol/l)</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594965">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E</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pitchFamily="34" charset="0"/>
                          <a:cs typeface="Arial" pitchFamily="34" charset="0"/>
                        </a:rPr>
                        <a:t>Temperatuur</a:t>
                      </a:r>
                      <a:r>
                        <a:rPr kumimoji="0" lang="en-GB" sz="2200" b="0" i="0" u="none" strike="noStrike" cap="none" normalizeH="0" baseline="0" dirty="0">
                          <a:ln>
                            <a:noFill/>
                          </a:ln>
                          <a:solidFill>
                            <a:srgbClr val="333333"/>
                          </a:solidFill>
                          <a:effectLst/>
                          <a:latin typeface="Arial" pitchFamily="34" charset="0"/>
                          <a:cs typeface="Arial" pitchFamily="34" charset="0"/>
                        </a:rPr>
                        <a:t> 36.5</a:t>
                      </a:r>
                      <a:r>
                        <a:rPr kumimoji="0" lang="en-GB" sz="2200" b="0" i="0" u="none" strike="noStrike" cap="none" normalizeH="0" baseline="30000" dirty="0">
                          <a:ln>
                            <a:noFill/>
                          </a:ln>
                          <a:solidFill>
                            <a:srgbClr val="333333"/>
                          </a:solidFill>
                          <a:effectLst/>
                          <a:latin typeface="Arial" pitchFamily="34" charset="0"/>
                          <a:cs typeface="Arial" pitchFamily="34" charset="0"/>
                        </a:rPr>
                        <a:t>º</a:t>
                      </a:r>
                      <a:r>
                        <a:rPr kumimoji="0" lang="en-GB" sz="2200" b="0" i="0" u="none" strike="noStrike" cap="none" normalizeH="0" baseline="0" dirty="0">
                          <a:ln>
                            <a:noFill/>
                          </a:ln>
                          <a:solidFill>
                            <a:srgbClr val="333333"/>
                          </a:solidFill>
                          <a:effectLst/>
                          <a:latin typeface="Arial" pitchFamily="34" charset="0"/>
                          <a:cs typeface="Arial" pitchFamily="34" charset="0"/>
                        </a:rPr>
                        <a:t>C</a:t>
                      </a:r>
                      <a:endParaRPr kumimoji="0" lang="en-US" sz="2200" b="0" i="0" u="none" strike="noStrike" cap="none" normalizeH="0" baseline="0" dirty="0">
                        <a:ln>
                          <a:noFill/>
                        </a:ln>
                        <a:solidFill>
                          <a:srgbClr val="333333"/>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a:lnSpc>
                          <a:spcPct val="100000"/>
                        </a:lnSpc>
                        <a:spcBef>
                          <a:spcPct val="20000"/>
                        </a:spcBef>
                        <a:spcAft>
                          <a:spcPct val="0"/>
                        </a:spcAft>
                        <a:buNone/>
                        <a:tabLst/>
                      </a:pPr>
                      <a:endParaRPr kumimoji="0" lang="en-GB" dirty="0"/>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74730219"/>
                  </a:ext>
                </a:extLst>
              </a:tr>
            </a:tbl>
          </a:graphicData>
        </a:graphic>
      </p:graphicFrame>
    </p:spTree>
    <p:extLst>
      <p:ext uri="{BB962C8B-B14F-4D97-AF65-F5344CB8AC3E}">
        <p14:creationId xmlns:p14="http://schemas.microsoft.com/office/powerpoint/2010/main" val="4148979021"/>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t>APLS: </a:t>
            </a:r>
            <a:r>
              <a:rPr lang="en-US" altLang="en-US" err="1"/>
              <a:t>jouw</a:t>
            </a:r>
            <a:r>
              <a:rPr lang="en-GB" altLang="en-US"/>
              <a:t> </a:t>
            </a:r>
            <a:r>
              <a:rPr lang="en-GB" altLang="en-US" err="1"/>
              <a:t>rol</a:t>
            </a:r>
            <a:endParaRPr lang="en-GB" altLang="en-US"/>
          </a:p>
        </p:txBody>
      </p:sp>
      <p:sp>
        <p:nvSpPr>
          <p:cNvPr id="16387" name="Rectangle 3"/>
          <p:cNvSpPr>
            <a:spLocks noGrp="1" noChangeArrowheads="1"/>
          </p:cNvSpPr>
          <p:nvPr>
            <p:ph idx="1"/>
          </p:nvPr>
        </p:nvSpPr>
        <p:spPr bwMode="auto">
          <a:xfrm>
            <a:off x="251520" y="1340768"/>
            <a:ext cx="8675687" cy="40322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buFontTx/>
              <a:buNone/>
            </a:pPr>
            <a:r>
              <a:rPr lang="nl-NL" altLang="en-US" sz="2400"/>
              <a:t>Je zou:</a:t>
            </a:r>
          </a:p>
          <a:p>
            <a:pPr eaLnBrk="1" hangingPunct="1">
              <a:buFontTx/>
              <a:buNone/>
            </a:pPr>
            <a:endParaRPr lang="nl-NL" altLang="en-US" sz="2400"/>
          </a:p>
          <a:p>
            <a:pPr lvl="1" eaLnBrk="1" hangingPunct="1">
              <a:buFont typeface="Arial" pitchFamily="34" charset="0"/>
              <a:buChar char="•"/>
            </a:pPr>
            <a:r>
              <a:rPr lang="nl-NL" altLang="en-US"/>
              <a:t>het boek moeten gelezen hebben</a:t>
            </a:r>
          </a:p>
          <a:p>
            <a:pPr lvl="1" eaLnBrk="1" hangingPunct="1">
              <a:buFont typeface="Arial" pitchFamily="34" charset="0"/>
              <a:buChar char="•"/>
            </a:pPr>
            <a:r>
              <a:rPr lang="nl-NL" altLang="en-US"/>
              <a:t>de VLE vervolledigd en de video’s gezien moeten hebben</a:t>
            </a:r>
          </a:p>
          <a:p>
            <a:pPr lvl="1" eaLnBrk="1" hangingPunct="1">
              <a:buFont typeface="Arial" pitchFamily="34" charset="0"/>
              <a:buChar char="•"/>
            </a:pPr>
            <a:r>
              <a:rPr lang="nl-NL" altLang="en-US"/>
              <a:t>alle sessies moeten bijwonen</a:t>
            </a:r>
          </a:p>
          <a:p>
            <a:pPr lvl="1" eaLnBrk="1" hangingPunct="1">
              <a:buFont typeface="Arial" pitchFamily="34" charset="0"/>
              <a:buChar char="•"/>
            </a:pPr>
            <a:r>
              <a:rPr lang="nl-NL" altLang="en-US"/>
              <a:t>je medekandidaten en faculty enthousiast ondersteunen</a:t>
            </a:r>
          </a:p>
          <a:p>
            <a:pPr lvl="1" eaLnBrk="1" hangingPunct="1">
              <a:buFont typeface="Arial" pitchFamily="34" charset="0"/>
              <a:buChar char="•"/>
            </a:pPr>
            <a:r>
              <a:rPr lang="nl-NL" altLang="en-US"/>
              <a:t>maar vooral: veel plezier moeten hebben!</a:t>
            </a:r>
          </a:p>
        </p:txBody>
      </p:sp>
      <p:pic>
        <p:nvPicPr>
          <p:cNvPr id="1026" name="Picture 2" descr="ttp://cdn.business2community.com/wp-content/uploads/2013/08/remember-to-have-fu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1" y="0"/>
            <a:ext cx="9154343" cy="6865757"/>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4497"/>
    </mc:Choice>
    <mc:Fallback xmlns="">
      <p:transition xmlns:p14="http://schemas.microsoft.com/office/powerpoint/2010/main" spd="slow" advTm="644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995FA2-E287-6D11-F6A7-1B90C79271C8}"/>
              </a:ext>
            </a:extLst>
          </p:cNvPr>
          <p:cNvSpPr/>
          <p:nvPr/>
        </p:nvSpPr>
        <p:spPr bwMode="auto">
          <a:xfrm>
            <a:off x="236850" y="5878620"/>
            <a:ext cx="1495425" cy="79057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31746" name="Rectangle 2"/>
          <p:cNvSpPr>
            <a:spLocks noGrp="1" noChangeArrowheads="1"/>
          </p:cNvSpPr>
          <p:nvPr>
            <p:ph type="title"/>
          </p:nvPr>
        </p:nvSpPr>
        <p:spPr bwMode="auto">
          <a:xfrm>
            <a:off x="468000" y="360000"/>
            <a:ext cx="7772400" cy="6760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err="1"/>
              <a:t>Differentieel</a:t>
            </a:r>
            <a:r>
              <a:rPr lang="en-GB" altLang="en-US"/>
              <a:t> diagnoses</a:t>
            </a:r>
            <a:endParaRPr lang="en-US" altLang="en-US">
              <a:latin typeface="Arial"/>
              <a:ea typeface="ＭＳ Ｐゴシック"/>
              <a:cs typeface="Arial"/>
            </a:endParaRPr>
          </a:p>
        </p:txBody>
      </p:sp>
      <p:graphicFrame>
        <p:nvGraphicFramePr>
          <p:cNvPr id="243776" name="Group 64"/>
          <p:cNvGraphicFramePr>
            <a:graphicFrameLocks noGrp="1"/>
          </p:cNvGraphicFramePr>
          <p:nvPr>
            <p:ph idx="1"/>
          </p:nvPr>
        </p:nvGraphicFramePr>
        <p:xfrm>
          <a:off x="468000" y="1035050"/>
          <a:ext cx="8439150" cy="4995421"/>
        </p:xfrm>
        <a:graphic>
          <a:graphicData uri="http://schemas.openxmlformats.org/drawingml/2006/table">
            <a:tbl>
              <a:tblPr/>
              <a:tblGrid>
                <a:gridCol w="2813050">
                  <a:extLst>
                    <a:ext uri="{9D8B030D-6E8A-4147-A177-3AD203B41FA5}">
                      <a16:colId xmlns:a16="http://schemas.microsoft.com/office/drawing/2014/main" val="20000"/>
                    </a:ext>
                  </a:extLst>
                </a:gridCol>
                <a:gridCol w="2813050">
                  <a:extLst>
                    <a:ext uri="{9D8B030D-6E8A-4147-A177-3AD203B41FA5}">
                      <a16:colId xmlns:a16="http://schemas.microsoft.com/office/drawing/2014/main" val="20001"/>
                    </a:ext>
                  </a:extLst>
                </a:gridCol>
                <a:gridCol w="2813050">
                  <a:extLst>
                    <a:ext uri="{9D8B030D-6E8A-4147-A177-3AD203B41FA5}">
                      <a16:colId xmlns:a16="http://schemas.microsoft.com/office/drawing/2014/main" val="20002"/>
                    </a:ext>
                  </a:extLst>
                </a:gridCol>
              </a:tblGrid>
              <a:tr h="575841">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E5796"/>
                          </a:solidFill>
                          <a:effectLst/>
                          <a:latin typeface="Arial" pitchFamily="34" charset="0"/>
                          <a:cs typeface="Arial" pitchFamily="34" charset="0"/>
                        </a:rPr>
                        <a:t>Sleutelkenmerken</a:t>
                      </a:r>
                      <a:endParaRPr kumimoji="0" lang="en-US" sz="20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rgbClr val="2E5796"/>
                          </a:solidFill>
                          <a:effectLst/>
                          <a:latin typeface="Arial" pitchFamily="34" charset="0"/>
                          <a:cs typeface="Arial" pitchFamily="34" charset="0"/>
                        </a:rPr>
                        <a:t>Diagnose</a:t>
                      </a:r>
                      <a:endParaRPr kumimoji="0" lang="en-US" sz="20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E5796"/>
                          </a:solidFill>
                          <a:effectLst/>
                          <a:latin typeface="Arial" pitchFamily="34" charset="0"/>
                          <a:cs typeface="Arial" pitchFamily="34" charset="0"/>
                        </a:rPr>
                        <a:t>Behandeling</a:t>
                      </a:r>
                      <a:endParaRPr kumimoji="0" lang="en-US" sz="20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61995">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a:ln>
                            <a:noFill/>
                          </a:ln>
                          <a:solidFill>
                            <a:srgbClr val="333333"/>
                          </a:solidFill>
                          <a:effectLst/>
                          <a:latin typeface="Arial" pitchFamily="34" charset="0"/>
                          <a:cs typeface="Arial" pitchFamily="34" charset="0"/>
                        </a:rPr>
                        <a:t>Wheezing</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Toename</a:t>
                      </a:r>
                      <a:r>
                        <a:rPr kumimoji="0" lang="en-US" sz="2000" b="0" i="0" u="none" strike="noStrike" cap="none" normalizeH="0" baseline="0">
                          <a:ln>
                            <a:noFill/>
                          </a:ln>
                          <a:solidFill>
                            <a:srgbClr val="333333"/>
                          </a:solidFill>
                          <a:effectLst/>
                          <a:latin typeface="Arial" pitchFamily="34" charset="0"/>
                          <a:cs typeface="Arial" pitchFamily="34" charset="0"/>
                        </a:rPr>
                        <a:t> </a:t>
                      </a:r>
                      <a:r>
                        <a:rPr kumimoji="0" lang="en-US" sz="2000" b="0" i="0" u="none" strike="noStrike" cap="none" normalizeH="0" baseline="0" err="1">
                          <a:ln>
                            <a:noFill/>
                          </a:ln>
                          <a:solidFill>
                            <a:srgbClr val="333333"/>
                          </a:solidFill>
                          <a:effectLst/>
                          <a:latin typeface="Arial" pitchFamily="34" charset="0"/>
                          <a:cs typeface="Arial" pitchFamily="34" charset="0"/>
                        </a:rPr>
                        <a:t>ademarbeid</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defRPr/>
                      </a:pPr>
                      <a:r>
                        <a:rPr kumimoji="0" lang="en-GB" sz="2000" b="0" i="0" u="none" strike="noStrike" cap="none" normalizeH="0" baseline="0" err="1">
                          <a:ln>
                            <a:noFill/>
                          </a:ln>
                          <a:solidFill>
                            <a:srgbClr val="333333"/>
                          </a:solidFill>
                          <a:effectLst/>
                          <a:latin typeface="Arial" pitchFamily="34" charset="0"/>
                          <a:cs typeface="Arial" pitchFamily="34" charset="0"/>
                        </a:rPr>
                        <a:t>Astma</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exacerbatie</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Zuurstof</a:t>
                      </a:r>
                      <a:endParaRPr kumimoji="0" lang="en-GB"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Bronchodilatatoren</a:t>
                      </a:r>
                      <a:endParaRPr kumimoji="0" lang="en-GB"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Corticosteroïden</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0162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Allergeen</a:t>
                      </a:r>
                      <a:r>
                        <a:rPr kumimoji="0" lang="en-GB" sz="2000" b="0" i="0" u="none" strike="noStrike" cap="none" normalizeH="0" baseline="0">
                          <a:ln>
                            <a:noFill/>
                          </a:ln>
                          <a:solidFill>
                            <a:srgbClr val="333333"/>
                          </a:solidFill>
                          <a:effectLst/>
                          <a:latin typeface="Arial" pitchFamily="34" charset="0"/>
                          <a:cs typeface="Arial" pitchFamily="34" charset="0"/>
                        </a:rPr>
                        <a:t>, wheezing, urticaria</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Anafylaxis</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Zuurstof</a:t>
                      </a:r>
                      <a:r>
                        <a:rPr kumimoji="0" lang="en-GB" sz="2000" b="0" i="0" u="none" strike="noStrike" cap="none" normalizeH="0" baseline="0">
                          <a:ln>
                            <a:noFill/>
                          </a:ln>
                          <a:solidFill>
                            <a:srgbClr val="333333"/>
                          </a:solidFill>
                          <a:effectLst/>
                          <a:latin typeface="Arial" pitchFamily="34" charset="0"/>
                          <a:cs typeface="Arial" pitchFamily="34" charset="0"/>
                        </a:rPr>
                        <a:t>, IM adrenaline</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Bronchodilatatoren</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61995">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Milde</a:t>
                      </a:r>
                      <a:r>
                        <a:rPr kumimoji="0" lang="en-US" sz="2000" b="0" i="0" u="none" strike="noStrike" cap="none" normalizeH="0" baseline="0">
                          <a:ln>
                            <a:noFill/>
                          </a:ln>
                          <a:solidFill>
                            <a:srgbClr val="333333"/>
                          </a:solidFill>
                          <a:effectLst/>
                          <a:latin typeface="Arial" pitchFamily="34" charset="0"/>
                          <a:cs typeface="Arial" pitchFamily="34" charset="0"/>
                        </a:rPr>
                        <a:t> </a:t>
                      </a:r>
                      <a:r>
                        <a:rPr kumimoji="0" lang="en-US" sz="2000" b="0" i="0" u="none" strike="noStrike" cap="none" normalizeH="0" baseline="0" err="1">
                          <a:ln>
                            <a:noFill/>
                          </a:ln>
                          <a:solidFill>
                            <a:srgbClr val="333333"/>
                          </a:solidFill>
                          <a:effectLst/>
                          <a:latin typeface="Arial" pitchFamily="34" charset="0"/>
                          <a:cs typeface="Arial" pitchFamily="34" charset="0"/>
                        </a:rPr>
                        <a:t>koorts</a:t>
                      </a:r>
                      <a:endParaRPr kumimoji="0" lang="en-US"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a:ln>
                            <a:noFill/>
                          </a:ln>
                          <a:solidFill>
                            <a:srgbClr val="333333"/>
                          </a:solidFill>
                          <a:effectLst/>
                          <a:latin typeface="Arial" pitchFamily="34" charset="0"/>
                          <a:cs typeface="Arial" pitchFamily="34" charset="0"/>
                        </a:rPr>
                        <a:t>Wheezing</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Toename</a:t>
                      </a:r>
                      <a:r>
                        <a:rPr kumimoji="0" lang="en-US" sz="2000" b="0" i="0" u="none" strike="noStrike" cap="none" normalizeH="0" baseline="0">
                          <a:ln>
                            <a:noFill/>
                          </a:ln>
                          <a:solidFill>
                            <a:srgbClr val="333333"/>
                          </a:solidFill>
                          <a:effectLst/>
                          <a:latin typeface="Arial" pitchFamily="34" charset="0"/>
                          <a:cs typeface="Arial" pitchFamily="34" charset="0"/>
                        </a:rPr>
                        <a:t> </a:t>
                      </a:r>
                      <a:r>
                        <a:rPr kumimoji="0" lang="en-US" sz="2000" b="0" i="0" u="none" strike="noStrike" cap="none" normalizeH="0" baseline="0" err="1">
                          <a:ln>
                            <a:noFill/>
                          </a:ln>
                          <a:solidFill>
                            <a:srgbClr val="333333"/>
                          </a:solidFill>
                          <a:effectLst/>
                          <a:latin typeface="Arial" pitchFamily="34" charset="0"/>
                          <a:cs typeface="Arial" pitchFamily="34" charset="0"/>
                        </a:rPr>
                        <a:t>ademarbeid</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a:ln>
                            <a:noFill/>
                          </a:ln>
                          <a:solidFill>
                            <a:srgbClr val="333333"/>
                          </a:solidFill>
                          <a:effectLst/>
                          <a:latin typeface="Arial" pitchFamily="34" charset="0"/>
                          <a:cs typeface="Arial" pitchFamily="34" charset="0"/>
                        </a:rPr>
                        <a:t>Bronchiolitis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Zuurstof</a:t>
                      </a:r>
                      <a:endParaRPr kumimoji="0" lang="en-US"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Supportief</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63545">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Tekenen</a:t>
                      </a:r>
                      <a:r>
                        <a:rPr kumimoji="0" lang="en-GB" sz="2000" b="0" i="0" u="none" strike="noStrike" cap="none" normalizeH="0" baseline="0">
                          <a:ln>
                            <a:noFill/>
                          </a:ln>
                          <a:solidFill>
                            <a:srgbClr val="333333"/>
                          </a:solidFill>
                          <a:effectLst/>
                          <a:latin typeface="Arial" pitchFamily="34" charset="0"/>
                          <a:cs typeface="Arial" pitchFamily="34" charset="0"/>
                        </a:rPr>
                        <a:t> van </a:t>
                      </a:r>
                      <a:r>
                        <a:rPr kumimoji="0" lang="en-GB" sz="2000" b="0" i="0" u="none" strike="noStrike" cap="none" normalizeH="0" baseline="0" err="1">
                          <a:ln>
                            <a:noFill/>
                          </a:ln>
                          <a:solidFill>
                            <a:srgbClr val="333333"/>
                          </a:solidFill>
                          <a:effectLst/>
                          <a:latin typeface="Arial" pitchFamily="34" charset="0"/>
                          <a:cs typeface="Arial" pitchFamily="34" charset="0"/>
                        </a:rPr>
                        <a:t>hartfalen</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Aangeboren</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hartgebrek</a:t>
                      </a:r>
                      <a:r>
                        <a:rPr kumimoji="0" lang="en-GB" sz="2000" b="0" i="0" u="none" strike="noStrike" cap="none" normalizeH="0" baseline="0">
                          <a:ln>
                            <a:noFill/>
                          </a:ln>
                          <a:solidFill>
                            <a:srgbClr val="333333"/>
                          </a:solidFill>
                          <a:effectLst/>
                          <a:latin typeface="Arial" pitchFamily="34" charset="0"/>
                          <a:cs typeface="Arial" pitchFamily="34" charset="0"/>
                        </a:rPr>
                        <a:t> / </a:t>
                      </a:r>
                      <a:r>
                        <a:rPr kumimoji="0" lang="en-GB" sz="2000" b="0" i="0" u="none" strike="noStrike" cap="none" normalizeH="0" baseline="0" err="1">
                          <a:ln>
                            <a:noFill/>
                          </a:ln>
                          <a:solidFill>
                            <a:srgbClr val="333333"/>
                          </a:solidFill>
                          <a:effectLst/>
                          <a:latin typeface="Arial" pitchFamily="34" charset="0"/>
                          <a:cs typeface="Arial" pitchFamily="34" charset="0"/>
                        </a:rPr>
                        <a:t>Cardiomyopathie</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Prostaglandine</a:t>
                      </a:r>
                      <a:endParaRPr kumimoji="0" lang="en-GB"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diuretica</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inotropie</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zoek</a:t>
                      </a:r>
                      <a:r>
                        <a:rPr kumimoji="0" lang="en-GB" sz="2000" b="0" i="0" u="none" strike="noStrike" cap="none" normalizeH="0" baseline="0">
                          <a:ln>
                            <a:noFill/>
                          </a:ln>
                          <a:solidFill>
                            <a:srgbClr val="333333"/>
                          </a:solidFill>
                          <a:effectLst/>
                          <a:latin typeface="Arial" pitchFamily="34" charset="0"/>
                          <a:cs typeface="Arial" pitchFamily="34" charset="0"/>
                        </a:rPr>
                        <a:t> expertise</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Koorts</a:t>
                      </a:r>
                      <a:r>
                        <a:rPr kumimoji="0" lang="en-GB" sz="2000" b="0" i="0" u="none" strike="noStrike" cap="none" normalizeH="0" baseline="0">
                          <a:ln>
                            <a:noFill/>
                          </a:ln>
                          <a:solidFill>
                            <a:srgbClr val="333333"/>
                          </a:solidFill>
                          <a:effectLst/>
                          <a:latin typeface="Arial" pitchFamily="34" charset="0"/>
                          <a:cs typeface="Arial" pitchFamily="34" charset="0"/>
                        </a:rPr>
                        <a:t> met </a:t>
                      </a:r>
                      <a:r>
                        <a:rPr kumimoji="0" lang="en-GB" sz="2000" b="0" i="0" u="none" strike="noStrike" cap="none" normalizeH="0" baseline="0" err="1">
                          <a:ln>
                            <a:noFill/>
                          </a:ln>
                          <a:solidFill>
                            <a:srgbClr val="333333"/>
                          </a:solidFill>
                          <a:effectLst/>
                          <a:latin typeface="Arial" pitchFamily="34" charset="0"/>
                          <a:cs typeface="Arial" pitchFamily="34" charset="0"/>
                        </a:rPr>
                        <a:t>crepitaties</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bij</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auscultatie</a:t>
                      </a:r>
                      <a:endParaRPr kumimoji="0" lang="en-GB"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Pneumonie</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defRPr/>
                      </a:pPr>
                      <a:r>
                        <a:rPr kumimoji="0" lang="en-US" sz="2000" b="0" i="0" u="none" strike="noStrike" cap="none" normalizeH="0" baseline="0" err="1">
                          <a:ln>
                            <a:noFill/>
                          </a:ln>
                          <a:solidFill>
                            <a:srgbClr val="333333"/>
                          </a:solidFill>
                          <a:effectLst/>
                          <a:latin typeface="Arial" pitchFamily="34" charset="0"/>
                          <a:cs typeface="Arial" pitchFamily="34" charset="0"/>
                        </a:rPr>
                        <a:t>Zuurstof</a:t>
                      </a:r>
                      <a:endParaRPr kumimoji="0" lang="en-US"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defRPr/>
                      </a:pPr>
                      <a:r>
                        <a:rPr kumimoji="0" lang="en-US" sz="2000" b="0" i="0" u="none" strike="noStrike" cap="none" normalizeH="0" baseline="0">
                          <a:ln>
                            <a:noFill/>
                          </a:ln>
                          <a:solidFill>
                            <a:srgbClr val="333333"/>
                          </a:solidFill>
                          <a:effectLst/>
                          <a:latin typeface="Arial" pitchFamily="34" charset="0"/>
                          <a:cs typeface="Arial" pitchFamily="34" charset="0"/>
                        </a:rPr>
                        <a:t>IV </a:t>
                      </a:r>
                      <a:r>
                        <a:rPr kumimoji="0" lang="en-US" sz="2000" b="0" i="0" u="none" strike="noStrike" cap="none" normalizeH="0" baseline="0" err="1">
                          <a:ln>
                            <a:noFill/>
                          </a:ln>
                          <a:solidFill>
                            <a:srgbClr val="333333"/>
                          </a:solidFill>
                          <a:effectLst/>
                          <a:latin typeface="Arial" pitchFamily="34" charset="0"/>
                          <a:cs typeface="Arial" pitchFamily="34" charset="0"/>
                        </a:rPr>
                        <a:t>antibiotica</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157954278"/>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179388" y="476250"/>
            <a:ext cx="8713092" cy="6334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sz="2800"/>
              <a:t>Carla: </a:t>
            </a:r>
            <a:r>
              <a:rPr lang="en-GB" altLang="en-US" sz="2800" err="1"/>
              <a:t>Eerste</a:t>
            </a:r>
            <a:r>
              <a:rPr lang="en-GB" altLang="en-US" sz="2800"/>
              <a:t> </a:t>
            </a:r>
            <a:r>
              <a:rPr lang="en-GB" altLang="en-US" sz="2800" err="1"/>
              <a:t>beoordeling</a:t>
            </a:r>
            <a:r>
              <a:rPr lang="en-GB" altLang="en-US" sz="2800"/>
              <a:t> </a:t>
            </a:r>
            <a:r>
              <a:rPr lang="en-GB" altLang="en-US" sz="2800" err="1"/>
              <a:t>en</a:t>
            </a:r>
            <a:r>
              <a:rPr lang="en-GB" altLang="en-US" sz="2800"/>
              <a:t> </a:t>
            </a:r>
            <a:r>
              <a:rPr lang="en-GB" altLang="en-US" sz="2800" err="1"/>
              <a:t>resuscitatie</a:t>
            </a:r>
            <a:endParaRPr lang="en-US" altLang="en-US" sz="2800"/>
          </a:p>
        </p:txBody>
      </p:sp>
      <p:graphicFrame>
        <p:nvGraphicFramePr>
          <p:cNvPr id="241716" name="Group 52"/>
          <p:cNvGraphicFramePr>
            <a:graphicFrameLocks noGrp="1"/>
          </p:cNvGraphicFramePr>
          <p:nvPr>
            <p:ph idx="1"/>
          </p:nvPr>
        </p:nvGraphicFramePr>
        <p:xfrm>
          <a:off x="467544" y="1268760"/>
          <a:ext cx="7772400" cy="5388032"/>
        </p:xfrm>
        <a:graphic>
          <a:graphicData uri="http://schemas.openxmlformats.org/drawingml/2006/table">
            <a:tbl>
              <a:tblPr/>
              <a:tblGrid>
                <a:gridCol w="692150">
                  <a:extLst>
                    <a:ext uri="{9D8B030D-6E8A-4147-A177-3AD203B41FA5}">
                      <a16:colId xmlns:a16="http://schemas.microsoft.com/office/drawing/2014/main" val="20000"/>
                    </a:ext>
                  </a:extLst>
                </a:gridCol>
                <a:gridCol w="3457575">
                  <a:extLst>
                    <a:ext uri="{9D8B030D-6E8A-4147-A177-3AD203B41FA5}">
                      <a16:colId xmlns:a16="http://schemas.microsoft.com/office/drawing/2014/main" val="20001"/>
                    </a:ext>
                  </a:extLst>
                </a:gridCol>
                <a:gridCol w="3622675">
                  <a:extLst>
                    <a:ext uri="{9D8B030D-6E8A-4147-A177-3AD203B41FA5}">
                      <a16:colId xmlns:a16="http://schemas.microsoft.com/office/drawing/2014/main" val="20002"/>
                    </a:ext>
                  </a:extLst>
                </a:gridCol>
              </a:tblGrid>
              <a:tr h="457229">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pitchFamily="34" charset="0"/>
                          <a:cs typeface="Arial" pitchFamily="34" charset="0"/>
                        </a:rPr>
                        <a:t>Klinisch</a:t>
                      </a:r>
                      <a:endParaRPr kumimoji="0" lang="en-GB" sz="24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pitchFamily="34" charset="0"/>
                          <a:cs typeface="Arial" pitchFamily="34" charset="0"/>
                        </a:rPr>
                        <a:t>Opvang</a:t>
                      </a:r>
                      <a:endParaRPr kumimoji="0" lang="en-US" sz="24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229">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chemeClr val="tx1"/>
                          </a:solidFill>
                          <a:effectLst/>
                          <a:latin typeface="Arial" pitchFamily="34" charset="0"/>
                          <a:cs typeface="Arial" pitchFamily="34" charset="0"/>
                        </a:rPr>
                        <a:t>A</a:t>
                      </a:r>
                      <a:endParaRPr kumimoji="0" lang="en-US"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Open</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rgbClr val="2E5796"/>
                          </a:solidFill>
                          <a:effectLst/>
                          <a:latin typeface="Arial" panose="020B0604020202020204" pitchFamily="34" charset="0"/>
                          <a:cs typeface="Arial" panose="020B0604020202020204" pitchFamily="34" charset="0"/>
                        </a:rPr>
                        <a:t>Roep</a:t>
                      </a:r>
                      <a:r>
                        <a:rPr kumimoji="0" lang="en-GB" sz="2000" b="0" i="0" u="none" strike="noStrike" cap="none" normalizeH="0" baseline="0">
                          <a:ln>
                            <a:noFill/>
                          </a:ln>
                          <a:solidFill>
                            <a:srgbClr val="2E5796"/>
                          </a:solidFill>
                          <a:effectLst/>
                          <a:latin typeface="Arial" panose="020B0604020202020204" pitchFamily="34" charset="0"/>
                          <a:cs typeface="Arial" panose="020B0604020202020204" pitchFamily="34" charset="0"/>
                        </a:rPr>
                        <a:t> </a:t>
                      </a:r>
                      <a:r>
                        <a:rPr kumimoji="0" lang="en-GB" sz="2000" b="0" i="0" u="none" strike="noStrike" cap="none" normalizeH="0" baseline="0" err="1">
                          <a:ln>
                            <a:noFill/>
                          </a:ln>
                          <a:solidFill>
                            <a:srgbClr val="2E5796"/>
                          </a:solidFill>
                          <a:effectLst/>
                          <a:latin typeface="Arial" panose="020B0604020202020204" pitchFamily="34" charset="0"/>
                          <a:cs typeface="Arial" panose="020B0604020202020204" pitchFamily="34" charset="0"/>
                        </a:rPr>
                        <a:t>om</a:t>
                      </a:r>
                      <a:r>
                        <a:rPr kumimoji="0" lang="en-GB" sz="2000" b="0" i="0" u="none" strike="noStrike" cap="none" normalizeH="0" baseline="0">
                          <a:ln>
                            <a:noFill/>
                          </a:ln>
                          <a:solidFill>
                            <a:srgbClr val="2E5796"/>
                          </a:solidFill>
                          <a:effectLst/>
                          <a:latin typeface="Arial" panose="020B0604020202020204" pitchFamily="34" charset="0"/>
                          <a:cs typeface="Arial" panose="020B0604020202020204" pitchFamily="34" charset="0"/>
                        </a:rPr>
                        <a:t> </a:t>
                      </a:r>
                      <a:r>
                        <a:rPr kumimoji="0" lang="en-GB" sz="2000" b="0" i="0" u="none" strike="noStrike" cap="none" normalizeH="0" baseline="0" err="1">
                          <a:ln>
                            <a:noFill/>
                          </a:ln>
                          <a:solidFill>
                            <a:srgbClr val="2E5796"/>
                          </a:solidFill>
                          <a:effectLst/>
                          <a:latin typeface="Arial" panose="020B0604020202020204" pitchFamily="34" charset="0"/>
                          <a:cs typeface="Arial" panose="020B0604020202020204" pitchFamily="34" charset="0"/>
                        </a:rPr>
                        <a:t>hulp</a:t>
                      </a:r>
                      <a:endParaRPr kumimoji="0" lang="en-GB" sz="2000" b="0" i="0" u="none" strike="noStrike" cap="none" normalizeH="0" baseline="0">
                        <a:ln>
                          <a:noFill/>
                        </a:ln>
                        <a:solidFill>
                          <a:srgbClr val="2E5796"/>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anose="020B0604020202020204" pitchFamily="34" charset="0"/>
                          <a:cs typeface="Arial" panose="020B0604020202020204" pitchFamily="34" charset="0"/>
                        </a:rPr>
                        <a:t>Houd</a:t>
                      </a:r>
                      <a:r>
                        <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rPr>
                        <a:t> de luchtweg open (</a:t>
                      </a:r>
                      <a:r>
                        <a:rPr kumimoji="0" lang="en-GB" sz="2000" b="0" i="0" u="none" strike="noStrike" cap="none" normalizeH="0" baseline="0" err="1">
                          <a:ln>
                            <a:noFill/>
                          </a:ln>
                          <a:solidFill>
                            <a:schemeClr val="tx1"/>
                          </a:solidFill>
                          <a:effectLst/>
                          <a:latin typeface="Arial" panose="020B0604020202020204" pitchFamily="34" charset="0"/>
                          <a:cs typeface="Arial" panose="020B0604020202020204" pitchFamily="34" charset="0"/>
                        </a:rPr>
                        <a:t>eventueel</a:t>
                      </a:r>
                      <a:r>
                        <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rPr>
                        <a:t> later </a:t>
                      </a:r>
                      <a:r>
                        <a:rPr kumimoji="0" lang="en-GB" sz="2000" b="0" i="0" u="none" strike="noStrike" cap="none" normalizeH="0" baseline="0" err="1">
                          <a:ln>
                            <a:noFill/>
                          </a:ln>
                          <a:solidFill>
                            <a:schemeClr val="tx1"/>
                          </a:solidFill>
                          <a:effectLst/>
                          <a:latin typeface="Arial" panose="020B0604020202020204" pitchFamily="34" charset="0"/>
                          <a:cs typeface="Arial" panose="020B0604020202020204" pitchFamily="34" charset="0"/>
                        </a:rPr>
                        <a:t>intubatie</a:t>
                      </a:r>
                      <a:r>
                        <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anose="020B0604020202020204" pitchFamily="34" charset="0"/>
                          <a:cs typeface="Arial" panose="020B0604020202020204" pitchFamily="34" charset="0"/>
                        </a:rPr>
                        <a:t>Zuurstof</a:t>
                      </a:r>
                      <a:endPar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rPr>
                        <a:t>IV </a:t>
                      </a:r>
                      <a:r>
                        <a:rPr kumimoji="0" lang="en-GB" sz="2000" b="0" i="0" u="none" strike="noStrike" cap="none" normalizeH="0" baseline="0" err="1">
                          <a:ln>
                            <a:noFill/>
                          </a:ln>
                          <a:solidFill>
                            <a:schemeClr val="tx1"/>
                          </a:solidFill>
                          <a:effectLst/>
                          <a:latin typeface="Arial" panose="020B0604020202020204" pitchFamily="34" charset="0"/>
                          <a:cs typeface="Arial" panose="020B0604020202020204" pitchFamily="34" charset="0"/>
                        </a:rPr>
                        <a:t>toegang</a:t>
                      </a:r>
                      <a:r>
                        <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rPr>
                        <a:t> en </a:t>
                      </a:r>
                      <a:r>
                        <a:rPr kumimoji="0" lang="en-GB" sz="2000" b="0" i="0" u="none" strike="noStrike" cap="none" normalizeH="0" baseline="0" err="1">
                          <a:ln>
                            <a:noFill/>
                          </a:ln>
                          <a:solidFill>
                            <a:schemeClr val="tx1"/>
                          </a:solidFill>
                          <a:effectLst/>
                          <a:latin typeface="Arial" panose="020B0604020202020204" pitchFamily="34" charset="0"/>
                          <a:cs typeface="Arial" panose="020B0604020202020204" pitchFamily="34" charset="0"/>
                        </a:rPr>
                        <a:t>vochtbolus</a:t>
                      </a:r>
                      <a:r>
                        <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rPr>
                        <a:t> (zo </a:t>
                      </a:r>
                      <a:r>
                        <a:rPr kumimoji="0" lang="en-GB" sz="2000" b="0" i="0" u="none" strike="noStrike" cap="none" normalizeH="0" baseline="0" err="1">
                          <a:ln>
                            <a:noFill/>
                          </a:ln>
                          <a:solidFill>
                            <a:schemeClr val="tx1"/>
                          </a:solidFill>
                          <a:effectLst/>
                          <a:latin typeface="Arial" panose="020B0604020202020204" pitchFamily="34" charset="0"/>
                          <a:cs typeface="Arial" panose="020B0604020202020204" pitchFamily="34" charset="0"/>
                        </a:rPr>
                        <a:t>nodig</a:t>
                      </a:r>
                      <a:r>
                        <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err="1">
                          <a:ln>
                            <a:noFill/>
                          </a:ln>
                          <a:solidFill>
                            <a:schemeClr val="tx1"/>
                          </a:solidFill>
                          <a:effectLst/>
                          <a:latin typeface="Arial" panose="020B0604020202020204" pitchFamily="34" charset="0"/>
                          <a:cs typeface="Arial" panose="020B0604020202020204" pitchFamily="34" charset="0"/>
                        </a:rPr>
                        <a:t>herhalen</a:t>
                      </a:r>
                      <a:r>
                        <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rPr>
                        <a:t>Neem </a:t>
                      </a:r>
                      <a:r>
                        <a:rPr kumimoji="0" lang="en-GB" sz="2000" b="0" i="0" u="none" strike="noStrike" cap="none" normalizeH="0" baseline="0" err="1">
                          <a:ln>
                            <a:noFill/>
                          </a:ln>
                          <a:solidFill>
                            <a:schemeClr val="tx1"/>
                          </a:solidFill>
                          <a:effectLst/>
                          <a:latin typeface="Arial" panose="020B0604020202020204" pitchFamily="34" charset="0"/>
                          <a:cs typeface="Arial" panose="020B0604020202020204" pitchFamily="34" charset="0"/>
                        </a:rPr>
                        <a:t>bloed</a:t>
                      </a:r>
                      <a:r>
                        <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err="1">
                          <a:ln>
                            <a:noFill/>
                          </a:ln>
                          <a:solidFill>
                            <a:schemeClr val="tx1"/>
                          </a:solidFill>
                          <a:effectLst/>
                          <a:latin typeface="Arial" panose="020B0604020202020204" pitchFamily="34" charset="0"/>
                          <a:cs typeface="Arial" panose="020B0604020202020204" pitchFamily="34" charset="0"/>
                        </a:rPr>
                        <a:t>af</a:t>
                      </a:r>
                      <a:r>
                        <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rPr>
                        <a:t> (AB?)</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a:ln>
                          <a:noFill/>
                        </a:ln>
                        <a:solidFill>
                          <a:srgbClr val="2E5796"/>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rgbClr val="2E5796"/>
                          </a:solidFill>
                          <a:effectLst/>
                          <a:latin typeface="Arial" panose="020B0604020202020204" pitchFamily="34" charset="0"/>
                          <a:cs typeface="Arial" panose="020B0604020202020204" pitchFamily="34" charset="0"/>
                        </a:rPr>
                        <a:t>Herbeoordeel</a:t>
                      </a:r>
                      <a:endParaRPr kumimoji="0" lang="en-GB" sz="20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88852">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chemeClr val="tx1"/>
                          </a:solidFill>
                          <a:effectLst/>
                          <a:latin typeface="Arial" pitchFamily="34" charset="0"/>
                          <a:cs typeface="Arial" pitchFamily="34" charset="0"/>
                        </a:rPr>
                        <a:t>B</a:t>
                      </a:r>
                      <a:endParaRPr kumimoji="0" lang="en-US"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AH 40/min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SpO</a:t>
                      </a:r>
                      <a:r>
                        <a:rPr kumimoji="0" lang="en-GB" sz="2000" b="0" i="0" u="none" strike="noStrike" cap="none" normalizeH="0" baseline="-25000">
                          <a:ln>
                            <a:noFill/>
                          </a:ln>
                          <a:solidFill>
                            <a:schemeClr val="tx1"/>
                          </a:solidFill>
                          <a:effectLst/>
                          <a:latin typeface="Arial" pitchFamily="34" charset="0"/>
                          <a:cs typeface="Arial" pitchFamily="34" charset="0"/>
                        </a:rPr>
                        <a:t>2</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niet</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te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meten</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Geen</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belangrijke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intrekkingen</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1920474">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chemeClr val="tx1"/>
                          </a:solidFill>
                          <a:effectLst/>
                          <a:latin typeface="Arial" pitchFamily="34" charset="0"/>
                          <a:cs typeface="Arial" pitchFamily="34" charset="0"/>
                        </a:rPr>
                        <a:t>C</a:t>
                      </a:r>
                      <a:endParaRPr kumimoji="0" lang="en-US"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Bleek</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HR 170/min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Zwakke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perifere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pulsaties</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BP 65mmHg </a:t>
                      </a:r>
                      <a:r>
                        <a:rPr kumimoji="0" lang="en-GB" sz="2000" b="0" i="0" u="none" strike="noStrike" cap="none" normalizeH="0" baseline="0" err="1">
                          <a:ln>
                            <a:noFill/>
                          </a:ln>
                          <a:solidFill>
                            <a:schemeClr val="tx1"/>
                          </a:solidFill>
                          <a:effectLst/>
                          <a:latin typeface="Arial" pitchFamily="34" charset="0"/>
                          <a:cs typeface="Arial" pitchFamily="34" charset="0"/>
                        </a:rPr>
                        <a:t>systolisch</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CRT 4 sec</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62124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chemeClr val="tx1"/>
                          </a:solidFill>
                          <a:effectLst/>
                          <a:latin typeface="Arial" pitchFamily="34" charset="0"/>
                          <a:cs typeface="Arial" pitchFamily="34" charset="0"/>
                        </a:rPr>
                        <a:t>D</a:t>
                      </a:r>
                      <a:endParaRPr kumimoji="0" lang="en-US"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a:t>
                      </a:r>
                      <a:r>
                        <a:rPr kumimoji="0" lang="en-GB" sz="2000" b="1" i="0" u="none" strike="noStrike" cap="none" normalizeH="0" baseline="0">
                          <a:ln>
                            <a:noFill/>
                          </a:ln>
                          <a:solidFill>
                            <a:srgbClr val="2F70C8"/>
                          </a:solidFill>
                          <a:effectLst/>
                          <a:latin typeface="Arial" pitchFamily="34" charset="0"/>
                          <a:cs typeface="Arial" pitchFamily="34" charset="0"/>
                        </a:rPr>
                        <a:t>V</a:t>
                      </a:r>
                      <a:r>
                        <a:rPr kumimoji="0" lang="en-GB" sz="2000" b="0" i="0" u="none" strike="noStrike" cap="none" normalizeH="0" baseline="0">
                          <a:ln>
                            <a:noFill/>
                          </a:ln>
                          <a:solidFill>
                            <a:schemeClr val="tx1"/>
                          </a:solidFill>
                          <a:effectLst/>
                          <a:latin typeface="Arial" pitchFamily="34" charset="0"/>
                          <a:cs typeface="Arial" pitchFamily="34" charset="0"/>
                        </a:rPr>
                        <a:t>PU</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62124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US" sz="2400" b="0" i="0" u="none" strike="noStrike" cap="none" normalizeH="0" baseline="0">
                          <a:ln>
                            <a:noFill/>
                          </a:ln>
                          <a:solidFill>
                            <a:schemeClr val="tx1"/>
                          </a:solidFill>
                          <a:effectLst/>
                          <a:latin typeface="Arial" pitchFamily="34" charset="0"/>
                          <a:cs typeface="Arial" pitchFamily="34" charset="0"/>
                        </a:rPr>
                        <a:t>E</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chemeClr val="tx1"/>
                          </a:solidFill>
                          <a:effectLst/>
                          <a:latin typeface="Arial" pitchFamily="34" charset="0"/>
                          <a:cs typeface="Arial" pitchFamily="34" charset="0"/>
                        </a:rPr>
                        <a:t>Temperatuur</a:t>
                      </a:r>
                      <a:r>
                        <a:rPr kumimoji="0" lang="en-US" sz="2000" b="0" i="0" u="none" strike="noStrike" cap="none" normalizeH="0" baseline="0">
                          <a:ln>
                            <a:noFill/>
                          </a:ln>
                          <a:solidFill>
                            <a:schemeClr val="tx1"/>
                          </a:solidFill>
                          <a:effectLst/>
                          <a:latin typeface="Arial" pitchFamily="34" charset="0"/>
                          <a:cs typeface="Arial" pitchFamily="34" charset="0"/>
                        </a:rPr>
                        <a:t> 38.5 º C</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70202121"/>
                  </a:ext>
                </a:extLst>
              </a:tr>
            </a:tbl>
          </a:graphicData>
        </a:graphic>
      </p:graphicFrame>
    </p:spTree>
    <p:custDataLst>
      <p:tags r:id="rId1"/>
    </p:custDataLst>
    <p:extLst>
      <p:ext uri="{BB962C8B-B14F-4D97-AF65-F5344CB8AC3E}">
        <p14:creationId xmlns:p14="http://schemas.microsoft.com/office/powerpoint/2010/main" val="3044290388"/>
      </p:ext>
    </p:extLst>
  </p:cSld>
  <p:clrMapOvr>
    <a:masterClrMapping/>
  </p:clrMapOvr>
  <p:transition spd="slow" advTm="137736"/>
</p:sld>
</file>

<file path=ppt/slides/slide4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68000" y="3600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err="1"/>
              <a:t>Differentieel</a:t>
            </a:r>
            <a:r>
              <a:rPr lang="en-GB" altLang="en-US"/>
              <a:t> diagnoses</a:t>
            </a:r>
            <a:endParaRPr lang="en-US" altLang="en-US"/>
          </a:p>
        </p:txBody>
      </p:sp>
      <p:graphicFrame>
        <p:nvGraphicFramePr>
          <p:cNvPr id="243776" name="Group 64"/>
          <p:cNvGraphicFramePr>
            <a:graphicFrameLocks noGrp="1"/>
          </p:cNvGraphicFramePr>
          <p:nvPr>
            <p:ph idx="1"/>
            <p:extLst>
              <p:ext uri="{D42A27DB-BD31-4B8C-83A1-F6EECF244321}">
                <p14:modId xmlns:p14="http://schemas.microsoft.com/office/powerpoint/2010/main" val="2310783374"/>
              </p:ext>
            </p:extLst>
          </p:nvPr>
        </p:nvGraphicFramePr>
        <p:xfrm>
          <a:off x="443753" y="1080000"/>
          <a:ext cx="8155961" cy="5307304"/>
        </p:xfrm>
        <a:graphic>
          <a:graphicData uri="http://schemas.openxmlformats.org/drawingml/2006/table">
            <a:tbl>
              <a:tblPr/>
              <a:tblGrid>
                <a:gridCol w="2734559">
                  <a:extLst>
                    <a:ext uri="{9D8B030D-6E8A-4147-A177-3AD203B41FA5}">
                      <a16:colId xmlns:a16="http://schemas.microsoft.com/office/drawing/2014/main" val="20000"/>
                    </a:ext>
                  </a:extLst>
                </a:gridCol>
                <a:gridCol w="2710701">
                  <a:extLst>
                    <a:ext uri="{9D8B030D-6E8A-4147-A177-3AD203B41FA5}">
                      <a16:colId xmlns:a16="http://schemas.microsoft.com/office/drawing/2014/main" val="20001"/>
                    </a:ext>
                  </a:extLst>
                </a:gridCol>
                <a:gridCol w="2710701">
                  <a:extLst>
                    <a:ext uri="{9D8B030D-6E8A-4147-A177-3AD203B41FA5}">
                      <a16:colId xmlns:a16="http://schemas.microsoft.com/office/drawing/2014/main" val="20002"/>
                    </a:ext>
                  </a:extLst>
                </a:gridCol>
              </a:tblGrid>
              <a:tr h="87330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pitchFamily="34" charset="0"/>
                          <a:cs typeface="Arial" pitchFamily="34" charset="0"/>
                        </a:rPr>
                        <a:t>Sleutelkenmerken</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2E5796"/>
                          </a:solidFill>
                          <a:effectLst/>
                          <a:latin typeface="Arial" pitchFamily="34" charset="0"/>
                          <a:cs typeface="Arial" pitchFamily="34" charset="0"/>
                        </a:rPr>
                        <a:t>Diagnose</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pitchFamily="34" charset="0"/>
                          <a:cs typeface="Arial" pitchFamily="34" charset="0"/>
                        </a:rPr>
                        <a:t>Behandeling</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2749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Braken</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Diarree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chemeClr val="tx1"/>
                          </a:solidFill>
                          <a:effectLst/>
                          <a:latin typeface="Arial" pitchFamily="34" charset="0"/>
                          <a:cs typeface="Arial" pitchFamily="34" charset="0"/>
                        </a:rPr>
                        <a:t>Gastro-enteritis</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IV/IO </a:t>
                      </a:r>
                      <a:r>
                        <a:rPr kumimoji="0" lang="en-GB" sz="2200" b="0" i="0" u="none" strike="noStrike" cap="none" normalizeH="0" baseline="0" err="1">
                          <a:ln>
                            <a:noFill/>
                          </a:ln>
                          <a:solidFill>
                            <a:srgbClr val="333333"/>
                          </a:solidFill>
                          <a:effectLst/>
                          <a:latin typeface="Arial" pitchFamily="34" charset="0"/>
                          <a:cs typeface="Arial" pitchFamily="34" charset="0"/>
                        </a:rPr>
                        <a:t>vocht</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1356">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Koorts</a:t>
                      </a:r>
                      <a:r>
                        <a:rPr kumimoji="0" lang="en-GB" sz="2000" b="0" i="0" u="none" strike="noStrike" cap="none" normalizeH="0" baseline="0">
                          <a:ln>
                            <a:noFill/>
                          </a:ln>
                          <a:solidFill>
                            <a:schemeClr val="tx1"/>
                          </a:solidFill>
                          <a:effectLst/>
                          <a:latin typeface="Arial" pitchFamily="34" charset="0"/>
                          <a:cs typeface="Arial" pitchFamily="34" charset="0"/>
                        </a:rPr>
                        <a:t> en rash</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chemeClr val="tx1"/>
                          </a:solidFill>
                          <a:effectLst/>
                          <a:latin typeface="Arial" pitchFamily="34" charset="0"/>
                          <a:cs typeface="Arial" pitchFamily="34" charset="0"/>
                        </a:rPr>
                        <a:t>sepsis</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IV/IO </a:t>
                      </a:r>
                      <a:r>
                        <a:rPr kumimoji="0" lang="en-GB" sz="2200" b="0" i="0" u="none" strike="noStrike" cap="none" normalizeH="0" baseline="0" err="1">
                          <a:ln>
                            <a:noFill/>
                          </a:ln>
                          <a:solidFill>
                            <a:srgbClr val="333333"/>
                          </a:solidFill>
                          <a:effectLst/>
                          <a:latin typeface="Arial" pitchFamily="34" charset="0"/>
                          <a:cs typeface="Arial" pitchFamily="34" charset="0"/>
                        </a:rPr>
                        <a:t>vocht</a:t>
                      </a:r>
                      <a:endParaRPr kumimoji="0" lang="en-GB"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defRPr/>
                      </a:pPr>
                      <a:r>
                        <a:rPr kumimoji="0" lang="en-US" sz="2200" b="0" i="0" u="none" strike="noStrike" cap="none" normalizeH="0" baseline="0">
                          <a:ln>
                            <a:noFill/>
                          </a:ln>
                          <a:solidFill>
                            <a:srgbClr val="333333"/>
                          </a:solidFill>
                          <a:effectLst/>
                          <a:latin typeface="Arial" pitchFamily="34" charset="0"/>
                          <a:cs typeface="Arial" pitchFamily="34" charset="0"/>
                        </a:rPr>
                        <a:t>IV </a:t>
                      </a:r>
                      <a:r>
                        <a:rPr kumimoji="0" lang="en-US" sz="2200" b="0" i="0" u="none" strike="noStrike" cap="none" normalizeH="0" baseline="0" err="1">
                          <a:ln>
                            <a:noFill/>
                          </a:ln>
                          <a:solidFill>
                            <a:srgbClr val="333333"/>
                          </a:solidFill>
                          <a:effectLst/>
                          <a:latin typeface="Arial" pitchFamily="34" charset="0"/>
                          <a:cs typeface="Arial" pitchFamily="34" charset="0"/>
                        </a:rPr>
                        <a:t>antibiotica</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1097">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Allergeen</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urticaria</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chemeClr val="tx1"/>
                          </a:solidFill>
                          <a:effectLst/>
                          <a:latin typeface="Arial" pitchFamily="34" charset="0"/>
                          <a:cs typeface="Arial" pitchFamily="34" charset="0"/>
                        </a:rPr>
                        <a:t>Anafylaxie</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IM adrenaline</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IV/IO </a:t>
                      </a:r>
                      <a:r>
                        <a:rPr kumimoji="0" lang="en-GB" sz="2200" b="0" i="0" u="none" strike="noStrike" cap="none" normalizeH="0" baseline="0" err="1">
                          <a:ln>
                            <a:noFill/>
                          </a:ln>
                          <a:solidFill>
                            <a:srgbClr val="333333"/>
                          </a:solidFill>
                          <a:effectLst/>
                          <a:latin typeface="Arial" pitchFamily="34" charset="0"/>
                          <a:cs typeface="Arial" pitchFamily="34" charset="0"/>
                        </a:rPr>
                        <a:t>vocht</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2749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Tekenen</a:t>
                      </a:r>
                      <a:r>
                        <a:rPr kumimoji="0" lang="en-GB" sz="2000" b="0" i="0" u="none" strike="noStrike" cap="none" normalizeH="0" baseline="0">
                          <a:ln>
                            <a:noFill/>
                          </a:ln>
                          <a:solidFill>
                            <a:schemeClr val="tx1"/>
                          </a:solidFill>
                          <a:effectLst/>
                          <a:latin typeface="Arial" pitchFamily="34" charset="0"/>
                          <a:cs typeface="Arial" pitchFamily="34" charset="0"/>
                        </a:rPr>
                        <a:t> van </a:t>
                      </a:r>
                      <a:r>
                        <a:rPr kumimoji="0" lang="en-GB" sz="2000" b="0" i="0" u="none" strike="noStrike" cap="none" normalizeH="0" baseline="0" err="1">
                          <a:ln>
                            <a:noFill/>
                          </a:ln>
                          <a:solidFill>
                            <a:schemeClr val="tx1"/>
                          </a:solidFill>
                          <a:effectLst/>
                          <a:latin typeface="Arial" pitchFamily="34" charset="0"/>
                          <a:cs typeface="Arial" pitchFamily="34" charset="0"/>
                        </a:rPr>
                        <a:t>hartfalen</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chemeClr val="tx1"/>
                          </a:solidFill>
                          <a:effectLst/>
                          <a:latin typeface="Arial" pitchFamily="34" charset="0"/>
                          <a:cs typeface="Arial" pitchFamily="34" charset="0"/>
                        </a:rPr>
                        <a:t>Cong.hartafwijking</a:t>
                      </a:r>
                      <a:endParaRPr kumimoji="0" lang="en-GB" sz="22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chemeClr val="tx1"/>
                          </a:solidFill>
                          <a:effectLst/>
                          <a:latin typeface="Arial" pitchFamily="34" charset="0"/>
                          <a:cs typeface="Arial" pitchFamily="34" charset="0"/>
                        </a:rPr>
                        <a:t>Cardiomyopathie</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333333"/>
                          </a:solidFill>
                          <a:effectLst/>
                          <a:latin typeface="Arial" pitchFamily="34" charset="0"/>
                          <a:cs typeface="Arial" pitchFamily="34" charset="0"/>
                        </a:rPr>
                        <a:t>Prostaglandine</a:t>
                      </a:r>
                      <a:endParaRPr kumimoji="0" lang="en-GB"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333333"/>
                          </a:solidFill>
                          <a:effectLst/>
                          <a:latin typeface="Arial" pitchFamily="34" charset="0"/>
                          <a:cs typeface="Arial" pitchFamily="34" charset="0"/>
                        </a:rPr>
                        <a:t>diuretica</a:t>
                      </a:r>
                      <a:r>
                        <a:rPr kumimoji="0" lang="en-GB" sz="2200" b="0" i="0" u="none" strike="noStrike" cap="none" normalizeH="0" baseline="0">
                          <a:ln>
                            <a:noFill/>
                          </a:ln>
                          <a:solidFill>
                            <a:srgbClr val="333333"/>
                          </a:solidFill>
                          <a:effectLst/>
                          <a:latin typeface="Arial" pitchFamily="34" charset="0"/>
                          <a:cs typeface="Arial" pitchFamily="34" charset="0"/>
                        </a:rPr>
                        <a:t>, </a:t>
                      </a:r>
                      <a:r>
                        <a:rPr kumimoji="0" lang="en-GB" sz="2200" b="0" i="0" u="none" strike="noStrike" cap="none" normalizeH="0" baseline="0" err="1">
                          <a:ln>
                            <a:noFill/>
                          </a:ln>
                          <a:solidFill>
                            <a:srgbClr val="333333"/>
                          </a:solidFill>
                          <a:effectLst/>
                          <a:latin typeface="Arial" pitchFamily="34" charset="0"/>
                          <a:cs typeface="Arial" pitchFamily="34" charset="0"/>
                        </a:rPr>
                        <a:t>inotropie</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2749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Ritmestoornissen</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err="1">
                          <a:ln>
                            <a:noFill/>
                          </a:ln>
                          <a:solidFill>
                            <a:schemeClr val="tx1"/>
                          </a:solidFill>
                          <a:effectLst/>
                          <a:latin typeface="Arial" pitchFamily="34" charset="0"/>
                          <a:cs typeface="Arial" pitchFamily="34" charset="0"/>
                        </a:rPr>
                        <a:t>Aritmie</a:t>
                      </a:r>
                      <a:endParaRPr kumimoji="0" lang="en-US" sz="2200" b="0" i="0" u="none" strike="noStrike" cap="none" normalizeH="0" baseline="0" dirty="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pitchFamily="34" charset="0"/>
                          <a:cs typeface="Arial" pitchFamily="34" charset="0"/>
                        </a:rPr>
                        <a:t>Aritmie</a:t>
                      </a:r>
                      <a:r>
                        <a:rPr kumimoji="0" lang="en-GB" sz="2200" b="0" i="0" u="none" strike="noStrike" cap="none" normalizeH="0" baseline="0" dirty="0">
                          <a:ln>
                            <a:noFill/>
                          </a:ln>
                          <a:solidFill>
                            <a:srgbClr val="333333"/>
                          </a:solidFill>
                          <a:effectLst/>
                          <a:latin typeface="Arial" pitchFamily="34" charset="0"/>
                          <a:cs typeface="Arial" pitchFamily="34" charset="0"/>
                        </a:rPr>
                        <a:t> </a:t>
                      </a:r>
                      <a:r>
                        <a:rPr kumimoji="0" lang="en-GB" sz="2200" b="0" i="0" u="none" strike="noStrike" cap="none" normalizeH="0" baseline="0" dirty="0" err="1">
                          <a:ln>
                            <a:noFill/>
                          </a:ln>
                          <a:solidFill>
                            <a:srgbClr val="333333"/>
                          </a:solidFill>
                          <a:effectLst/>
                          <a:latin typeface="Arial" pitchFamily="34" charset="0"/>
                          <a:cs typeface="Arial" pitchFamily="34" charset="0"/>
                        </a:rPr>
                        <a:t>algoritmes</a:t>
                      </a:r>
                      <a:endParaRPr kumimoji="0" lang="en-US" sz="2200" b="0" i="0" u="none" strike="noStrike" cap="none" normalizeH="0" baseline="0" dirty="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9303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Hoge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glycemie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chemeClr val="tx1"/>
                          </a:solidFill>
                          <a:effectLst/>
                          <a:latin typeface="Arial" pitchFamily="34" charset="0"/>
                          <a:cs typeface="Arial" pitchFamily="34" charset="0"/>
                        </a:rPr>
                        <a:t>Diabetes</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pitchFamily="34" charset="0"/>
                          <a:cs typeface="Arial" pitchFamily="34" charset="0"/>
                        </a:rPr>
                        <a:t>“</a:t>
                      </a:r>
                      <a:r>
                        <a:rPr kumimoji="0" lang="en-GB" sz="2200" b="0" i="0" u="none" strike="noStrike" cap="none" normalizeH="0" baseline="0" dirty="0" err="1">
                          <a:ln>
                            <a:noFill/>
                          </a:ln>
                          <a:solidFill>
                            <a:srgbClr val="333333"/>
                          </a:solidFill>
                          <a:effectLst/>
                          <a:latin typeface="Arial" pitchFamily="34" charset="0"/>
                          <a:cs typeface="Arial" pitchFamily="34" charset="0"/>
                        </a:rPr>
                        <a:t>vocht</a:t>
                      </a:r>
                      <a:r>
                        <a:rPr kumimoji="0" lang="en-GB" sz="2200" b="0" i="0" u="none" strike="noStrike" cap="none" normalizeH="0" baseline="0" dirty="0">
                          <a:ln>
                            <a:noFill/>
                          </a:ln>
                          <a:solidFill>
                            <a:srgbClr val="333333"/>
                          </a:solidFill>
                          <a:effectLst/>
                          <a:latin typeface="Arial" pitchFamily="34" charset="0"/>
                          <a:cs typeface="Arial" pitchFamily="34" charset="0"/>
                        </a:rPr>
                        <a:t>”, </a:t>
                      </a:r>
                      <a:r>
                        <a:rPr kumimoji="0" lang="en-GB" sz="2200" b="0" i="0" u="none" strike="noStrike" cap="none" normalizeH="0" baseline="0" dirty="0" err="1">
                          <a:ln>
                            <a:noFill/>
                          </a:ln>
                          <a:solidFill>
                            <a:srgbClr val="333333"/>
                          </a:solidFill>
                          <a:effectLst/>
                          <a:latin typeface="Arial" pitchFamily="34" charset="0"/>
                          <a:cs typeface="Arial" pitchFamily="34" charset="0"/>
                        </a:rPr>
                        <a:t>Insuline</a:t>
                      </a:r>
                      <a:endParaRPr kumimoji="0" lang="en-GB" sz="2200" b="0" i="0" u="none" strike="noStrike" cap="none" normalizeH="0" baseline="0" dirty="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10312766"/>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179388" y="476250"/>
            <a:ext cx="8964612"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sz="2800" err="1"/>
              <a:t>Diederik</a:t>
            </a:r>
            <a:r>
              <a:rPr lang="en-GB" altLang="en-US" sz="2800"/>
              <a:t>: </a:t>
            </a:r>
            <a:r>
              <a:rPr lang="en-GB" altLang="en-US" sz="2800" err="1"/>
              <a:t>Eerste</a:t>
            </a:r>
            <a:r>
              <a:rPr lang="en-GB" altLang="en-US" sz="2800"/>
              <a:t> </a:t>
            </a:r>
            <a:r>
              <a:rPr lang="en-GB" altLang="en-US" sz="2800" err="1"/>
              <a:t>beoordeling</a:t>
            </a:r>
            <a:r>
              <a:rPr lang="en-GB" altLang="en-US" sz="2800"/>
              <a:t> </a:t>
            </a:r>
            <a:r>
              <a:rPr lang="en-GB" altLang="en-US" sz="2800" err="1"/>
              <a:t>en</a:t>
            </a:r>
            <a:r>
              <a:rPr lang="en-GB" altLang="en-US" sz="2800"/>
              <a:t> </a:t>
            </a:r>
            <a:r>
              <a:rPr lang="en-GB" altLang="en-US" sz="2800" err="1"/>
              <a:t>resuscitatie</a:t>
            </a:r>
            <a:endParaRPr lang="en-US" altLang="en-US"/>
          </a:p>
        </p:txBody>
      </p:sp>
      <p:graphicFrame>
        <p:nvGraphicFramePr>
          <p:cNvPr id="250929" name="Group 49"/>
          <p:cNvGraphicFramePr>
            <a:graphicFrameLocks noGrp="1"/>
          </p:cNvGraphicFramePr>
          <p:nvPr>
            <p:ph idx="1"/>
            <p:extLst>
              <p:ext uri="{D42A27DB-BD31-4B8C-83A1-F6EECF244321}">
                <p14:modId xmlns:p14="http://schemas.microsoft.com/office/powerpoint/2010/main" val="83032019"/>
              </p:ext>
            </p:extLst>
          </p:nvPr>
        </p:nvGraphicFramePr>
        <p:xfrm>
          <a:off x="611188" y="1356381"/>
          <a:ext cx="8281292" cy="4241800"/>
        </p:xfrm>
        <a:graphic>
          <a:graphicData uri="http://schemas.openxmlformats.org/drawingml/2006/table">
            <a:tbl>
              <a:tblPr/>
              <a:tblGrid>
                <a:gridCol w="737468">
                  <a:extLst>
                    <a:ext uri="{9D8B030D-6E8A-4147-A177-3AD203B41FA5}">
                      <a16:colId xmlns:a16="http://schemas.microsoft.com/office/drawing/2014/main" val="20000"/>
                    </a:ext>
                  </a:extLst>
                </a:gridCol>
                <a:gridCol w="4220143">
                  <a:extLst>
                    <a:ext uri="{9D8B030D-6E8A-4147-A177-3AD203B41FA5}">
                      <a16:colId xmlns:a16="http://schemas.microsoft.com/office/drawing/2014/main" val="20001"/>
                    </a:ext>
                  </a:extLst>
                </a:gridCol>
                <a:gridCol w="3323681">
                  <a:extLst>
                    <a:ext uri="{9D8B030D-6E8A-4147-A177-3AD203B41FA5}">
                      <a16:colId xmlns:a16="http://schemas.microsoft.com/office/drawing/2014/main" val="20002"/>
                    </a:ext>
                  </a:extLst>
                </a:gridCol>
              </a:tblGrid>
              <a:tr h="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rgbClr val="2E5796"/>
                          </a:solidFill>
                          <a:effectLst/>
                          <a:latin typeface="Arial" pitchFamily="34" charset="0"/>
                          <a:cs typeface="Arial" pitchFamily="34" charset="0"/>
                        </a:rPr>
                        <a:t>Klinisch</a:t>
                      </a:r>
                      <a:endParaRPr kumimoji="0" lang="en-GB" sz="2000" b="0" i="0" u="none" strike="noStrike" cap="none" normalizeH="0" baseline="0">
                        <a:ln>
                          <a:noFill/>
                        </a:ln>
                        <a:solidFill>
                          <a:srgbClr val="2E5796"/>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F70C8"/>
                          </a:solidFill>
                          <a:effectLst/>
                          <a:latin typeface="Arial" pitchFamily="34" charset="0"/>
                          <a:cs typeface="Arial" pitchFamily="34" charset="0"/>
                        </a:rPr>
                        <a:t>Opvang</a:t>
                      </a:r>
                      <a:endParaRPr kumimoji="0" lang="en-US" sz="2000" b="0" i="0" u="none" strike="noStrike" cap="none" normalizeH="0" baseline="0">
                        <a:ln>
                          <a:noFill/>
                        </a:ln>
                        <a:solidFill>
                          <a:srgbClr val="2F70C8"/>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180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Snurkt</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F70C8"/>
                          </a:solidFill>
                          <a:effectLst/>
                          <a:latin typeface="Arial" pitchFamily="34" charset="0"/>
                          <a:cs typeface="Arial" pitchFamily="34" charset="0"/>
                        </a:rPr>
                        <a:t>Roep</a:t>
                      </a:r>
                      <a:r>
                        <a:rPr kumimoji="0" lang="en-GB" sz="2000" b="0" i="0" u="none" strike="noStrike" cap="none" normalizeH="0" baseline="0">
                          <a:ln>
                            <a:noFill/>
                          </a:ln>
                          <a:solidFill>
                            <a:srgbClr val="2F70C8"/>
                          </a:solidFill>
                          <a:effectLst/>
                          <a:latin typeface="Arial" pitchFamily="34" charset="0"/>
                          <a:cs typeface="Arial" pitchFamily="34" charset="0"/>
                        </a:rPr>
                        <a:t> </a:t>
                      </a:r>
                      <a:r>
                        <a:rPr kumimoji="0" lang="en-GB" sz="2000" b="0" i="0" u="none" strike="noStrike" cap="none" normalizeH="0" baseline="0" err="1">
                          <a:ln>
                            <a:noFill/>
                          </a:ln>
                          <a:solidFill>
                            <a:srgbClr val="2F70C8"/>
                          </a:solidFill>
                          <a:effectLst/>
                          <a:latin typeface="Arial" pitchFamily="34" charset="0"/>
                          <a:cs typeface="Arial" pitchFamily="34" charset="0"/>
                        </a:rPr>
                        <a:t>om</a:t>
                      </a:r>
                      <a:r>
                        <a:rPr kumimoji="0" lang="en-GB" sz="2000" b="0" i="0" u="none" strike="noStrike" cap="none" normalizeH="0" baseline="0">
                          <a:ln>
                            <a:noFill/>
                          </a:ln>
                          <a:solidFill>
                            <a:srgbClr val="2F70C8"/>
                          </a:solidFill>
                          <a:effectLst/>
                          <a:latin typeface="Arial" pitchFamily="34" charset="0"/>
                          <a:cs typeface="Arial" pitchFamily="34" charset="0"/>
                        </a:rPr>
                        <a:t> </a:t>
                      </a:r>
                      <a:r>
                        <a:rPr kumimoji="0" lang="en-GB" sz="2000" b="0" i="0" u="none" strike="noStrike" cap="none" normalizeH="0" baseline="0" err="1">
                          <a:ln>
                            <a:noFill/>
                          </a:ln>
                          <a:solidFill>
                            <a:srgbClr val="2F70C8"/>
                          </a:solidFill>
                          <a:effectLst/>
                          <a:latin typeface="Arial" pitchFamily="34" charset="0"/>
                          <a:cs typeface="Arial" pitchFamily="34" charset="0"/>
                        </a:rPr>
                        <a:t>hulp</a:t>
                      </a:r>
                      <a:endParaRPr kumimoji="0" lang="en-GB" sz="2000" b="0" i="0" u="none" strike="noStrike" cap="none" normalizeH="0" baseline="0">
                        <a:ln>
                          <a:noFill/>
                        </a:ln>
                        <a:solidFill>
                          <a:srgbClr val="2F70C8"/>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cap="none" normalizeH="0" baseline="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rgbClr val="000000"/>
                          </a:solidFill>
                          <a:effectLst/>
                          <a:latin typeface="Arial" pitchFamily="34" charset="0"/>
                          <a:cs typeface="Arial" pitchFamily="34" charset="0"/>
                        </a:rPr>
                        <a:t>Open luchtweg (mayo?)</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Zuurstof</a:t>
                      </a:r>
                      <a:r>
                        <a:rPr kumimoji="0" lang="en-GB" sz="2000" b="0" i="0" u="none" strike="noStrike" cap="none" normalizeH="0" baseline="0">
                          <a:ln>
                            <a:noFill/>
                          </a:ln>
                          <a:solidFill>
                            <a:schemeClr val="tx1"/>
                          </a:solidFill>
                          <a:effectLst/>
                          <a:latin typeface="Arial" pitchFamily="34" charset="0"/>
                          <a:cs typeface="Arial" pitchFamily="34" charset="0"/>
                        </a:rPr>
                        <a:t> via NRM</a:t>
                      </a: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IV/IO </a:t>
                      </a:r>
                      <a:r>
                        <a:rPr kumimoji="0" lang="en-GB" sz="2000" b="0" i="0" u="none" strike="noStrike" cap="none" normalizeH="0" baseline="0" err="1">
                          <a:ln>
                            <a:noFill/>
                          </a:ln>
                          <a:solidFill>
                            <a:schemeClr val="tx1"/>
                          </a:solidFill>
                          <a:effectLst/>
                          <a:latin typeface="Arial" pitchFamily="34" charset="0"/>
                          <a:cs typeface="Arial" pitchFamily="34" charset="0"/>
                        </a:rPr>
                        <a:t>toegang</a:t>
                      </a:r>
                      <a:r>
                        <a:rPr kumimoji="0" lang="en-GB" sz="2000" b="0" i="0" u="none" strike="noStrike" cap="none" normalizeH="0" baseline="0">
                          <a:ln>
                            <a:noFill/>
                          </a:ln>
                          <a:solidFill>
                            <a:schemeClr val="tx1"/>
                          </a:solidFill>
                          <a:effectLst/>
                          <a:latin typeface="Arial" pitchFamily="34" charset="0"/>
                          <a:cs typeface="Arial" pitchFamily="34" charset="0"/>
                        </a:rPr>
                        <a:t> en </a:t>
                      </a:r>
                      <a:r>
                        <a:rPr kumimoji="0" lang="en-GB" sz="2000" b="0" i="0" u="none" strike="noStrike" cap="none" normalizeH="0" baseline="0" err="1">
                          <a:ln>
                            <a:noFill/>
                          </a:ln>
                          <a:solidFill>
                            <a:schemeClr val="tx1"/>
                          </a:solidFill>
                          <a:effectLst/>
                          <a:latin typeface="Arial" pitchFamily="34" charset="0"/>
                          <a:cs typeface="Arial" pitchFamily="34" charset="0"/>
                        </a:rPr>
                        <a:t>vocht</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Neem</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bloed</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af</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kern="1200" cap="none" normalizeH="0" baseline="0">
                        <a:ln>
                          <a:noFill/>
                        </a:ln>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kern="1200" cap="none" normalizeH="0" baseline="0">
                        <a:ln>
                          <a:noFill/>
                        </a:ln>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kern="1200" cap="none" normalizeH="0" baseline="0" err="1">
                          <a:ln>
                            <a:noFill/>
                          </a:ln>
                          <a:solidFill>
                            <a:schemeClr val="tx1"/>
                          </a:solidFill>
                          <a:effectLst/>
                          <a:latin typeface="Arial" pitchFamily="34" charset="0"/>
                          <a:ea typeface="+mn-ea"/>
                          <a:cs typeface="Arial" pitchFamily="34" charset="0"/>
                        </a:rPr>
                        <a:t>Opwarmen</a:t>
                      </a:r>
                      <a:endParaRPr kumimoji="0" lang="en-GB" sz="2000" b="0" i="0" u="none" strike="noStrike" kern="1200" cap="none" normalizeH="0" baseline="0">
                        <a:ln>
                          <a:noFill/>
                        </a:ln>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cap="none" normalizeH="0" baseline="0">
                        <a:ln>
                          <a:noFill/>
                        </a:ln>
                        <a:solidFill>
                          <a:srgbClr val="FFFFFF"/>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F70C8"/>
                          </a:solidFill>
                          <a:effectLst/>
                          <a:latin typeface="Arial" pitchFamily="34" charset="0"/>
                          <a:cs typeface="Arial" pitchFamily="34" charset="0"/>
                        </a:rPr>
                        <a:t>Herbeoordeel</a:t>
                      </a:r>
                      <a:endParaRPr kumimoji="0" lang="en-US" sz="2000" b="0" i="0" u="none" strike="noStrike" cap="none" normalizeH="0" baseline="0">
                        <a:ln>
                          <a:noFill/>
                        </a:ln>
                        <a:solidFill>
                          <a:srgbClr val="2F70C8"/>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360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B</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AH 12/min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Geen</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intrekkingen</a:t>
                      </a:r>
                      <a:endParaRPr kumimoji="0" lang="en-GB"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SpO</a:t>
                      </a:r>
                      <a:r>
                        <a:rPr kumimoji="0" lang="en-GB" sz="2000" b="0" i="0" u="none" strike="noStrike" cap="none" normalizeH="0" baseline="-25000" dirty="0">
                          <a:ln>
                            <a:noFill/>
                          </a:ln>
                          <a:solidFill>
                            <a:schemeClr val="tx1"/>
                          </a:solidFill>
                          <a:effectLst/>
                          <a:latin typeface="Arial" pitchFamily="34" charset="0"/>
                          <a:cs typeface="Arial" pitchFamily="34" charset="0"/>
                        </a:rPr>
                        <a:t>2</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niet</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te</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meten</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1300163">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C</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HR 100/min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Bleek</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Koude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extremiteiten</a:t>
                      </a:r>
                      <a:r>
                        <a:rPr kumimoji="0" lang="en-GB" sz="20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BP 100mmHg </a:t>
                      </a:r>
                      <a:r>
                        <a:rPr kumimoji="0" lang="en-GB" sz="2000" b="0" i="0" u="none" strike="noStrike" cap="none" normalizeH="0" baseline="0" err="1">
                          <a:ln>
                            <a:noFill/>
                          </a:ln>
                          <a:solidFill>
                            <a:schemeClr val="tx1"/>
                          </a:solidFill>
                          <a:effectLst/>
                          <a:latin typeface="Arial" pitchFamily="34" charset="0"/>
                          <a:cs typeface="Arial" pitchFamily="34" charset="0"/>
                        </a:rPr>
                        <a:t>systolisch</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360363">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D</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AV</a:t>
                      </a:r>
                      <a:r>
                        <a:rPr kumimoji="0" lang="en-GB" sz="2000" b="1" i="0" u="none" strike="noStrike" cap="none" normalizeH="0" baseline="0">
                          <a:ln>
                            <a:noFill/>
                          </a:ln>
                          <a:solidFill>
                            <a:srgbClr val="2F70C8"/>
                          </a:solidFill>
                          <a:effectLst/>
                          <a:latin typeface="Arial" pitchFamily="34" charset="0"/>
                          <a:cs typeface="Arial" pitchFamily="34" charset="0"/>
                        </a:rPr>
                        <a:t>P</a:t>
                      </a:r>
                      <a:r>
                        <a:rPr kumimoji="0" lang="en-GB" sz="2000" b="0" i="0" u="none" strike="noStrike" cap="none" normalizeH="0" baseline="0">
                          <a:ln>
                            <a:noFill/>
                          </a:ln>
                          <a:solidFill>
                            <a:schemeClr val="tx1"/>
                          </a:solidFill>
                          <a:effectLst/>
                          <a:latin typeface="Arial" pitchFamily="34" charset="0"/>
                          <a:cs typeface="Arial" pitchFamily="34" charset="0"/>
                        </a:rPr>
                        <a:t>U</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Pupillen</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traag</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gelijk</a:t>
                      </a:r>
                      <a:r>
                        <a:rPr kumimoji="0" lang="en-GB" sz="2000" b="0" i="0" u="none" strike="noStrike" cap="none" normalizeH="0" baseline="0">
                          <a:ln>
                            <a:noFill/>
                          </a:ln>
                          <a:solidFill>
                            <a:schemeClr val="tx1"/>
                          </a:solidFill>
                          <a:effectLst/>
                          <a:latin typeface="Arial" pitchFamily="34" charset="0"/>
                          <a:cs typeface="Arial" pitchFamily="34" charset="0"/>
                        </a:rPr>
                        <a:t> en </a:t>
                      </a:r>
                      <a:r>
                        <a:rPr kumimoji="0" lang="en-GB" sz="2000" b="0" i="0" u="none" strike="noStrike" cap="none" normalizeH="0" baseline="0" err="1">
                          <a:ln>
                            <a:noFill/>
                          </a:ln>
                          <a:solidFill>
                            <a:schemeClr val="tx1"/>
                          </a:solidFill>
                          <a:effectLst/>
                          <a:latin typeface="Arial" pitchFamily="34" charset="0"/>
                          <a:cs typeface="Arial" pitchFamily="34" charset="0"/>
                        </a:rPr>
                        <a:t>reactief</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252413">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Hypothermie</a:t>
                      </a:r>
                      <a:r>
                        <a:rPr kumimoji="0" lang="en-GB" sz="2000" b="0" i="0" u="none" strike="noStrike" cap="none" normalizeH="0" baseline="0" dirty="0">
                          <a:ln>
                            <a:noFill/>
                          </a:ln>
                          <a:solidFill>
                            <a:schemeClr val="tx1"/>
                          </a:solidFill>
                          <a:effectLst/>
                          <a:latin typeface="Arial" pitchFamily="34" charset="0"/>
                          <a:cs typeface="Arial" pitchFamily="34" charset="0"/>
                        </a:rPr>
                        <a:t> - 32</a:t>
                      </a:r>
                      <a:r>
                        <a:rPr kumimoji="0" lang="en-GB" sz="2000" b="0" i="0" u="none" strike="noStrike" cap="none" normalizeH="0" baseline="30000" dirty="0">
                          <a:ln>
                            <a:noFill/>
                          </a:ln>
                          <a:solidFill>
                            <a:schemeClr val="tx1"/>
                          </a:solidFill>
                          <a:effectLst/>
                          <a:latin typeface="Arial" pitchFamily="34" charset="0"/>
                          <a:cs typeface="Arial" pitchFamily="34" charset="0"/>
                        </a:rPr>
                        <a:t>o</a:t>
                      </a:r>
                      <a:r>
                        <a:rPr kumimoji="0" lang="en-GB" sz="2000" b="0" i="0" u="none" strike="noStrike" cap="none" normalizeH="0" baseline="0" dirty="0">
                          <a:ln>
                            <a:noFill/>
                          </a:ln>
                          <a:solidFill>
                            <a:schemeClr val="tx1"/>
                          </a:solidFill>
                          <a:effectLst/>
                          <a:latin typeface="Arial" pitchFamily="34" charset="0"/>
                          <a:cs typeface="Arial" pitchFamily="34" charset="0"/>
                        </a:rPr>
                        <a:t>C</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65866998"/>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179388" y="333375"/>
            <a:ext cx="77724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err="1"/>
              <a:t>Differentieel</a:t>
            </a:r>
            <a:r>
              <a:rPr lang="en-GB" altLang="en-US"/>
              <a:t> diagnoses</a:t>
            </a:r>
            <a:endParaRPr lang="en-US" altLang="en-US"/>
          </a:p>
        </p:txBody>
      </p:sp>
      <p:graphicFrame>
        <p:nvGraphicFramePr>
          <p:cNvPr id="251956" name="Group 52"/>
          <p:cNvGraphicFramePr>
            <a:graphicFrameLocks noGrp="1"/>
          </p:cNvGraphicFramePr>
          <p:nvPr>
            <p:ph idx="1"/>
          </p:nvPr>
        </p:nvGraphicFramePr>
        <p:xfrm>
          <a:off x="611188" y="1628775"/>
          <a:ext cx="7772400" cy="4710114"/>
        </p:xfrm>
        <a:graphic>
          <a:graphicData uri="http://schemas.openxmlformats.org/drawingml/2006/table">
            <a:tbl>
              <a:tblPr/>
              <a:tblGrid>
                <a:gridCol w="2708275">
                  <a:extLst>
                    <a:ext uri="{9D8B030D-6E8A-4147-A177-3AD203B41FA5}">
                      <a16:colId xmlns:a16="http://schemas.microsoft.com/office/drawing/2014/main" val="20000"/>
                    </a:ext>
                  </a:extLst>
                </a:gridCol>
                <a:gridCol w="2473325">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439654">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err="1">
                          <a:ln>
                            <a:noFill/>
                          </a:ln>
                          <a:solidFill>
                            <a:srgbClr val="2F70C8"/>
                          </a:solidFill>
                          <a:effectLst/>
                          <a:latin typeface="Arial" pitchFamily="34" charset="0"/>
                          <a:cs typeface="Arial" pitchFamily="34" charset="0"/>
                        </a:rPr>
                        <a:t>Sleutelkenmerk</a:t>
                      </a:r>
                      <a:endParaRPr kumimoji="0" lang="en-US" sz="2200" b="0" i="0" u="none" strike="noStrike" cap="none" normalizeH="0" baseline="0">
                        <a:ln>
                          <a:noFill/>
                        </a:ln>
                        <a:solidFill>
                          <a:srgbClr val="2F70C8"/>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2F70C8"/>
                          </a:solidFill>
                          <a:effectLst/>
                          <a:latin typeface="Arial" pitchFamily="34" charset="0"/>
                          <a:cs typeface="Arial" pitchFamily="34" charset="0"/>
                        </a:rPr>
                        <a:t>Diagnose</a:t>
                      </a:r>
                      <a:endParaRPr kumimoji="0" lang="en-US" sz="2200" b="0" i="0" u="none" strike="noStrike" cap="none" normalizeH="0" baseline="0">
                        <a:ln>
                          <a:noFill/>
                        </a:ln>
                        <a:solidFill>
                          <a:srgbClr val="2F70C8"/>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err="1">
                          <a:ln>
                            <a:noFill/>
                          </a:ln>
                          <a:solidFill>
                            <a:srgbClr val="2F70C8"/>
                          </a:solidFill>
                          <a:effectLst/>
                          <a:latin typeface="Arial" pitchFamily="34" charset="0"/>
                          <a:cs typeface="Arial" pitchFamily="34" charset="0"/>
                        </a:rPr>
                        <a:t>Behandeling</a:t>
                      </a:r>
                      <a:endParaRPr kumimoji="0" lang="en-US" sz="2200" b="0" i="0" u="none" strike="noStrike" cap="none" normalizeH="0" baseline="0">
                        <a:ln>
                          <a:noFill/>
                        </a:ln>
                        <a:solidFill>
                          <a:srgbClr val="2F70C8"/>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92010">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Bekend</a:t>
                      </a:r>
                      <a:r>
                        <a:rPr kumimoji="0" lang="en-GB" sz="2000" b="0" i="0" u="none" strike="noStrike" cap="none" normalizeH="0" baseline="0">
                          <a:ln>
                            <a:noFill/>
                          </a:ln>
                          <a:solidFill>
                            <a:schemeClr val="tx1"/>
                          </a:solidFill>
                          <a:effectLst/>
                          <a:latin typeface="Arial" pitchFamily="34" charset="0"/>
                          <a:cs typeface="Arial" pitchFamily="34" charset="0"/>
                        </a:rPr>
                        <a:t> met </a:t>
                      </a:r>
                      <a:r>
                        <a:rPr kumimoji="0" lang="en-GB" sz="2000" b="0" i="0" u="none" strike="noStrike" cap="none" normalizeH="0" baseline="0" err="1">
                          <a:ln>
                            <a:noFill/>
                          </a:ln>
                          <a:solidFill>
                            <a:schemeClr val="tx1"/>
                          </a:solidFill>
                          <a:effectLst/>
                          <a:latin typeface="Arial" pitchFamily="34" charset="0"/>
                          <a:cs typeface="Arial" pitchFamily="34" charset="0"/>
                        </a:rPr>
                        <a:t>epilepsie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Postictaal</a:t>
                      </a:r>
                      <a:r>
                        <a:rPr kumimoji="0" lang="en-GB" sz="2000" b="0" i="0" u="none" strike="noStrike" cap="none" normalizeH="0" baseline="0">
                          <a:ln>
                            <a:noFill/>
                          </a:ln>
                          <a:solidFill>
                            <a:schemeClr val="tx1"/>
                          </a:solidFill>
                          <a:effectLst/>
                          <a:latin typeface="Arial" pitchFamily="34" charset="0"/>
                          <a:cs typeface="Arial" pitchFamily="34" charset="0"/>
                        </a:rPr>
                        <a:t> </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Ondersteunend</a:t>
                      </a:r>
                      <a:r>
                        <a:rPr kumimoji="0" lang="en-GB" sz="2000" b="0" i="0" u="none" strike="noStrike" cap="none" normalizeH="0" baseline="0">
                          <a:ln>
                            <a:noFill/>
                          </a:ln>
                          <a:solidFill>
                            <a:schemeClr val="tx1"/>
                          </a:solidFill>
                          <a:effectLst/>
                          <a:latin typeface="Arial" pitchFamily="34" charset="0"/>
                          <a:cs typeface="Arial" pitchFamily="34" charset="0"/>
                        </a:rPr>
                        <a:t> (mayo?)  monitoring</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1718">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Recent trauma</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Hoofdletsel</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Trauma </a:t>
                      </a:r>
                      <a:r>
                        <a:rPr kumimoji="0" lang="en-GB" sz="2000" b="0" i="0" u="none" strike="noStrike" cap="none" normalizeH="0" baseline="0" err="1">
                          <a:ln>
                            <a:noFill/>
                          </a:ln>
                          <a:solidFill>
                            <a:schemeClr val="tx1"/>
                          </a:solidFill>
                          <a:effectLst/>
                          <a:latin typeface="Arial" pitchFamily="34" charset="0"/>
                          <a:cs typeface="Arial" pitchFamily="34" charset="0"/>
                        </a:rPr>
                        <a:t>algoritme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64318">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Bekende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onderliggende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ziekte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Diabetes</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Metabole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ziekte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DKA </a:t>
                      </a:r>
                      <a:r>
                        <a:rPr kumimoji="0" lang="en-GB" sz="2000" b="0" i="0" u="none" strike="noStrike" cap="none" normalizeH="0" baseline="0" err="1">
                          <a:ln>
                            <a:noFill/>
                          </a:ln>
                          <a:solidFill>
                            <a:schemeClr val="tx1"/>
                          </a:solidFill>
                          <a:effectLst/>
                          <a:latin typeface="Arial" pitchFamily="34" charset="0"/>
                          <a:cs typeface="Arial" pitchFamily="34" charset="0"/>
                        </a:rPr>
                        <a:t>algoritme</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Metabool</a:t>
                      </a:r>
                      <a:r>
                        <a:rPr kumimoji="0" lang="en-GB" sz="2000" b="0" i="0" u="none" strike="noStrike" cap="none" normalizeH="0" baseline="0">
                          <a:ln>
                            <a:noFill/>
                          </a:ln>
                          <a:solidFill>
                            <a:schemeClr val="tx1"/>
                          </a:solidFill>
                          <a:effectLst/>
                          <a:latin typeface="Arial" pitchFamily="34" charset="0"/>
                          <a:cs typeface="Arial" pitchFamily="34" charset="0"/>
                        </a:rPr>
                        <a:t> protocol</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391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Acuut</a:t>
                      </a:r>
                      <a:r>
                        <a:rPr kumimoji="0" lang="en-GB" sz="2000" b="0" i="0" u="none" strike="noStrike" cap="none" normalizeH="0" baseline="0">
                          <a:ln>
                            <a:noFill/>
                          </a:ln>
                          <a:solidFill>
                            <a:schemeClr val="tx1"/>
                          </a:solidFill>
                          <a:effectLst/>
                          <a:latin typeface="Arial" pitchFamily="34" charset="0"/>
                          <a:cs typeface="Arial" pitchFamily="34" charset="0"/>
                        </a:rPr>
                        <a:t> begin en </a:t>
                      </a:r>
                      <a:r>
                        <a:rPr kumimoji="0" lang="en-GB" sz="2000" b="0" i="0" u="none" strike="noStrike" cap="none" normalizeH="0" baseline="0" err="1">
                          <a:ln>
                            <a:noFill/>
                          </a:ln>
                          <a:solidFill>
                            <a:schemeClr val="tx1"/>
                          </a:solidFill>
                          <a:effectLst/>
                          <a:latin typeface="Arial" pitchFamily="34" charset="0"/>
                          <a:cs typeface="Arial" pitchFamily="34" charset="0"/>
                        </a:rPr>
                        <a:t>koorts</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Meningitis </a:t>
                      </a:r>
                      <a:r>
                        <a:rPr kumimoji="0" lang="en-GB" sz="2000" b="0" i="0" u="none" strike="noStrike" cap="none" normalizeH="0" baseline="0" err="1">
                          <a:ln>
                            <a:noFill/>
                          </a:ln>
                          <a:solidFill>
                            <a:schemeClr val="tx1"/>
                          </a:solidFill>
                          <a:effectLst/>
                          <a:latin typeface="Arial" pitchFamily="34" charset="0"/>
                          <a:cs typeface="Arial" pitchFamily="34" charset="0"/>
                        </a:rPr>
                        <a:t>Encefalitis</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Antibiotica</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28503">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Mogelijk</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intoxicatie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Drugs</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Alcohol</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Ondersteunend</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Evt</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antidoot</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57020296"/>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Simulaties</a:t>
            </a:r>
            <a:endParaRPr lang="en-GB" dirty="0"/>
          </a:p>
        </p:txBody>
      </p:sp>
      <p:sp>
        <p:nvSpPr>
          <p:cNvPr id="3" name="Content Placeholder 2"/>
          <p:cNvSpPr>
            <a:spLocks noGrp="1"/>
          </p:cNvSpPr>
          <p:nvPr>
            <p:ph idx="1"/>
          </p:nvPr>
        </p:nvSpPr>
        <p:spPr>
          <a:xfrm>
            <a:off x="467544" y="1442156"/>
            <a:ext cx="8229600" cy="4838525"/>
          </a:xfrm>
        </p:spPr>
        <p:txBody>
          <a:bodyPr/>
          <a:lstStyle/>
          <a:p>
            <a:r>
              <a:rPr lang="nl-NL" dirty="0"/>
              <a:t>Je bent wie je bent, ook als team leider</a:t>
            </a:r>
          </a:p>
          <a:p>
            <a:r>
              <a:rPr lang="nl-NL" dirty="0"/>
              <a:t>Iemand van de </a:t>
            </a:r>
            <a:r>
              <a:rPr lang="nl-NL" dirty="0" err="1"/>
              <a:t>faculty</a:t>
            </a:r>
            <a:r>
              <a:rPr lang="nl-NL" dirty="0"/>
              <a:t> zit in je team als helper</a:t>
            </a:r>
          </a:p>
          <a:p>
            <a:r>
              <a:rPr lang="nl-NL" dirty="0"/>
              <a:t>Na de initiële beoordeling en resuscitatie komt het 2</a:t>
            </a:r>
            <a:r>
              <a:rPr lang="nl-NL" baseline="30000" dirty="0"/>
              <a:t>e</a:t>
            </a:r>
            <a:r>
              <a:rPr lang="nl-NL" dirty="0"/>
              <a:t> team toe</a:t>
            </a:r>
          </a:p>
          <a:p>
            <a:r>
              <a:rPr lang="nl-NL" dirty="0"/>
              <a:t>Dan werk je verder met het team, je kan de leiding houden of overdragen </a:t>
            </a:r>
          </a:p>
          <a:p>
            <a:r>
              <a:rPr lang="nl-NL" dirty="0"/>
              <a:t>Hierop volgt debriefing van technische en niet-technische vaardigheden (human factors)</a:t>
            </a:r>
          </a:p>
        </p:txBody>
      </p:sp>
    </p:spTree>
    <p:extLst>
      <p:ext uri="{BB962C8B-B14F-4D97-AF65-F5344CB8AC3E}">
        <p14:creationId xmlns:p14="http://schemas.microsoft.com/office/powerpoint/2010/main" val="1226330906"/>
      </p:ext>
    </p:extLst>
  </p:cSld>
  <p:clrMapOvr>
    <a:masterClrMapping/>
  </p:clrMapOvr>
  <mc:AlternateContent xmlns:mc="http://schemas.openxmlformats.org/markup-compatibility/2006" xmlns:p14="http://schemas.microsoft.com/office/powerpoint/2010/main">
    <mc:Choice Requires="p14">
      <p:transition spd="slow" p14:dur="2000" advTm="90978"/>
    </mc:Choice>
    <mc:Fallback xmlns="">
      <p:transition xmlns:p14="http://schemas.microsoft.com/office/powerpoint/2010/main" spd="slow" advTm="9097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60000"/>
            <a:ext cx="8229600" cy="634082"/>
          </a:xfrm>
        </p:spPr>
        <p:txBody>
          <a:bodyPr/>
          <a:lstStyle/>
          <a:p>
            <a:r>
              <a:rPr lang="en-GB" sz="2800" dirty="0"/>
              <a:t>Wat </a:t>
            </a:r>
            <a:r>
              <a:rPr lang="en-GB" sz="2800" dirty="0" err="1"/>
              <a:t>wordt</a:t>
            </a:r>
            <a:r>
              <a:rPr lang="en-GB" sz="2800" dirty="0"/>
              <a:t> er van je </a:t>
            </a:r>
            <a:r>
              <a:rPr lang="en-GB" sz="2800" dirty="0" err="1"/>
              <a:t>verwacht</a:t>
            </a:r>
            <a:r>
              <a:rPr lang="en-GB" sz="2800" dirty="0"/>
              <a:t> </a:t>
            </a:r>
            <a:r>
              <a:rPr lang="en-GB" sz="2800" dirty="0" err="1"/>
              <a:t>als</a:t>
            </a:r>
            <a:r>
              <a:rPr lang="en-GB" sz="2800" dirty="0"/>
              <a:t> </a:t>
            </a:r>
            <a:r>
              <a:rPr lang="en-GB" sz="2800" dirty="0" err="1"/>
              <a:t>teamleider</a:t>
            </a:r>
            <a:r>
              <a:rPr lang="en-GB" sz="2800" dirty="0"/>
              <a:t>?</a:t>
            </a:r>
          </a:p>
        </p:txBody>
      </p:sp>
      <p:sp>
        <p:nvSpPr>
          <p:cNvPr id="4" name="Content Placeholder 3">
            <a:extLst>
              <a:ext uri="{FF2B5EF4-FFF2-40B4-BE49-F238E27FC236}">
                <a16:creationId xmlns:a16="http://schemas.microsoft.com/office/drawing/2014/main" id="{85B6EF28-8AF3-3BB9-E0AF-1F779A06FA1A}"/>
              </a:ext>
            </a:extLst>
          </p:cNvPr>
          <p:cNvSpPr>
            <a:spLocks noGrp="1"/>
          </p:cNvSpPr>
          <p:nvPr>
            <p:ph idx="1"/>
          </p:nvPr>
        </p:nvSpPr>
        <p:spPr bwMode="auto">
          <a:xfrm>
            <a:off x="563519" y="1315440"/>
            <a:ext cx="8016961" cy="4157512"/>
          </a:xfrm>
          <a:prstGeom prst="roundRect">
            <a:avLst/>
          </a:prstGeom>
          <a:solidFill>
            <a:schemeClr val="accent1"/>
          </a:solidFill>
          <a:ln w="2857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algn="ctr">
              <a:spcBef>
                <a:spcPts val="0"/>
              </a:spcBef>
              <a:buNone/>
            </a:pPr>
            <a:r>
              <a:rPr lang="nl-NL" sz="2400" dirty="0">
                <a:solidFill>
                  <a:srgbClr val="333333"/>
                </a:solidFill>
                <a:effectLst/>
                <a:ea typeface="Calibri" panose="020F0502020204030204" pitchFamily="34" charset="0"/>
              </a:rPr>
              <a:t>Houd het overzicht , zorg voor een goede </a:t>
            </a:r>
            <a:r>
              <a:rPr lang="nl-NL" sz="2400" i="1" dirty="0" err="1">
                <a:solidFill>
                  <a:srgbClr val="333333"/>
                </a:solidFill>
                <a:effectLst/>
                <a:ea typeface="Calibri" panose="020F0502020204030204" pitchFamily="34" charset="0"/>
              </a:rPr>
              <a:t>situation</a:t>
            </a:r>
            <a:r>
              <a:rPr lang="nl-NL" sz="2400" i="1" dirty="0">
                <a:solidFill>
                  <a:srgbClr val="333333"/>
                </a:solidFill>
                <a:effectLst/>
                <a:ea typeface="Calibri" panose="020F0502020204030204" pitchFamily="34" charset="0"/>
              </a:rPr>
              <a:t> awareness</a:t>
            </a:r>
            <a:r>
              <a:rPr lang="nl-NL" sz="2400" dirty="0">
                <a:solidFill>
                  <a:srgbClr val="333333"/>
                </a:solidFill>
                <a:effectLst/>
                <a:ea typeface="Calibri" panose="020F0502020204030204" pitchFamily="34" charset="0"/>
              </a:rPr>
              <a:t>, deel de </a:t>
            </a:r>
            <a:r>
              <a:rPr lang="nl-NL" sz="2400" dirty="0">
                <a:solidFill>
                  <a:srgbClr val="333333"/>
                </a:solidFill>
                <a:ea typeface="Calibri" panose="020F0502020204030204" pitchFamily="34" charset="0"/>
              </a:rPr>
              <a:t>p</a:t>
            </a:r>
            <a:r>
              <a:rPr lang="nl-NL" sz="2400" dirty="0">
                <a:solidFill>
                  <a:srgbClr val="333333"/>
                </a:solidFill>
                <a:effectLst/>
                <a:ea typeface="Calibri" panose="020F0502020204030204" pitchFamily="34" charset="0"/>
              </a:rPr>
              <a:t>rioriteiten met je team</a:t>
            </a:r>
          </a:p>
          <a:p>
            <a:pPr marL="0" indent="0" algn="ctr">
              <a:spcBef>
                <a:spcPts val="0"/>
              </a:spcBef>
              <a:buNone/>
            </a:pPr>
            <a:endParaRPr lang="nl-NL" sz="2400" dirty="0">
              <a:solidFill>
                <a:srgbClr val="333333"/>
              </a:solidFill>
              <a:effectLst/>
              <a:ea typeface="Calibri" panose="020F0502020204030204" pitchFamily="34" charset="0"/>
            </a:endParaRPr>
          </a:p>
          <a:p>
            <a:pPr marL="0" indent="0" algn="ctr">
              <a:spcBef>
                <a:spcPts val="0"/>
              </a:spcBef>
              <a:buNone/>
            </a:pPr>
            <a:r>
              <a:rPr lang="nl-NL" sz="2400" dirty="0">
                <a:solidFill>
                  <a:srgbClr val="333333"/>
                </a:solidFill>
                <a:effectLst/>
                <a:ea typeface="Calibri" panose="020F0502020204030204" pitchFamily="34" charset="0"/>
              </a:rPr>
              <a:t>Start zelf met ABCDE, bewaak dan deze aanpak na arriveren van meer teamleden</a:t>
            </a:r>
          </a:p>
          <a:p>
            <a:pPr marL="0" indent="0" algn="ctr">
              <a:spcBef>
                <a:spcPts val="0"/>
              </a:spcBef>
              <a:buNone/>
            </a:pPr>
            <a:endParaRPr lang="nl-NL" sz="2400" dirty="0">
              <a:solidFill>
                <a:srgbClr val="333333"/>
              </a:solidFill>
              <a:effectLst/>
              <a:ea typeface="Calibri" panose="020F0502020204030204" pitchFamily="34" charset="0"/>
            </a:endParaRPr>
          </a:p>
          <a:p>
            <a:pPr marL="0" indent="0" algn="ctr">
              <a:spcBef>
                <a:spcPts val="0"/>
              </a:spcBef>
              <a:buNone/>
            </a:pPr>
            <a:r>
              <a:rPr lang="nl-NL" sz="2400" dirty="0">
                <a:solidFill>
                  <a:srgbClr val="333333"/>
                </a:solidFill>
                <a:effectLst/>
                <a:ea typeface="Calibri" panose="020F0502020204030204" pitchFamily="34" charset="0"/>
              </a:rPr>
              <a:t>Evalueer alle informatie die je krijgt van je team en baseer je beslissingen hierop</a:t>
            </a:r>
          </a:p>
          <a:p>
            <a:pPr marL="0" indent="0" algn="ctr">
              <a:spcBef>
                <a:spcPts val="0"/>
              </a:spcBef>
              <a:buNone/>
            </a:pPr>
            <a:endParaRPr lang="nl-NL" sz="2400" dirty="0">
              <a:solidFill>
                <a:srgbClr val="333333"/>
              </a:solidFill>
              <a:effectLst/>
              <a:ea typeface="Calibri" panose="020F0502020204030204" pitchFamily="34" charset="0"/>
            </a:endParaRPr>
          </a:p>
          <a:p>
            <a:pPr marL="0" indent="0" algn="ctr">
              <a:spcBef>
                <a:spcPts val="0"/>
              </a:spcBef>
              <a:buNone/>
            </a:pPr>
            <a:r>
              <a:rPr lang="nl-NL" sz="2400" dirty="0">
                <a:solidFill>
                  <a:srgbClr val="333333"/>
                </a:solidFill>
                <a:effectLst/>
                <a:ea typeface="Calibri" panose="020F0502020204030204" pitchFamily="34" charset="0"/>
              </a:rPr>
              <a:t>Vraag je collegae om raad als je niet </a:t>
            </a:r>
            <a:r>
              <a:rPr lang="nl-NL" sz="2400" dirty="0">
                <a:solidFill>
                  <a:srgbClr val="333333"/>
                </a:solidFill>
                <a:ea typeface="Calibri" panose="020F0502020204030204" pitchFamily="34" charset="0"/>
              </a:rPr>
              <a:t>z</a:t>
            </a:r>
            <a:r>
              <a:rPr lang="nl-NL" sz="2400" dirty="0">
                <a:solidFill>
                  <a:srgbClr val="333333"/>
                </a:solidFill>
                <a:effectLst/>
                <a:ea typeface="Calibri" panose="020F0502020204030204" pitchFamily="34" charset="0"/>
              </a:rPr>
              <a:t>e</a:t>
            </a:r>
            <a:r>
              <a:rPr lang="nl-NL" sz="2400" dirty="0">
                <a:solidFill>
                  <a:srgbClr val="333333"/>
                </a:solidFill>
                <a:ea typeface="Calibri" panose="020F0502020204030204" pitchFamily="34" charset="0"/>
              </a:rPr>
              <a:t>ker bent</a:t>
            </a:r>
            <a:endParaRPr lang="nl-NL" sz="2400" dirty="0">
              <a:solidFill>
                <a:srgbClr val="333333"/>
              </a:solidFill>
              <a:effectLst/>
              <a:ea typeface="Calibri" panose="020F0502020204030204" pitchFamily="34" charset="0"/>
            </a:endParaRPr>
          </a:p>
        </p:txBody>
      </p:sp>
    </p:spTree>
    <p:extLst>
      <p:ext uri="{BB962C8B-B14F-4D97-AF65-F5344CB8AC3E}">
        <p14:creationId xmlns:p14="http://schemas.microsoft.com/office/powerpoint/2010/main" val="4202499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770" y="360000"/>
            <a:ext cx="8910229" cy="634082"/>
          </a:xfrm>
        </p:spPr>
        <p:txBody>
          <a:bodyPr/>
          <a:lstStyle/>
          <a:p>
            <a:r>
              <a:rPr lang="en-GB" sz="2800"/>
              <a:t>Wat </a:t>
            </a:r>
            <a:r>
              <a:rPr lang="en-GB" sz="2800" err="1"/>
              <a:t>wordt</a:t>
            </a:r>
            <a:r>
              <a:rPr lang="en-GB" sz="2800"/>
              <a:t> er van je </a:t>
            </a:r>
            <a:r>
              <a:rPr lang="en-GB" sz="2800" err="1"/>
              <a:t>verwacht</a:t>
            </a:r>
            <a:r>
              <a:rPr lang="en-GB" sz="2800"/>
              <a:t> </a:t>
            </a:r>
            <a:r>
              <a:rPr lang="en-GB" sz="2800" err="1"/>
              <a:t>als</a:t>
            </a:r>
            <a:r>
              <a:rPr lang="en-GB" sz="2800"/>
              <a:t> </a:t>
            </a:r>
            <a:r>
              <a:rPr lang="en-GB" sz="2800" err="1"/>
              <a:t>teamlid</a:t>
            </a:r>
            <a:r>
              <a:rPr lang="en-GB" sz="2800"/>
              <a:t>?</a:t>
            </a:r>
          </a:p>
        </p:txBody>
      </p:sp>
      <p:sp>
        <p:nvSpPr>
          <p:cNvPr id="3" name="Rectangle: Rounded Corners 2">
            <a:extLst>
              <a:ext uri="{FF2B5EF4-FFF2-40B4-BE49-F238E27FC236}">
                <a16:creationId xmlns:a16="http://schemas.microsoft.com/office/drawing/2014/main" id="{276533E3-3B27-3597-7658-E4A36AA3B35E}"/>
              </a:ext>
            </a:extLst>
          </p:cNvPr>
          <p:cNvSpPr/>
          <p:nvPr/>
        </p:nvSpPr>
        <p:spPr bwMode="auto">
          <a:xfrm>
            <a:off x="563519" y="1502644"/>
            <a:ext cx="8016961" cy="3449366"/>
          </a:xfrm>
          <a:prstGeom prst="roundRect">
            <a:avLst/>
          </a:prstGeom>
          <a:solidFill>
            <a:srgbClr val="E2E2F6"/>
          </a:solidFill>
          <a:ln w="2857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algn="ctr">
              <a:buNone/>
            </a:pPr>
            <a:r>
              <a:rPr lang="nl-NL" dirty="0">
                <a:solidFill>
                  <a:srgbClr val="333333"/>
                </a:solidFill>
                <a:effectLst/>
                <a:latin typeface="Arial" panose="020B0604020202020204" pitchFamily="34" charset="0"/>
                <a:ea typeface="Calibri" panose="020F0502020204030204" pitchFamily="34" charset="0"/>
                <a:cs typeface="Arial" panose="020B0604020202020204" pitchFamily="34" charset="0"/>
              </a:rPr>
              <a:t>Voer de taken uit zoals </a:t>
            </a:r>
            <a:r>
              <a:rPr lang="nl-NL" dirty="0">
                <a:solidFill>
                  <a:srgbClr val="333333"/>
                </a:solidFill>
                <a:latin typeface="Arial" panose="020B0604020202020204" pitchFamily="34" charset="0"/>
                <a:ea typeface="Calibri" panose="020F0502020204030204" pitchFamily="34" charset="0"/>
                <a:cs typeface="Arial" panose="020B0604020202020204" pitchFamily="34" charset="0"/>
              </a:rPr>
              <a:t>gevraagd, maar neem ook initiatief binnen je rol </a:t>
            </a:r>
          </a:p>
          <a:p>
            <a:pPr marL="0" indent="0" algn="ctr">
              <a:buNone/>
            </a:pPr>
            <a:endParaRPr lang="nl-NL" dirty="0">
              <a:solidFill>
                <a:srgbClr val="333333"/>
              </a:solidFill>
              <a:latin typeface="Arial" panose="020B0604020202020204" pitchFamily="34" charset="0"/>
              <a:cs typeface="Arial" panose="020B0604020202020204" pitchFamily="34" charset="0"/>
            </a:endParaRPr>
          </a:p>
          <a:p>
            <a:pPr marL="0" indent="0" algn="ctr">
              <a:buNone/>
            </a:pPr>
            <a:r>
              <a:rPr lang="nl-NL" dirty="0">
                <a:latin typeface="Arial" panose="020B0604020202020204" pitchFamily="34" charset="0"/>
                <a:cs typeface="Arial" panose="020B0604020202020204" pitchFamily="34" charset="0"/>
              </a:rPr>
              <a:t>Informeer de teamleider over je acties en bevindingen </a:t>
            </a:r>
          </a:p>
          <a:p>
            <a:pPr marL="0" indent="0" algn="ctr">
              <a:buNone/>
            </a:pPr>
            <a:endParaRPr lang="nl-NL" dirty="0">
              <a:latin typeface="Arial" panose="020B0604020202020204" pitchFamily="34" charset="0"/>
              <a:cs typeface="Arial" panose="020B0604020202020204" pitchFamily="34" charset="0"/>
            </a:endParaRPr>
          </a:p>
          <a:p>
            <a:pPr marL="0" indent="0" algn="ctr">
              <a:buNone/>
            </a:pPr>
            <a:r>
              <a:rPr lang="nl-NL" dirty="0">
                <a:latin typeface="Arial" panose="020B0604020202020204" pitchFamily="34" charset="0"/>
                <a:cs typeface="Arial" panose="020B0604020202020204" pitchFamily="34" charset="0"/>
              </a:rPr>
              <a:t>Voer alles in </a:t>
            </a:r>
            <a:r>
              <a:rPr lang="nl-NL" i="1" dirty="0">
                <a:latin typeface="Arial" panose="020B0604020202020204" pitchFamily="34" charset="0"/>
                <a:cs typeface="Arial" panose="020B0604020202020204" pitchFamily="34" charset="0"/>
              </a:rPr>
              <a:t>real-time</a:t>
            </a:r>
            <a:r>
              <a:rPr lang="nl-NL" dirty="0">
                <a:latin typeface="Arial" panose="020B0604020202020204" pitchFamily="34" charset="0"/>
                <a:cs typeface="Arial" panose="020B0604020202020204" pitchFamily="34" charset="0"/>
              </a:rPr>
              <a:t> uit tijdens de simulatie, ook de vaardigheden die beoordeeld worden</a:t>
            </a:r>
            <a:endParaRPr lang="nl-NL"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56378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60000"/>
            <a:ext cx="8229600" cy="634082"/>
          </a:xfrm>
        </p:spPr>
        <p:txBody>
          <a:bodyPr/>
          <a:lstStyle/>
          <a:p>
            <a:r>
              <a:rPr lang="en-GB" dirty="0"/>
              <a:t>Wat </a:t>
            </a:r>
            <a:r>
              <a:rPr lang="en-GB" dirty="0" err="1"/>
              <a:t>wordt</a:t>
            </a:r>
            <a:r>
              <a:rPr lang="en-GB" dirty="0"/>
              <a:t> er van </a:t>
            </a:r>
            <a:r>
              <a:rPr lang="en-GB" dirty="0" err="1"/>
              <a:t>iedereen</a:t>
            </a:r>
            <a:r>
              <a:rPr lang="en-GB" dirty="0"/>
              <a:t> </a:t>
            </a:r>
            <a:r>
              <a:rPr lang="en-GB" dirty="0" err="1"/>
              <a:t>verwacht</a:t>
            </a:r>
            <a:r>
              <a:rPr lang="en-GB" dirty="0"/>
              <a:t>?</a:t>
            </a:r>
          </a:p>
        </p:txBody>
      </p:sp>
      <p:sp>
        <p:nvSpPr>
          <p:cNvPr id="3" name="Rectangle: Rounded Corners 2">
            <a:extLst>
              <a:ext uri="{FF2B5EF4-FFF2-40B4-BE49-F238E27FC236}">
                <a16:creationId xmlns:a16="http://schemas.microsoft.com/office/drawing/2014/main" id="{0280F045-2997-7F3B-1721-12E3278ADB69}"/>
              </a:ext>
            </a:extLst>
          </p:cNvPr>
          <p:cNvSpPr/>
          <p:nvPr/>
        </p:nvSpPr>
        <p:spPr bwMode="auto">
          <a:xfrm>
            <a:off x="563519" y="1182340"/>
            <a:ext cx="8016961" cy="3927542"/>
          </a:xfrm>
          <a:prstGeom prst="roundRect">
            <a:avLst/>
          </a:prstGeom>
          <a:solidFill>
            <a:srgbClr val="FFD5D5"/>
          </a:solidFill>
          <a:ln w="28575" cap="flat" cmpd="sng" algn="ctr">
            <a:solidFill>
              <a:srgbClr val="F7474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nl-NL" dirty="0">
                <a:latin typeface="Arial" panose="020B0604020202020204" pitchFamily="34" charset="0"/>
                <a:cs typeface="Arial" panose="020B0604020202020204" pitchFamily="34" charset="0"/>
              </a:rPr>
              <a:t>Prioritair is goede zorg voor kinderen in arrest of voor ernstig zieke of gewonde kinderen</a:t>
            </a:r>
          </a:p>
          <a:p>
            <a:pPr algn="ctr"/>
            <a:endParaRPr lang="nl-NL" dirty="0">
              <a:latin typeface="Arial" panose="020B0604020202020204" pitchFamily="34" charset="0"/>
              <a:cs typeface="Arial" panose="020B0604020202020204" pitchFamily="34" charset="0"/>
            </a:endParaRPr>
          </a:p>
          <a:p>
            <a:pPr algn="ctr"/>
            <a:r>
              <a:rPr lang="nl-NL" dirty="0">
                <a:latin typeface="Arial" panose="020B0604020202020204" pitchFamily="34" charset="0"/>
                <a:cs typeface="Arial" panose="020B0604020202020204" pitchFamily="34" charset="0"/>
              </a:rPr>
              <a:t>Gebruik de </a:t>
            </a:r>
            <a:r>
              <a:rPr lang="nl-NL" i="1" dirty="0" err="1">
                <a:latin typeface="Arial" panose="020B0604020202020204" pitchFamily="34" charset="0"/>
                <a:cs typeface="Arial" panose="020B0604020202020204" pitchFamily="34" charset="0"/>
              </a:rPr>
              <a:t>closed</a:t>
            </a:r>
            <a:r>
              <a:rPr lang="nl-NL" i="1" dirty="0">
                <a:latin typeface="Arial" panose="020B0604020202020204" pitchFamily="34" charset="0"/>
                <a:cs typeface="Arial" panose="020B0604020202020204" pitchFamily="34" charset="0"/>
              </a:rPr>
              <a:t>-loop</a:t>
            </a:r>
            <a:r>
              <a:rPr lang="nl-NL" dirty="0">
                <a:latin typeface="Arial" panose="020B0604020202020204" pitchFamily="34" charset="0"/>
                <a:cs typeface="Arial" panose="020B0604020202020204" pitchFamily="34" charset="0"/>
              </a:rPr>
              <a:t> of gesloten communicatie </a:t>
            </a:r>
          </a:p>
          <a:p>
            <a:pPr algn="ctr"/>
            <a:endParaRPr lang="nl-NL" dirty="0">
              <a:latin typeface="Arial" panose="020B0604020202020204" pitchFamily="34" charset="0"/>
              <a:cs typeface="Arial" panose="020B0604020202020204" pitchFamily="34" charset="0"/>
            </a:endParaRPr>
          </a:p>
          <a:p>
            <a:pPr algn="ctr"/>
            <a:r>
              <a:rPr lang="nl-NL" dirty="0">
                <a:latin typeface="Arial" panose="020B0604020202020204" pitchFamily="34" charset="0"/>
                <a:cs typeface="Arial" panose="020B0604020202020204" pitchFamily="34" charset="0"/>
              </a:rPr>
              <a:t>Behandel alle collega's met respect </a:t>
            </a:r>
          </a:p>
          <a:p>
            <a:pPr algn="ctr"/>
            <a:endParaRPr lang="nl-NL" dirty="0">
              <a:latin typeface="Arial" panose="020B0604020202020204" pitchFamily="34" charset="0"/>
              <a:cs typeface="Arial" panose="020B0604020202020204" pitchFamily="34" charset="0"/>
            </a:endParaRPr>
          </a:p>
          <a:p>
            <a:pPr algn="ctr"/>
            <a:r>
              <a:rPr lang="nl-NL" dirty="0">
                <a:latin typeface="Arial" panose="020B0604020202020204" pitchFamily="34" charset="0"/>
                <a:cs typeface="Arial" panose="020B0604020202020204" pitchFamily="34" charset="0"/>
              </a:rPr>
              <a:t>Als je tijdens de sim niet werd beoordeeld op een bepaalde vaardigheid, gebeurt dat erna</a:t>
            </a:r>
            <a:endParaRPr lang="en-GB" dirty="0">
              <a:solidFill>
                <a:srgbClr val="333333"/>
              </a:solidFill>
              <a:latin typeface="Arial" panose="020B0604020202020204" pitchFamily="34" charset="0"/>
              <a:ea typeface="Calibri" panose="020F0502020204030204" pitchFamily="34" charset="0"/>
              <a:cs typeface="Arial" panose="020B0604020202020204" pitchFamily="34" charset="0"/>
            </a:endParaRPr>
          </a:p>
          <a:p>
            <a:pPr algn="ctr"/>
            <a:endParaRPr lang="en-GB" dirty="0">
              <a:solidFill>
                <a:srgbClr val="333333"/>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04926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B69812-04AA-6743-A23D-EB6EA344CBFE}"/>
              </a:ext>
            </a:extLst>
          </p:cNvPr>
          <p:cNvSpPr>
            <a:spLocks noGrp="1"/>
          </p:cNvSpPr>
          <p:nvPr>
            <p:ph type="title"/>
          </p:nvPr>
        </p:nvSpPr>
        <p:spPr>
          <a:xfrm>
            <a:off x="3046040" y="4514592"/>
            <a:ext cx="5486400" cy="566738"/>
          </a:xfrm>
        </p:spPr>
        <p:txBody>
          <a:bodyPr anchor="b">
            <a:noAutofit/>
          </a:bodyPr>
          <a:lstStyle/>
          <a:p>
            <a:pPr>
              <a:lnSpc>
                <a:spcPct val="90000"/>
              </a:lnSpc>
            </a:pPr>
            <a:r>
              <a:rPr lang="en-US" altLang="en-US"/>
              <a:t>Advanced </a:t>
            </a:r>
            <a:r>
              <a:rPr lang="en-US" altLang="en-US" err="1"/>
              <a:t>Paediatric</a:t>
            </a:r>
            <a:r>
              <a:rPr lang="en-US" altLang="en-US"/>
              <a:t> Life Support</a:t>
            </a:r>
            <a:br>
              <a:rPr lang="en-US" altLang="en-US"/>
            </a:br>
            <a:r>
              <a:rPr lang="en-US" altLang="en-US" err="1"/>
              <a:t>Onderwijskundige</a:t>
            </a:r>
            <a:r>
              <a:rPr lang="en-US" altLang="en-US"/>
              <a:t> </a:t>
            </a:r>
            <a:r>
              <a:rPr lang="en-US" altLang="en-US" err="1"/>
              <a:t>ondersteuning</a:t>
            </a:r>
            <a:endParaRPr lang="nl-NL"/>
          </a:p>
        </p:txBody>
      </p:sp>
      <p:pic>
        <p:nvPicPr>
          <p:cNvPr id="5" name="Tijdelijke aanduiding voor inhoud 4" descr="Moeder die buiten op het gras een kind op een fiets duwt">
            <a:extLst>
              <a:ext uri="{FF2B5EF4-FFF2-40B4-BE49-F238E27FC236}">
                <a16:creationId xmlns:a16="http://schemas.microsoft.com/office/drawing/2014/main" id="{4CCA4500-5E5F-ADAF-D4CC-9F9299EE2C04}"/>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t="10680" b="10680"/>
          <a:stretch/>
        </p:blipFill>
        <p:spPr>
          <a:prstGeom prst="rect">
            <a:avLst/>
          </a:prstGeom>
          <a:noFill/>
        </p:spPr>
      </p:pic>
      <p:sp>
        <p:nvSpPr>
          <p:cNvPr id="10" name="Text Placeholder 3">
            <a:extLst>
              <a:ext uri="{FF2B5EF4-FFF2-40B4-BE49-F238E27FC236}">
                <a16:creationId xmlns:a16="http://schemas.microsoft.com/office/drawing/2014/main" id="{09B5F760-84E9-A37E-7D86-1B3A73924B8B}"/>
              </a:ext>
            </a:extLst>
          </p:cNvPr>
          <p:cNvSpPr>
            <a:spLocks noGrp="1"/>
          </p:cNvSpPr>
          <p:nvPr>
            <p:ph type="body" sz="half" idx="2"/>
          </p:nvPr>
        </p:nvSpPr>
        <p:spPr/>
        <p:txBody>
          <a:bodyPr/>
          <a:lstStyle/>
          <a:p>
            <a:r>
              <a:rPr lang="en-US" sz="2000" dirty="0" err="1"/>
              <a:t>Onze</a:t>
            </a:r>
            <a:r>
              <a:rPr lang="en-US" sz="2000" dirty="0"/>
              <a:t> faculty</a:t>
            </a:r>
          </a:p>
        </p:txBody>
      </p:sp>
    </p:spTree>
    <p:extLst>
      <p:ext uri="{BB962C8B-B14F-4D97-AF65-F5344CB8AC3E}">
        <p14:creationId xmlns:p14="http://schemas.microsoft.com/office/powerpoint/2010/main" val="2078932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IMING" val="|50.3"/>
</p:tagLst>
</file>

<file path=ppt/tags/tag4.xml><?xml version="1.0" encoding="utf-8"?>
<p:tagLst xmlns:a="http://schemas.openxmlformats.org/drawingml/2006/main" xmlns:r="http://schemas.openxmlformats.org/officeDocument/2006/relationships" xmlns:p="http://schemas.openxmlformats.org/presentationml/2006/main">
  <p:tag name="TIMING" val="|98.4"/>
</p:tagLst>
</file>

<file path=ppt/tags/tag5.xml><?xml version="1.0" encoding="utf-8"?>
<p:tagLst xmlns:a="http://schemas.openxmlformats.org/drawingml/2006/main" xmlns:r="http://schemas.openxmlformats.org/officeDocument/2006/relationships" xmlns:p="http://schemas.openxmlformats.org/presentationml/2006/main">
  <p:tag name="TIMING" val="|71.4"/>
</p:tagLst>
</file>

<file path=ppt/tags/tag6.xml><?xml version="1.0" encoding="utf-8"?>
<p:tagLst xmlns:a="http://schemas.openxmlformats.org/drawingml/2006/main" xmlns:r="http://schemas.openxmlformats.org/officeDocument/2006/relationships" xmlns:p="http://schemas.openxmlformats.org/presentationml/2006/main">
  <p:tag name="TIMING" val="|16.2|13.8|11.6|18.1|11.6"/>
</p:tagLst>
</file>

<file path=ppt/tags/tag7.xml><?xml version="1.0" encoding="utf-8"?>
<p:tagLst xmlns:a="http://schemas.openxmlformats.org/drawingml/2006/main" xmlns:r="http://schemas.openxmlformats.org/officeDocument/2006/relationships" xmlns:p="http://schemas.openxmlformats.org/presentationml/2006/main">
  <p:tag name="TIMING" val="|98.4"/>
</p:tagLst>
</file>

<file path=ppt/theme/theme1.xml><?xml version="1.0" encoding="utf-8"?>
<a:theme xmlns:a="http://schemas.openxmlformats.org/drawingml/2006/main" name="ALSG Master Layou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2f304b4-c112-4b70-9f19-37216e24449e">
      <Terms xmlns="http://schemas.microsoft.com/office/infopath/2007/PartnerControls"/>
    </lcf76f155ced4ddcb4097134ff3c332f>
    <Edited_x003f_ xmlns="b2f304b4-c112-4b70-9f19-37216e24449e">false</Edited_x003f_>
    <TaxCatchAll xmlns="095235e1-cac3-48c6-ba25-9444b617c5a9" xsi:nil="true"/>
    <Notes xmlns="b2f304b4-c112-4b70-9f19-37216e24449e" xsi:nil="true"/>
    <SharedWithUsers xmlns="095235e1-cac3-48c6-ba25-9444b617c5a9">
      <UserInfo>
        <DisplayName>BAXTER Kirsten</DisplayName>
        <AccountId>26</AccountId>
        <AccountType/>
      </UserInfo>
      <UserInfo>
        <DisplayName>HAINEY Nicky</DisplayName>
        <AccountId>19</AccountId>
        <AccountType/>
      </UserInfo>
      <UserInfo>
        <DisplayName>DENNING Kate</DisplayName>
        <AccountId>27</AccountId>
        <AccountType/>
      </UserInfo>
      <UserInfo>
        <DisplayName>LANE Tracey</DisplayName>
        <AccountId>25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0354DA330BD5A4C9FCF72D726C9CC06" ma:contentTypeVersion="36" ma:contentTypeDescription="Create a new document." ma:contentTypeScope="" ma:versionID="341b237ff2262b22d5e4bdd445c599de">
  <xsd:schema xmlns:xsd="http://www.w3.org/2001/XMLSchema" xmlns:xs="http://www.w3.org/2001/XMLSchema" xmlns:p="http://schemas.microsoft.com/office/2006/metadata/properties" xmlns:ns2="b2f304b4-c112-4b70-9f19-37216e24449e" xmlns:ns3="095235e1-cac3-48c6-ba25-9444b617c5a9" targetNamespace="http://schemas.microsoft.com/office/2006/metadata/properties" ma:root="true" ma:fieldsID="3dba8b450de2c9fd04c2acb6f58d26d3" ns2:_="" ns3:_="">
    <xsd:import namespace="b2f304b4-c112-4b70-9f19-37216e24449e"/>
    <xsd:import namespace="095235e1-cac3-48c6-ba25-9444b617c5a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Location" minOccurs="0"/>
                <xsd:element ref="ns2:lcf76f155ced4ddcb4097134ff3c332f" minOccurs="0"/>
                <xsd:element ref="ns3:TaxCatchAll" minOccurs="0"/>
                <xsd:element ref="ns2:Edited_x003f_" minOccurs="0"/>
                <xsd:element ref="ns2:Not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f304b4-c112-4b70-9f19-37216e2444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2d7ee7c-b987-402f-8388-316970a80103" ma:termSetId="09814cd3-568e-fe90-9814-8d621ff8fb84" ma:anchorId="fba54fb3-c3e1-fe81-a776-ca4b69148c4d" ma:open="true" ma:isKeyword="false">
      <xsd:complexType>
        <xsd:sequence>
          <xsd:element ref="pc:Terms" minOccurs="0" maxOccurs="1"/>
        </xsd:sequence>
      </xsd:complexType>
    </xsd:element>
    <xsd:element name="Edited_x003f_" ma:index="24" nillable="true" ma:displayName="Edited?" ma:default="0" ma:format="Dropdown" ma:internalName="Edited_x003f_">
      <xsd:simpleType>
        <xsd:restriction base="dms:Boolean"/>
      </xsd:simpleType>
    </xsd:element>
    <xsd:element name="Notes" ma:index="25" nillable="true" ma:displayName="Notes" ma:format="Dropdown" ma:internalName="Notes">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5235e1-cac3-48c6-ba25-9444b617c5a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903fe69-b0a4-423a-843f-aa8a16b9fcc8}" ma:internalName="TaxCatchAll" ma:showField="CatchAllData" ma:web="095235e1-cac3-48c6-ba25-9444b617c5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BFCA92-6CDB-45E6-964E-6A5D3F28DE10}">
  <ds:schemaRefs>
    <ds:schemaRef ds:uri="095235e1-cac3-48c6-ba25-9444b617c5a9"/>
    <ds:schemaRef ds:uri="http://schemas.microsoft.com/office/2006/documentManagement/types"/>
    <ds:schemaRef ds:uri="http://www.w3.org/XML/1998/namespace"/>
    <ds:schemaRef ds:uri="b2f304b4-c112-4b70-9f19-37216e24449e"/>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purl.org/dc/dcmitype/"/>
    <ds:schemaRef ds:uri="http://purl.org/dc/terms/"/>
  </ds:schemaRefs>
</ds:datastoreItem>
</file>

<file path=customXml/itemProps2.xml><?xml version="1.0" encoding="utf-8"?>
<ds:datastoreItem xmlns:ds="http://schemas.openxmlformats.org/officeDocument/2006/customXml" ds:itemID="{E71C1211-315C-4A81-A6E5-D9567EB959AF}">
  <ds:schemaRefs>
    <ds:schemaRef ds:uri="095235e1-cac3-48c6-ba25-9444b617c5a9"/>
    <ds:schemaRef ds:uri="b2f304b4-c112-4b70-9f19-37216e2444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DF7A0C5-60D1-4823-B9F8-87D473F1DD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1814</TotalTime>
  <Words>3503</Words>
  <Application>Microsoft Macintosh PowerPoint</Application>
  <PresentationFormat>Diavoorstelling (4:3)</PresentationFormat>
  <Paragraphs>721</Paragraphs>
  <Slides>44</Slides>
  <Notes>44</Notes>
  <HiddenSlides>9</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44</vt:i4>
      </vt:variant>
    </vt:vector>
  </HeadingPairs>
  <TitlesOfParts>
    <vt:vector size="51" baseType="lpstr">
      <vt:lpstr>Arial Unicode MS</vt:lpstr>
      <vt:lpstr>MS PGothic</vt:lpstr>
      <vt:lpstr>Arial</vt:lpstr>
      <vt:lpstr>Calibri</vt:lpstr>
      <vt:lpstr>Tahoma</vt:lpstr>
      <vt:lpstr>Times</vt:lpstr>
      <vt:lpstr>ALSG Master Layout</vt:lpstr>
      <vt:lpstr>PowerPoint-presentatie</vt:lpstr>
      <vt:lpstr>Doel APLS</vt:lpstr>
      <vt:lpstr>APLS leerdoelen</vt:lpstr>
      <vt:lpstr>APLS: jouw rol</vt:lpstr>
      <vt:lpstr>Simulaties</vt:lpstr>
      <vt:lpstr>Wat wordt er van je verwacht als teamleider?</vt:lpstr>
      <vt:lpstr>Wat wordt er van je verwacht als teamlid?</vt:lpstr>
      <vt:lpstr>Wat wordt er van iedereen verwacht?</vt:lpstr>
      <vt:lpstr>Advanced Paediatric Life Support Onderwijskundige ondersteuning</vt:lpstr>
      <vt:lpstr>Advanced Paediatric Life Support</vt:lpstr>
      <vt:lpstr>PowerPoint-presentatie</vt:lpstr>
      <vt:lpstr>Ernstig ziek kind: leerdoelen</vt:lpstr>
      <vt:lpstr>PowerPoint-presentatie</vt:lpstr>
      <vt:lpstr>Advanced Paediatric Life Support Systematische aanpak</vt:lpstr>
      <vt:lpstr>Eerste beoordeling</vt:lpstr>
      <vt:lpstr>PowerPoint-presentatie</vt:lpstr>
      <vt:lpstr>Anna</vt:lpstr>
      <vt:lpstr>Anna: Eerste beoordeling en resuscitatie</vt:lpstr>
      <vt:lpstr>Differentieel diagnoses</vt:lpstr>
      <vt:lpstr>Bobbi</vt:lpstr>
      <vt:lpstr>Bobbi: Eerste beoordeling en resuscitatie</vt:lpstr>
      <vt:lpstr>Differentieel diagnoses</vt:lpstr>
      <vt:lpstr>Potentieel respiratoir falen</vt:lpstr>
      <vt:lpstr>Carla</vt:lpstr>
      <vt:lpstr>Carla: Eerste beoordeling en resuscitatie</vt:lpstr>
      <vt:lpstr>Differentieel diagnoses</vt:lpstr>
      <vt:lpstr>Potentieel circulatoir falen</vt:lpstr>
      <vt:lpstr>Diederik</vt:lpstr>
      <vt:lpstr>Diederik: Eerste beoordeling en resuscitatie</vt:lpstr>
      <vt:lpstr>Differentieel diagnoses</vt:lpstr>
      <vt:lpstr>Potentieel centraal neurologisch falen</vt:lpstr>
      <vt:lpstr>DEFG!</vt:lpstr>
      <vt:lpstr>Advanced Paediatric Life Support</vt:lpstr>
      <vt:lpstr>Advanced Paediatric Life Support Systematische aanpak</vt:lpstr>
      <vt:lpstr>Demonstratie opvang ernstig ziek kind</vt:lpstr>
      <vt:lpstr>Informatie voor instructeurs</vt:lpstr>
      <vt:lpstr>Anna: Eerste beoordeling en resuscitatie</vt:lpstr>
      <vt:lpstr>Differentieel diagnoses</vt:lpstr>
      <vt:lpstr>Bobbi: Eerste beoordeling en resuscitatie</vt:lpstr>
      <vt:lpstr>Differentieel diagnoses</vt:lpstr>
      <vt:lpstr>Carla: Eerste beoordeling en resuscitatie</vt:lpstr>
      <vt:lpstr>Differentieel diagnoses</vt:lpstr>
      <vt:lpstr>Diederik: Eerste beoordeling en resuscitatie</vt:lpstr>
      <vt:lpstr>Differentieel diagnoses</vt:lpstr>
    </vt:vector>
  </TitlesOfParts>
  <Company>Advanced Life Support Group</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APLS</dc:title>
  <dc:creator>Susan Wieteska</dc:creator>
  <cp:lastModifiedBy>els duval</cp:lastModifiedBy>
  <cp:revision>7</cp:revision>
  <dcterms:created xsi:type="dcterms:W3CDTF">2000-08-10T13:25:30Z</dcterms:created>
  <dcterms:modified xsi:type="dcterms:W3CDTF">2024-06-21T08:36:51Z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E9FC1F7C-C1AC-4161-8672-2D3DDB43F646</vt:lpwstr>
  </property>
  <property fmtid="{D5CDD505-2E9C-101B-9397-08002B2CF9AE}" pid="3" name="ArticulatePath">
    <vt:lpwstr>01_Lecture_welcome_and_illness_Apr16</vt:lpwstr>
  </property>
  <property fmtid="{D5CDD505-2E9C-101B-9397-08002B2CF9AE}" pid="4" name="ContentTypeId">
    <vt:lpwstr>0x010100C0354DA330BD5A4C9FCF72D726C9CC06</vt:lpwstr>
  </property>
  <property fmtid="{D5CDD505-2E9C-101B-9397-08002B2CF9AE}" pid="5" name="MediaServiceImageTags">
    <vt:lpwstr/>
  </property>
</Properties>
</file>