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7" r:id="rId4"/>
  </p:sldMasterIdLst>
  <p:notesMasterIdLst>
    <p:notesMasterId r:id="rId31"/>
  </p:notesMasterIdLst>
  <p:handoutMasterIdLst>
    <p:handoutMasterId r:id="rId32"/>
  </p:handoutMasterIdLst>
  <p:sldIdLst>
    <p:sldId id="256" r:id="rId5"/>
    <p:sldId id="271" r:id="rId6"/>
    <p:sldId id="273" r:id="rId7"/>
    <p:sldId id="259" r:id="rId8"/>
    <p:sldId id="260" r:id="rId9"/>
    <p:sldId id="261" r:id="rId10"/>
    <p:sldId id="298" r:id="rId11"/>
    <p:sldId id="299" r:id="rId12"/>
    <p:sldId id="394" r:id="rId13"/>
    <p:sldId id="300" r:id="rId14"/>
    <p:sldId id="276" r:id="rId15"/>
    <p:sldId id="295" r:id="rId16"/>
    <p:sldId id="395" r:id="rId17"/>
    <p:sldId id="396" r:id="rId18"/>
    <p:sldId id="301" r:id="rId19"/>
    <p:sldId id="302" r:id="rId20"/>
    <p:sldId id="401" r:id="rId21"/>
    <p:sldId id="402" r:id="rId22"/>
    <p:sldId id="400" r:id="rId23"/>
    <p:sldId id="275" r:id="rId24"/>
    <p:sldId id="303" r:id="rId25"/>
    <p:sldId id="398" r:id="rId26"/>
    <p:sldId id="399" r:id="rId27"/>
    <p:sldId id="266" r:id="rId28"/>
    <p:sldId id="403" r:id="rId29"/>
    <p:sldId id="392" r:id="rId30"/>
  </p:sldIdLst>
  <p:sldSz cx="9144000" cy="6858000" type="screen4x3"/>
  <p:notesSz cx="6662738" cy="9832975"/>
  <p:defaultTextStyle>
    <a:defPPr>
      <a:defRPr lang="en-US"/>
    </a:defPPr>
    <a:lvl1pPr algn="l" rtl="0" fontAlgn="base">
      <a:spcBef>
        <a:spcPct val="0"/>
      </a:spcBef>
      <a:spcAft>
        <a:spcPct val="0"/>
      </a:spcAft>
      <a:defRPr sz="2400" kern="1200">
        <a:solidFill>
          <a:schemeClr val="tx1"/>
        </a:solidFill>
        <a:latin typeface="Tahoma" charset="0"/>
        <a:ea typeface="+mn-ea"/>
        <a:cs typeface="Arial" charset="0"/>
      </a:defRPr>
    </a:lvl1pPr>
    <a:lvl2pPr marL="457200" algn="l" rtl="0" fontAlgn="base">
      <a:spcBef>
        <a:spcPct val="0"/>
      </a:spcBef>
      <a:spcAft>
        <a:spcPct val="0"/>
      </a:spcAft>
      <a:defRPr sz="2400" kern="1200">
        <a:solidFill>
          <a:schemeClr val="tx1"/>
        </a:solidFill>
        <a:latin typeface="Tahoma" charset="0"/>
        <a:ea typeface="+mn-ea"/>
        <a:cs typeface="Arial" charset="0"/>
      </a:defRPr>
    </a:lvl2pPr>
    <a:lvl3pPr marL="914400" algn="l" rtl="0" fontAlgn="base">
      <a:spcBef>
        <a:spcPct val="0"/>
      </a:spcBef>
      <a:spcAft>
        <a:spcPct val="0"/>
      </a:spcAft>
      <a:defRPr sz="2400" kern="1200">
        <a:solidFill>
          <a:schemeClr val="tx1"/>
        </a:solidFill>
        <a:latin typeface="Tahoma" charset="0"/>
        <a:ea typeface="+mn-ea"/>
        <a:cs typeface="Arial" charset="0"/>
      </a:defRPr>
    </a:lvl3pPr>
    <a:lvl4pPr marL="1371600" algn="l" rtl="0" fontAlgn="base">
      <a:spcBef>
        <a:spcPct val="0"/>
      </a:spcBef>
      <a:spcAft>
        <a:spcPct val="0"/>
      </a:spcAft>
      <a:defRPr sz="2400" kern="1200">
        <a:solidFill>
          <a:schemeClr val="tx1"/>
        </a:solidFill>
        <a:latin typeface="Tahoma" charset="0"/>
        <a:ea typeface="+mn-ea"/>
        <a:cs typeface="Arial" charset="0"/>
      </a:defRPr>
    </a:lvl4pPr>
    <a:lvl5pPr marL="1828800" algn="l" rtl="0" fontAlgn="base">
      <a:spcBef>
        <a:spcPct val="0"/>
      </a:spcBef>
      <a:spcAft>
        <a:spcPct val="0"/>
      </a:spcAft>
      <a:defRPr sz="2400" kern="1200">
        <a:solidFill>
          <a:schemeClr val="tx1"/>
        </a:solidFill>
        <a:latin typeface="Tahoma" charset="0"/>
        <a:ea typeface="+mn-ea"/>
        <a:cs typeface="Arial" charset="0"/>
      </a:defRPr>
    </a:lvl5pPr>
    <a:lvl6pPr marL="2286000" algn="l" defTabSz="914400" rtl="0" eaLnBrk="1" latinLnBrk="0" hangingPunct="1">
      <a:defRPr sz="2400" kern="1200">
        <a:solidFill>
          <a:schemeClr val="tx1"/>
        </a:solidFill>
        <a:latin typeface="Tahoma" charset="0"/>
        <a:ea typeface="+mn-ea"/>
        <a:cs typeface="Arial" charset="0"/>
      </a:defRPr>
    </a:lvl6pPr>
    <a:lvl7pPr marL="2743200" algn="l" defTabSz="914400" rtl="0" eaLnBrk="1" latinLnBrk="0" hangingPunct="1">
      <a:defRPr sz="2400" kern="1200">
        <a:solidFill>
          <a:schemeClr val="tx1"/>
        </a:solidFill>
        <a:latin typeface="Tahoma" charset="0"/>
        <a:ea typeface="+mn-ea"/>
        <a:cs typeface="Arial" charset="0"/>
      </a:defRPr>
    </a:lvl7pPr>
    <a:lvl8pPr marL="3200400" algn="l" defTabSz="914400" rtl="0" eaLnBrk="1" latinLnBrk="0" hangingPunct="1">
      <a:defRPr sz="2400" kern="1200">
        <a:solidFill>
          <a:schemeClr val="tx1"/>
        </a:solidFill>
        <a:latin typeface="Tahoma" charset="0"/>
        <a:ea typeface="+mn-ea"/>
        <a:cs typeface="Arial" charset="0"/>
      </a:defRPr>
    </a:lvl8pPr>
    <a:lvl9pPr marL="3657600" algn="l" defTabSz="914400" rtl="0" eaLnBrk="1" latinLnBrk="0" hangingPunct="1">
      <a:defRPr sz="2400" kern="1200">
        <a:solidFill>
          <a:schemeClr val="tx1"/>
        </a:solidFill>
        <a:latin typeface="Tahoma"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20B127-1904-8926-212A-22900A921606}" name="DENNING Kate" initials="DK" userId="S::kate@alsg.org::6f1c7b72-2313-4590-9116-1d1b3a7a9f8e" providerId="AD"/>
  <p188:author id="{0A5E9F4F-A25D-4236-E580-D4A6B2CC865D}" name="BAXTER Kirsten" initials="BK" userId="S::kirsten@alsg.org::33fc02f3-f20a-49a2-9720-033c998e5843" providerId="AD"/>
  <p188:author id="{5718DAA7-D501-D496-E68D-2C06D3D1F80E}" name="RALPH Tanya" initials="RT" userId="S::tanya@alsg.org::5ed55860-3cb3-4e92-a1d1-bfb0cb2f0a97" providerId="AD"/>
  <p188:author id="{378B04E8-D403-B8D3-8C7B-208898CF5B7F}" name="HAINEY Nicky" initials="HN" userId="S::nicky@alsg.org::31b7cb6e-8d79-4f24-88ef-e9101aeec8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7F7F7"/>
    <a:srgbClr val="2E5796"/>
    <a:srgbClr val="1E70B9"/>
    <a:srgbClr val="2F70C8"/>
    <a:srgbClr val="FFFFFF"/>
    <a:srgbClr val="CC0000"/>
    <a:srgbClr val="B2B2B2"/>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9" autoAdjust="0"/>
    <p:restoredTop sz="74319" autoAdjust="0"/>
  </p:normalViewPr>
  <p:slideViewPr>
    <p:cSldViewPr>
      <p:cViewPr varScale="1">
        <p:scale>
          <a:sx n="88" d="100"/>
          <a:sy n="88" d="100"/>
        </p:scale>
        <p:origin x="2424" y="1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2064"/>
    </p:cViewPr>
  </p:sorterViewPr>
  <p:notesViewPr>
    <p:cSldViewPr>
      <p:cViewPr varScale="1">
        <p:scale>
          <a:sx n="58" d="100"/>
          <a:sy n="58" d="100"/>
        </p:scale>
        <p:origin x="3350" y="72"/>
      </p:cViewPr>
      <p:guideLst>
        <p:guide orient="horz" pos="3097"/>
        <p:guide pos="209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cs typeface="+mn-cs"/>
              </a:defRPr>
            </a:lvl1pPr>
          </a:lstStyle>
          <a:p>
            <a:pPr>
              <a:defRPr/>
            </a:pPr>
            <a:endParaRPr lang="en-US"/>
          </a:p>
        </p:txBody>
      </p:sp>
      <p:sp>
        <p:nvSpPr>
          <p:cNvPr id="7171" name="Rectangle 3"/>
          <p:cNvSpPr>
            <a:spLocks noGrp="1" noChangeArrowheads="1"/>
          </p:cNvSpPr>
          <p:nvPr>
            <p:ph type="dt" sz="quarter"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cs typeface="+mn-cs"/>
              </a:defRPr>
            </a:lvl1pPr>
          </a:lstStyle>
          <a:p>
            <a:pPr>
              <a:defRPr/>
            </a:pPr>
            <a:endParaRPr lang="en-US"/>
          </a:p>
        </p:txBody>
      </p:sp>
      <p:sp>
        <p:nvSpPr>
          <p:cNvPr id="7172" name="Rectangle 4"/>
          <p:cNvSpPr>
            <a:spLocks noGrp="1" noChangeArrowheads="1"/>
          </p:cNvSpPr>
          <p:nvPr>
            <p:ph type="ftr" sz="quarter" idx="2"/>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cs typeface="+mn-cs"/>
              </a:defRPr>
            </a:lvl1pPr>
          </a:lstStyle>
          <a:p>
            <a:pPr>
              <a:defRPr/>
            </a:pPr>
            <a:endParaRPr lang="en-US"/>
          </a:p>
        </p:txBody>
      </p:sp>
      <p:sp>
        <p:nvSpPr>
          <p:cNvPr id="7173" name="Rectangle 5"/>
          <p:cNvSpPr>
            <a:spLocks noGrp="1" noChangeArrowheads="1"/>
          </p:cNvSpPr>
          <p:nvPr>
            <p:ph type="sldNum" sz="quarter" idx="3"/>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000">
                <a:cs typeface="+mn-cs"/>
              </a:defRPr>
            </a:lvl1pPr>
          </a:lstStyle>
          <a:p>
            <a:pPr>
              <a:defRPr/>
            </a:pPr>
            <a:fld id="{D60AC49D-5860-4540-BD42-CA99B740EF2A}" type="slidenum">
              <a:rPr lang="en-US"/>
              <a:pPr>
                <a:defRPr/>
              </a:pPr>
              <a:t>‹nr.›</a:t>
            </a:fld>
            <a:endParaRPr lang="en-US"/>
          </a:p>
        </p:txBody>
      </p:sp>
    </p:spTree>
    <p:extLst>
      <p:ext uri="{BB962C8B-B14F-4D97-AF65-F5344CB8AC3E}">
        <p14:creationId xmlns:p14="http://schemas.microsoft.com/office/powerpoint/2010/main" val="1796923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cs typeface="+mn-cs"/>
              </a:defRPr>
            </a:lvl1pPr>
          </a:lstStyle>
          <a:p>
            <a:pPr>
              <a:defRPr/>
            </a:pPr>
            <a:endParaRPr lang="en-US"/>
          </a:p>
        </p:txBody>
      </p:sp>
      <p:sp>
        <p:nvSpPr>
          <p:cNvPr id="6147" name="Rectangle 3"/>
          <p:cNvSpPr>
            <a:spLocks noGrp="1" noChangeArrowheads="1"/>
          </p:cNvSpPr>
          <p:nvPr>
            <p:ph type="dt"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cs typeface="+mn-cs"/>
              </a:defRPr>
            </a:lvl1pPr>
          </a:lstStyle>
          <a:p>
            <a:pPr>
              <a:defRPr/>
            </a:pPr>
            <a:endParaRPr lang="en-US"/>
          </a:p>
        </p:txBody>
      </p:sp>
      <p:sp>
        <p:nvSpPr>
          <p:cNvPr id="35844" name="Rectangle 4"/>
          <p:cNvSpPr>
            <a:spLocks noGrp="1" noRot="1" noChangeAspect="1" noChangeArrowheads="1" noTextEdit="1"/>
          </p:cNvSpPr>
          <p:nvPr>
            <p:ph type="sldImg" idx="2"/>
          </p:nvPr>
        </p:nvSpPr>
        <p:spPr bwMode="auto">
          <a:xfrm>
            <a:off x="873125" y="741363"/>
            <a:ext cx="4918075" cy="368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87413" y="4668838"/>
            <a:ext cx="4887912" cy="4422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cs typeface="+mn-cs"/>
              </a:defRPr>
            </a:lvl1pPr>
          </a:lstStyle>
          <a:p>
            <a:pPr>
              <a:defRPr/>
            </a:pPr>
            <a:endParaRPr lang="en-US"/>
          </a:p>
        </p:txBody>
      </p:sp>
      <p:sp>
        <p:nvSpPr>
          <p:cNvPr id="6151" name="Rectangle 7"/>
          <p:cNvSpPr>
            <a:spLocks noGrp="1" noChangeArrowheads="1"/>
          </p:cNvSpPr>
          <p:nvPr>
            <p:ph type="sldNum" sz="quarter" idx="5"/>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200">
                <a:cs typeface="+mn-cs"/>
              </a:defRPr>
            </a:lvl1pPr>
          </a:lstStyle>
          <a:p>
            <a:pPr>
              <a:defRPr/>
            </a:pPr>
            <a:r>
              <a:rPr lang="en-US"/>
              <a:t>APLS VLE Welcome and aims:</a:t>
            </a:r>
            <a:fld id="{986B55DA-EB8E-4D42-9199-780135BA2A14}" type="slidenum">
              <a:rPr lang="en-US"/>
              <a:pPr>
                <a:defRPr/>
              </a:pPr>
              <a:t>‹nr.›</a:t>
            </a:fld>
            <a:endParaRPr lang="en-US"/>
          </a:p>
        </p:txBody>
      </p:sp>
    </p:spTree>
    <p:extLst>
      <p:ext uri="{BB962C8B-B14F-4D97-AF65-F5344CB8AC3E}">
        <p14:creationId xmlns:p14="http://schemas.microsoft.com/office/powerpoint/2010/main" val="39565253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charset="0"/>
        <a:ea typeface="+mn-ea"/>
        <a:cs typeface="+mn-cs"/>
      </a:defRPr>
    </a:lvl1pPr>
    <a:lvl2pPr marL="457200" algn="l" rtl="0" eaLnBrk="0" fontAlgn="base" hangingPunct="0">
      <a:spcBef>
        <a:spcPct val="30000"/>
      </a:spcBef>
      <a:spcAft>
        <a:spcPct val="0"/>
      </a:spcAft>
      <a:defRPr sz="1200" kern="1200">
        <a:solidFill>
          <a:schemeClr val="tx1"/>
        </a:solidFill>
        <a:latin typeface="Tahoma" charset="0"/>
        <a:ea typeface="+mn-ea"/>
        <a:cs typeface="+mn-cs"/>
      </a:defRPr>
    </a:lvl2pPr>
    <a:lvl3pPr marL="914400" algn="l" rtl="0" eaLnBrk="0" fontAlgn="base" hangingPunct="0">
      <a:spcBef>
        <a:spcPct val="30000"/>
      </a:spcBef>
      <a:spcAft>
        <a:spcPct val="0"/>
      </a:spcAft>
      <a:defRPr sz="1200" kern="1200">
        <a:solidFill>
          <a:schemeClr val="tx1"/>
        </a:solidFill>
        <a:latin typeface="Tahoma" charset="0"/>
        <a:ea typeface="+mn-ea"/>
        <a:cs typeface="+mn-cs"/>
      </a:defRPr>
    </a:lvl3pPr>
    <a:lvl4pPr marL="1371600" algn="l" rtl="0" eaLnBrk="0" fontAlgn="base" hangingPunct="0">
      <a:spcBef>
        <a:spcPct val="30000"/>
      </a:spcBef>
      <a:spcAft>
        <a:spcPct val="0"/>
      </a:spcAft>
      <a:defRPr sz="1200" kern="1200">
        <a:solidFill>
          <a:schemeClr val="tx1"/>
        </a:solidFill>
        <a:latin typeface="Tahoma" charset="0"/>
        <a:ea typeface="+mn-ea"/>
        <a:cs typeface="+mn-cs"/>
      </a:defRPr>
    </a:lvl4pPr>
    <a:lvl5pPr marL="1828800" algn="l" rtl="0" eaLnBrk="0" fontAlgn="base" hangingPunct="0">
      <a:spcBef>
        <a:spcPct val="30000"/>
      </a:spcBef>
      <a:spcAft>
        <a:spcPct val="0"/>
      </a:spcAft>
      <a:defRPr sz="1200" kern="1200">
        <a:solidFill>
          <a:schemeClr val="tx1"/>
        </a:solidFill>
        <a:latin typeface="Tahoma"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200" b="1" dirty="0">
                <a:latin typeface="Arial" panose="020B0604020202020204" pitchFamily="34" charset="0"/>
                <a:cs typeface="Arial" panose="020B0604020202020204" pitchFamily="34" charset="0"/>
              </a:rPr>
              <a:t>DON’T FORGET TO READ THE NOTES UNDER THE SLIDES!</a:t>
            </a:r>
          </a:p>
          <a:p>
            <a:endParaRPr lang="en-GB" alt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Remember the lectures are here to refresh the content for the candidates rather than teach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Candidates get more values from discussing the cases in small groups than Q&amp;A with the lecturer.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Don’t spend too long on the first 11 slides – you should be moving onto the case studies (slide 12 onwards) by 14:00.</a:t>
            </a:r>
          </a:p>
          <a:p>
            <a:pPr algn="l"/>
            <a:endParaRPr lang="en-GB" altLang="en-US" b="0"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The trauma demo simulation follows this lecture.</a:t>
            </a:r>
          </a:p>
          <a:p>
            <a:r>
              <a:rPr lang="en-GB" altLang="en-US" dirty="0">
                <a:latin typeface="Arial" panose="020B0604020202020204" pitchFamily="34" charset="0"/>
                <a:cs typeface="Arial" panose="020B0604020202020204" pitchFamily="34" charset="0"/>
              </a:rPr>
              <a:t>The lecturer is responsible for leading into this at the end of the lecture and for facilitating the ‘partner discussion’ at the end of the sim demo.</a:t>
            </a:r>
          </a:p>
          <a:p>
            <a:r>
              <a:rPr lang="en-GB" altLang="en-US" dirty="0">
                <a:latin typeface="Arial" panose="020B0604020202020204" pitchFamily="34" charset="0"/>
                <a:cs typeface="Arial" panose="020B0604020202020204" pitchFamily="34" charset="0"/>
              </a:rPr>
              <a:t>Please use the slide provided at the end of the lecture (after the questions and summary slides) to show the candidates the questions they need to discuss.</a:t>
            </a:r>
          </a:p>
          <a:p>
            <a:endParaRPr lang="en-GB" altLang="en-US" dirty="0">
              <a:latin typeface="Arial" panose="020B0604020202020204" pitchFamily="34" charset="0"/>
              <a:cs typeface="Arial" panose="020B0604020202020204" pitchFamily="34" charset="0"/>
            </a:endParaRPr>
          </a:p>
          <a:p>
            <a:pPr algn="l"/>
            <a:r>
              <a:rPr lang="en-GB" altLang="en-US" b="0" baseline="0" dirty="0">
                <a:latin typeface="Arial" panose="020B0604020202020204" pitchFamily="34" charset="0"/>
                <a:cs typeface="Arial" panose="020B0604020202020204" pitchFamily="34" charset="0"/>
              </a:rPr>
              <a:t>Session to learn more about the structured approach to the seriously injured child, building on the knowledge you have gained through the manual and VLE.</a:t>
            </a:r>
          </a:p>
          <a:p>
            <a:pPr algn="l"/>
            <a:endParaRPr lang="en-GB" altLang="en-US" b="0" baseline="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Highlight importance:</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death following injury is still one of the leading causes of childhood mortality worldwide.</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an injured child may be brought into any emergency unit and having a systematic approach can help to save lives.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a:p>
            <a:r>
              <a:rPr lang="en-GB" dirty="0"/>
              <a:t>An essential part of DCR is preventing further blood loss through the use of tranexamic acid, splinting, packing, administering blood in preference to saline.</a:t>
            </a:r>
          </a:p>
          <a:p>
            <a:r>
              <a:rPr lang="en-GB" dirty="0" err="1"/>
              <a:t>Specifieke</a:t>
            </a:r>
            <a:r>
              <a:rPr lang="en-GB" dirty="0"/>
              <a:t> </a:t>
            </a:r>
            <a:r>
              <a:rPr lang="en-GB" dirty="0" err="1"/>
              <a:t>spalken</a:t>
            </a:r>
            <a:r>
              <a:rPr lang="en-GB" dirty="0"/>
              <a:t> </a:t>
            </a:r>
            <a:r>
              <a:rPr lang="en-GB" dirty="0" err="1"/>
              <a:t>aanleggen</a:t>
            </a:r>
            <a:r>
              <a:rPr lang="en-GB" dirty="0"/>
              <a:t> is </a:t>
            </a:r>
            <a:r>
              <a:rPr lang="en-GB" dirty="0" err="1"/>
              <a:t>geen</a:t>
            </a:r>
            <a:r>
              <a:rPr lang="en-GB" dirty="0"/>
              <a:t> </a:t>
            </a:r>
            <a:r>
              <a:rPr lang="en-GB" dirty="0" err="1"/>
              <a:t>onderdeel</a:t>
            </a:r>
            <a:r>
              <a:rPr lang="en-GB" dirty="0"/>
              <a:t> van de APLS cursus, </a:t>
            </a:r>
            <a:r>
              <a:rPr lang="en-GB" dirty="0" err="1"/>
              <a:t>geef</a:t>
            </a:r>
            <a:r>
              <a:rPr lang="en-GB" dirty="0"/>
              <a:t> </a:t>
            </a:r>
            <a:r>
              <a:rPr lang="en-GB" dirty="0" err="1"/>
              <a:t>wel</a:t>
            </a:r>
            <a:r>
              <a:rPr lang="en-GB" dirty="0"/>
              <a:t> het </a:t>
            </a:r>
            <a:r>
              <a:rPr lang="en-GB" dirty="0" err="1"/>
              <a:t>balang</a:t>
            </a:r>
            <a:r>
              <a:rPr lang="en-GB" dirty="0"/>
              <a:t> </a:t>
            </a:r>
            <a:r>
              <a:rPr lang="en-GB" dirty="0" err="1"/>
              <a:t>aan</a:t>
            </a:r>
            <a:r>
              <a:rPr lang="en-GB" dirty="0"/>
              <a:t> de </a:t>
            </a:r>
            <a:r>
              <a:rPr lang="en-GB" dirty="0" err="1"/>
              <a:t>kandidaten</a:t>
            </a:r>
            <a:r>
              <a:rPr lang="en-GB" dirty="0"/>
              <a:t> mee </a:t>
            </a:r>
            <a:r>
              <a:rPr lang="en-GB" dirty="0" err="1"/>
              <a:t>dat</a:t>
            </a:r>
            <a:r>
              <a:rPr lang="en-GB" dirty="0"/>
              <a:t> </a:t>
            </a:r>
            <a:r>
              <a:rPr lang="en-GB" dirty="0" err="1"/>
              <a:t>breuken</a:t>
            </a:r>
            <a:r>
              <a:rPr lang="en-GB" dirty="0"/>
              <a:t> </a:t>
            </a:r>
            <a:r>
              <a:rPr lang="en-GB" dirty="0" err="1"/>
              <a:t>waar</a:t>
            </a:r>
            <a:r>
              <a:rPr lang="en-GB" dirty="0"/>
              <a:t> </a:t>
            </a:r>
            <a:r>
              <a:rPr lang="en-GB" dirty="0" err="1"/>
              <a:t>mogelijk</a:t>
            </a:r>
            <a:r>
              <a:rPr lang="en-GB" dirty="0"/>
              <a:t> </a:t>
            </a:r>
            <a:r>
              <a:rPr lang="en-GB" dirty="0" err="1"/>
              <a:t>moeten</a:t>
            </a:r>
            <a:r>
              <a:rPr lang="en-GB" dirty="0"/>
              <a:t> </a:t>
            </a:r>
            <a:r>
              <a:rPr lang="en-GB" dirty="0" err="1"/>
              <a:t>gealigneerd</a:t>
            </a:r>
            <a:r>
              <a:rPr lang="en-GB" dirty="0"/>
              <a:t> </a:t>
            </a:r>
            <a:r>
              <a:rPr lang="en-GB" dirty="0" err="1"/>
              <a:t>en</a:t>
            </a:r>
            <a:r>
              <a:rPr lang="en-GB" dirty="0"/>
              <a:t> </a:t>
            </a:r>
            <a:r>
              <a:rPr lang="en-GB" dirty="0" err="1"/>
              <a:t>gespalkt</a:t>
            </a:r>
            <a:r>
              <a:rPr lang="en-GB" dirty="0"/>
              <a:t> </a:t>
            </a:r>
            <a:r>
              <a:rPr lang="en-GB" dirty="0" err="1"/>
              <a:t>worden</a:t>
            </a:r>
            <a:r>
              <a:rPr lang="en-GB" dirty="0"/>
              <a:t>, </a:t>
            </a:r>
            <a:r>
              <a:rPr lang="en-GB" dirty="0" err="1"/>
              <a:t>vooral</a:t>
            </a:r>
            <a:r>
              <a:rPr lang="en-GB" dirty="0"/>
              <a:t> </a:t>
            </a:r>
            <a:r>
              <a:rPr lang="en-GB" dirty="0" err="1"/>
              <a:t>als</a:t>
            </a:r>
            <a:r>
              <a:rPr lang="en-GB" dirty="0"/>
              <a:t> </a:t>
            </a:r>
            <a:r>
              <a:rPr lang="en-GB" dirty="0" err="1"/>
              <a:t>pijnstilling</a:t>
            </a:r>
            <a:r>
              <a:rPr lang="en-GB" dirty="0"/>
              <a:t> maar </a:t>
            </a:r>
            <a:r>
              <a:rPr lang="en-GB" dirty="0" err="1"/>
              <a:t>ook</a:t>
            </a:r>
            <a:r>
              <a:rPr lang="en-GB" dirty="0"/>
              <a:t> om </a:t>
            </a:r>
            <a:r>
              <a:rPr lang="en-GB" dirty="0" err="1"/>
              <a:t>verder</a:t>
            </a:r>
            <a:r>
              <a:rPr lang="en-GB" dirty="0"/>
              <a:t> </a:t>
            </a:r>
            <a:r>
              <a:rPr lang="en-GB" dirty="0" err="1"/>
              <a:t>functie</a:t>
            </a:r>
            <a:r>
              <a:rPr lang="en-GB" dirty="0"/>
              <a:t> </a:t>
            </a:r>
            <a:r>
              <a:rPr lang="en-GB" dirty="0" err="1"/>
              <a:t>verlies</a:t>
            </a:r>
            <a:r>
              <a:rPr lang="en-GB" dirty="0"/>
              <a:t> of </a:t>
            </a:r>
            <a:r>
              <a:rPr lang="en-GB" dirty="0" err="1"/>
              <a:t>bleodverlies</a:t>
            </a:r>
            <a:r>
              <a:rPr lang="en-GB" dirty="0"/>
              <a:t> </a:t>
            </a:r>
            <a:r>
              <a:rPr lang="en-GB" dirty="0" err="1"/>
              <a:t>trachten</a:t>
            </a:r>
            <a:r>
              <a:rPr lang="en-GB" dirty="0"/>
              <a:t> </a:t>
            </a:r>
            <a:r>
              <a:rPr lang="en-GB" dirty="0" err="1"/>
              <a:t>te</a:t>
            </a:r>
            <a:r>
              <a:rPr lang="en-GB" dirty="0"/>
              <a:t> </a:t>
            </a:r>
            <a:r>
              <a:rPr lang="en-GB" dirty="0" err="1"/>
              <a:t>beperken</a:t>
            </a:r>
            <a:endParaRPr lang="en-GB" dirty="0"/>
          </a:p>
          <a:p>
            <a:r>
              <a:rPr lang="en-GB" dirty="0" err="1"/>
              <a:t>Tourniquest</a:t>
            </a:r>
            <a:r>
              <a:rPr lang="en-GB" dirty="0"/>
              <a:t> </a:t>
            </a:r>
            <a:r>
              <a:rPr lang="en-GB" dirty="0" err="1"/>
              <a:t>zijn</a:t>
            </a:r>
            <a:r>
              <a:rPr lang="en-GB" dirty="0"/>
              <a:t> </a:t>
            </a:r>
            <a:r>
              <a:rPr lang="en-GB" dirty="0" err="1"/>
              <a:t>bij</a:t>
            </a:r>
            <a:r>
              <a:rPr lang="en-GB" dirty="0"/>
              <a:t> </a:t>
            </a:r>
            <a:r>
              <a:rPr lang="en-GB" dirty="0" err="1"/>
              <a:t>kinxderen</a:t>
            </a:r>
            <a:r>
              <a:rPr lang="en-GB" dirty="0"/>
              <a:t> </a:t>
            </a:r>
            <a:r>
              <a:rPr lang="en-GB" dirty="0" err="1"/>
              <a:t>zelden</a:t>
            </a:r>
            <a:r>
              <a:rPr lang="en-GB" dirty="0"/>
              <a:t> </a:t>
            </a:r>
            <a:r>
              <a:rPr lang="en-GB" dirty="0" err="1"/>
              <a:t>nodig</a:t>
            </a:r>
            <a:r>
              <a:rPr lang="en-GB" dirty="0"/>
              <a:t>, Meestal </a:t>
            </a:r>
            <a:r>
              <a:rPr lang="en-GB" dirty="0" err="1"/>
              <a:t>volstaat</a:t>
            </a:r>
            <a:r>
              <a:rPr lang="en-GB" dirty="0"/>
              <a:t> </a:t>
            </a:r>
            <a:r>
              <a:rPr lang="en-GB" dirty="0" err="1"/>
              <a:t>een</a:t>
            </a:r>
            <a:r>
              <a:rPr lang="en-GB" dirty="0"/>
              <a:t> </a:t>
            </a:r>
            <a:r>
              <a:rPr lang="en-GB" dirty="0" err="1"/>
              <a:t>lokaal</a:t>
            </a:r>
            <a:r>
              <a:rPr lang="en-GB" dirty="0"/>
              <a:t> </a:t>
            </a:r>
            <a:r>
              <a:rPr lang="en-GB" dirty="0" err="1"/>
              <a:t>drukverband</a:t>
            </a:r>
            <a:r>
              <a:rPr lang="en-GB" dirty="0"/>
              <a:t>. Het </a:t>
            </a:r>
            <a:r>
              <a:rPr lang="en-GB" dirty="0" err="1"/>
              <a:t>bespreken</a:t>
            </a:r>
            <a:r>
              <a:rPr lang="en-GB" dirty="0"/>
              <a:t> van de </a:t>
            </a:r>
            <a:r>
              <a:rPr lang="en-GB" dirty="0" err="1"/>
              <a:t>verschillende</a:t>
            </a:r>
            <a:r>
              <a:rPr lang="en-GB" dirty="0"/>
              <a:t> </a:t>
            </a:r>
            <a:r>
              <a:rPr lang="en-GB" dirty="0" err="1"/>
              <a:t>tourniquest</a:t>
            </a:r>
            <a:r>
              <a:rPr lang="en-GB" dirty="0"/>
              <a:t> </a:t>
            </a:r>
            <a:r>
              <a:rPr lang="en-GB" dirty="0" err="1"/>
              <a:t>valt</a:t>
            </a:r>
            <a:r>
              <a:rPr lang="en-GB" dirty="0"/>
              <a:t> </a:t>
            </a:r>
            <a:r>
              <a:rPr lang="en-GB" dirty="0" err="1"/>
              <a:t>buiten</a:t>
            </a:r>
            <a:r>
              <a:rPr lang="en-GB" dirty="0"/>
              <a:t> de scoop van de APLS cursus</a:t>
            </a:r>
          </a:p>
          <a:p>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Secondary survey focused assessment to identify all significant injuries and plan definitive treatment.</a:t>
            </a:r>
          </a:p>
          <a:p>
            <a:endParaRPr lang="en-GB" dirty="0"/>
          </a:p>
          <a:p>
            <a:r>
              <a:rPr lang="en-GB" dirty="0"/>
              <a:t>This is done in a systematic fashion so as not to miss any injuries.</a:t>
            </a:r>
          </a:p>
          <a:p>
            <a:r>
              <a:rPr lang="en-GB" dirty="0"/>
              <a:t>Don’t forget the eyes, back, perineum and digits.</a:t>
            </a:r>
          </a:p>
          <a:p>
            <a:endParaRPr lang="en-GB" dirty="0"/>
          </a:p>
          <a:p>
            <a:r>
              <a:rPr lang="en-GB" dirty="0"/>
              <a:t>Depending on patient condition, a full (or any) secondary survey may not be possible in the trauma room.</a:t>
            </a:r>
          </a:p>
          <a:p>
            <a:r>
              <a:rPr lang="en-GB" dirty="0"/>
              <a:t>If it is not possible, then this should be documented and communicated so it may be done when the patient is out of theatre.</a:t>
            </a:r>
          </a:p>
          <a:p>
            <a:endParaRPr lang="en-GB" dirty="0"/>
          </a:p>
          <a:p>
            <a:r>
              <a:rPr lang="en-GB" dirty="0"/>
              <a:t>When the patient is awake, another tertiary survey should be completed to ensure there are no missed injuries.</a:t>
            </a:r>
          </a:p>
          <a:p>
            <a:pPr>
              <a:defRPr/>
            </a:pPr>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t>APLS VLE Welcome and aims:</a:t>
            </a:r>
            <a:fld id="{986B55DA-EB8E-4D42-9199-780135BA2A14}" type="slidenum">
              <a:rPr lang="en-US" smtClean="0"/>
              <a:pPr>
                <a:defRPr/>
              </a:pPr>
              <a:t>12</a:t>
            </a:fld>
            <a:endParaRPr lang="en-US"/>
          </a:p>
        </p:txBody>
      </p:sp>
    </p:spTree>
    <p:extLst>
      <p:ext uri="{BB962C8B-B14F-4D97-AF65-F5344CB8AC3E}">
        <p14:creationId xmlns:p14="http://schemas.microsoft.com/office/powerpoint/2010/main" val="353910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baseline="0" dirty="0">
                <a:solidFill>
                  <a:srgbClr val="C00000"/>
                </a:solidFill>
                <a:latin typeface="Arial" charset="0"/>
                <a:cs typeface="Arial" charset="0"/>
              </a:rPr>
              <a:t>Case 1 </a:t>
            </a:r>
            <a:r>
              <a:rPr lang="en-GB" altLang="en-US" baseline="0" dirty="0">
                <a:solidFill>
                  <a:srgbClr val="C00000"/>
                </a:solidFill>
                <a:latin typeface="Arial" charset="0"/>
                <a:cs typeface="Arial" charset="0"/>
              </a:rPr>
              <a:t>focuses on the management of traumatic brain injury in a child.</a:t>
            </a:r>
          </a:p>
          <a:p>
            <a:endParaRPr lang="en-GB" altLang="en-US" baseline="0" dirty="0">
              <a:solidFill>
                <a:srgbClr val="C00000"/>
              </a:solidFill>
              <a:latin typeface="Arial" charset="0"/>
              <a:cs typeface="Arial" charset="0"/>
            </a:endParaRPr>
          </a:p>
          <a:p>
            <a:r>
              <a:rPr lang="en-GB" altLang="en-US" baseline="0" dirty="0">
                <a:solidFill>
                  <a:srgbClr val="C00000"/>
                </a:solidFill>
                <a:latin typeface="Arial" charset="0"/>
                <a:cs typeface="Arial" charset="0"/>
              </a:rPr>
              <a:t>Ask candidates to use ATMIST information to develop a </a:t>
            </a:r>
            <a:r>
              <a:rPr lang="en-GB" altLang="en-US" baseline="0" dirty="0" err="1">
                <a:solidFill>
                  <a:srgbClr val="C00000"/>
                </a:solidFill>
                <a:latin typeface="Arial" charset="0"/>
                <a:cs typeface="Arial" charset="0"/>
              </a:rPr>
              <a:t>cABCDE</a:t>
            </a:r>
            <a:r>
              <a:rPr lang="en-GB" altLang="en-US" baseline="0" dirty="0">
                <a:solidFill>
                  <a:srgbClr val="C00000"/>
                </a:solidFill>
                <a:latin typeface="Arial" charset="0"/>
                <a:cs typeface="Arial" charset="0"/>
              </a:rPr>
              <a:t> primary assessment and plan.</a:t>
            </a:r>
            <a:endParaRPr lang="en-US" altLang="en-US" dirty="0">
              <a:latin typeface="Arial" charset="0"/>
              <a:cs typeface="Arial" charset="0"/>
            </a:endParaRPr>
          </a:p>
          <a:p>
            <a:endParaRPr lang="en-US" altLang="en-US" dirty="0">
              <a:latin typeface="Arial" charset="0"/>
              <a:cs typeface="Arial" charset="0"/>
            </a:endParaRPr>
          </a:p>
          <a:p>
            <a:r>
              <a:rPr lang="en-US" altLang="en-US" dirty="0">
                <a:latin typeface="Arial" charset="0"/>
                <a:cs typeface="Arial" charset="0"/>
              </a:rPr>
              <a:t>Give the candidates time to think</a:t>
            </a:r>
            <a:r>
              <a:rPr lang="en-US" altLang="en-US" baseline="0" dirty="0">
                <a:latin typeface="Arial" charset="0"/>
                <a:cs typeface="Arial" charset="0"/>
              </a:rPr>
              <a:t> about </a:t>
            </a:r>
            <a:r>
              <a:rPr lang="en-US" altLang="en-US" dirty="0">
                <a:latin typeface="Arial" charset="0"/>
                <a:cs typeface="Arial" charset="0"/>
              </a:rPr>
              <a:t>this case (15-20 secs) </a:t>
            </a:r>
            <a:r>
              <a:rPr lang="en-GB" altLang="en-US" dirty="0">
                <a:latin typeface="Arial" charset="0"/>
                <a:cs typeface="Arial" charset="0"/>
              </a:rPr>
              <a:t>– can be as a partner conversation.</a:t>
            </a:r>
          </a:p>
          <a:p>
            <a:endParaRPr lang="en-GB" altLang="en-US" dirty="0">
              <a:latin typeface="Arial" charset="0"/>
              <a:cs typeface="Arial" charset="0"/>
            </a:endParaRPr>
          </a:p>
          <a:p>
            <a:r>
              <a:rPr lang="en-GB" altLang="en-US" baseline="0" dirty="0">
                <a:solidFill>
                  <a:srgbClr val="C00000"/>
                </a:solidFill>
                <a:latin typeface="Arial" charset="0"/>
                <a:cs typeface="Arial" charset="0"/>
              </a:rPr>
              <a:t>specifically highlight airway and ventilatory support and discuss the importance of neuro-protective measures.</a:t>
            </a:r>
            <a:endParaRPr lang="en-GB" altLang="en-US" dirty="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baseline="0" dirty="0">
                <a:solidFill>
                  <a:srgbClr val="C00000"/>
                </a:solidFill>
                <a:latin typeface="Arial" charset="0"/>
                <a:cs typeface="Arial" charset="0"/>
              </a:rPr>
              <a:t>Case 2 </a:t>
            </a:r>
            <a:r>
              <a:rPr lang="en-GB" altLang="en-US" baseline="0" dirty="0">
                <a:solidFill>
                  <a:srgbClr val="C00000"/>
                </a:solidFill>
                <a:latin typeface="Arial" charset="0"/>
                <a:cs typeface="Arial" charset="0"/>
              </a:rPr>
              <a:t>discusses the approach to managing the c-spine and the difficulties faced with the packaging of a trauma patient, especially a child</a:t>
            </a:r>
          </a:p>
          <a:p>
            <a:endParaRPr lang="en-US" altLang="en-US" dirty="0">
              <a:latin typeface="Arial" charset="0"/>
              <a:cs typeface="Arial" charset="0"/>
            </a:endParaRPr>
          </a:p>
          <a:p>
            <a:r>
              <a:rPr lang="en-US" altLang="en-US" dirty="0">
                <a:latin typeface="Arial" charset="0"/>
                <a:cs typeface="Arial" charset="0"/>
              </a:rPr>
              <a:t>Work through </a:t>
            </a:r>
            <a:r>
              <a:rPr lang="en-GB" altLang="en-US" dirty="0">
                <a:latin typeface="Arial" charset="0"/>
                <a:cs typeface="Arial" charset="0"/>
              </a:rPr>
              <a:t>primary survey</a:t>
            </a:r>
            <a:r>
              <a:rPr lang="en-US" altLang="en-US" dirty="0">
                <a:latin typeface="Arial" charset="0"/>
                <a:cs typeface="Arial" charset="0"/>
              </a:rPr>
              <a:t>:</a:t>
            </a:r>
          </a:p>
          <a:p>
            <a:r>
              <a:rPr lang="en-US" altLang="en-US" dirty="0">
                <a:latin typeface="Arial" charset="0"/>
                <a:cs typeface="Arial" charset="0"/>
              </a:rPr>
              <a:t>&lt;c&gt; - nothing obvious</a:t>
            </a:r>
          </a:p>
          <a:p>
            <a:r>
              <a:rPr lang="en-US" altLang="en-US" dirty="0">
                <a:latin typeface="Arial" charset="0"/>
                <a:cs typeface="Arial" charset="0"/>
              </a:rPr>
              <a:t>A – talking / complaining so patent</a:t>
            </a:r>
          </a:p>
          <a:p>
            <a:r>
              <a:rPr lang="en-US" altLang="en-US" dirty="0">
                <a:latin typeface="Arial" charset="0"/>
                <a:cs typeface="Arial" charset="0"/>
              </a:rPr>
              <a:t>C-spine – significant mechanism, pain and unable to get up – keep </a:t>
            </a:r>
            <a:r>
              <a:rPr lang="en-US" altLang="en-US" dirty="0" err="1">
                <a:latin typeface="Arial" charset="0"/>
                <a:cs typeface="Arial" charset="0"/>
              </a:rPr>
              <a:t>immobilised</a:t>
            </a:r>
            <a:endParaRPr lang="en-US" altLang="en-US" dirty="0">
              <a:latin typeface="Arial" charset="0"/>
              <a:cs typeface="Arial" charset="0"/>
            </a:endParaRPr>
          </a:p>
          <a:p>
            <a:r>
              <a:rPr lang="en-US" altLang="en-US" dirty="0">
                <a:latin typeface="Arial" charset="0"/>
                <a:cs typeface="Arial" charset="0"/>
              </a:rPr>
              <a:t>B – nothing obvious / immediate</a:t>
            </a:r>
          </a:p>
          <a:p>
            <a:r>
              <a:rPr lang="en-US" altLang="en-US" dirty="0">
                <a:latin typeface="Arial" charset="0"/>
                <a:cs typeface="Arial" charset="0"/>
              </a:rPr>
              <a:t>C – HR and BP appear ok, and patient talking so perfusing brain</a:t>
            </a:r>
          </a:p>
          <a:p>
            <a:r>
              <a:rPr lang="en-US" altLang="en-US" dirty="0">
                <a:latin typeface="Arial" charset="0"/>
                <a:cs typeface="Arial" charset="0"/>
              </a:rPr>
              <a:t>D – appears alert so no immediate concerns</a:t>
            </a:r>
          </a:p>
          <a:p>
            <a:endParaRPr lang="en-US" altLang="en-US" dirty="0">
              <a:latin typeface="Arial" charset="0"/>
              <a:cs typeface="Arial" charset="0"/>
            </a:endParaRPr>
          </a:p>
          <a:p>
            <a:r>
              <a:rPr lang="en-US" altLang="en-US" dirty="0">
                <a:latin typeface="Arial" charset="0"/>
                <a:cs typeface="Arial" charset="0"/>
              </a:rPr>
              <a:t>Spinal injury is the main concern, </a:t>
            </a:r>
            <a:r>
              <a:rPr lang="en-GB" altLang="en-US" dirty="0">
                <a:latin typeface="Arial" charset="0"/>
                <a:cs typeface="Arial" charset="0"/>
              </a:rPr>
              <a:t>but assessment complicated</a:t>
            </a:r>
            <a:r>
              <a:rPr lang="en-US" altLang="en-US" dirty="0">
                <a:latin typeface="Arial" charset="0"/>
                <a:cs typeface="Arial" charset="0"/>
              </a:rPr>
              <a:t> </a:t>
            </a:r>
            <a:r>
              <a:rPr lang="en-GB" altLang="en-US" dirty="0">
                <a:latin typeface="Arial" charset="0"/>
                <a:cs typeface="Arial" charset="0"/>
              </a:rPr>
              <a:t>by</a:t>
            </a:r>
            <a:r>
              <a:rPr lang="en-US" altLang="en-US" dirty="0">
                <a:latin typeface="Arial" charset="0"/>
                <a:cs typeface="Arial" charset="0"/>
              </a:rPr>
              <a:t> distract</a:t>
            </a:r>
            <a:r>
              <a:rPr lang="en-GB" altLang="en-US" dirty="0" err="1">
                <a:latin typeface="Arial" charset="0"/>
                <a:cs typeface="Arial" charset="0"/>
              </a:rPr>
              <a:t>ing</a:t>
            </a:r>
            <a:r>
              <a:rPr lang="en-US" altLang="en-US" dirty="0">
                <a:latin typeface="Arial" charset="0"/>
                <a:cs typeface="Arial" charset="0"/>
              </a:rPr>
              <a:t> pain. </a:t>
            </a:r>
            <a:r>
              <a:rPr lang="en-GB" altLang="en-US" dirty="0">
                <a:latin typeface="Arial" charset="0"/>
                <a:cs typeface="Arial" charset="0"/>
              </a:rPr>
              <a:t>Management aims to p</a:t>
            </a:r>
            <a:r>
              <a:rPr lang="en-US" altLang="en-US" dirty="0" err="1">
                <a:latin typeface="Arial" charset="0"/>
                <a:cs typeface="Arial" charset="0"/>
              </a:rPr>
              <a:t>revent</a:t>
            </a:r>
            <a:r>
              <a:rPr lang="en-US" altLang="en-US" dirty="0">
                <a:latin typeface="Arial" charset="0"/>
                <a:cs typeface="Arial" charset="0"/>
              </a:rPr>
              <a:t> further injury, reduce spinal movement, give analgesia and plan to re-assess further </a:t>
            </a:r>
            <a:r>
              <a:rPr lang="en-GB" altLang="en-US" dirty="0">
                <a:latin typeface="Arial" charset="0"/>
                <a:cs typeface="Arial" charset="0"/>
              </a:rPr>
              <a:t>with</a:t>
            </a:r>
            <a:r>
              <a:rPr lang="en-US" altLang="en-US" dirty="0">
                <a:latin typeface="Arial" charset="0"/>
                <a:cs typeface="Arial" charset="0"/>
              </a:rPr>
              <a:t> clinical examination </a:t>
            </a:r>
            <a:r>
              <a:rPr lang="en-GB" altLang="en-US" dirty="0">
                <a:latin typeface="Arial" charset="0"/>
                <a:cs typeface="Arial" charset="0"/>
              </a:rPr>
              <a:t>(20 degree tilt) </a:t>
            </a:r>
            <a:r>
              <a:rPr lang="en-US" altLang="en-US" dirty="0">
                <a:latin typeface="Arial" charset="0"/>
                <a:cs typeface="Arial" charset="0"/>
              </a:rPr>
              <a:t>and imaging.</a:t>
            </a:r>
            <a:endParaRPr lang="en-GB"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ea typeface="Myriad Pro" pitchFamily="34" charset="0"/>
                <a:cs typeface="Arial" charset="0"/>
              </a:rPr>
              <a:t>Spinal injuries in children are uncommon</a:t>
            </a:r>
          </a:p>
          <a:p>
            <a:r>
              <a:rPr lang="en-GB" altLang="en-US" dirty="0">
                <a:ea typeface="Myriad Pro" pitchFamily="34" charset="0"/>
                <a:cs typeface="Arial" charset="0"/>
              </a:rPr>
              <a:t>must be vigilant</a:t>
            </a:r>
            <a:r>
              <a:rPr lang="en-GB" altLang="en-US" baseline="0" dirty="0">
                <a:ea typeface="Myriad Pro" pitchFamily="34" charset="0"/>
                <a:cs typeface="Arial" charset="0"/>
              </a:rPr>
              <a:t> if the mechanism or patient’s symptoms suggest possible spinal injury.</a:t>
            </a:r>
          </a:p>
          <a:p>
            <a:r>
              <a:rPr lang="en-GB" altLang="en-US" b="1" baseline="0" dirty="0">
                <a:solidFill>
                  <a:srgbClr val="FF0000"/>
                </a:solidFill>
                <a:ea typeface="Myriad Pro" pitchFamily="34" charset="0"/>
                <a:cs typeface="Arial" charset="0"/>
              </a:rPr>
              <a:t>Make sure candidates know what SCIWORA means</a:t>
            </a:r>
          </a:p>
          <a:p>
            <a:r>
              <a:rPr lang="en-GB" altLang="en-US" baseline="0" dirty="0">
                <a:ea typeface="Myriad Pro" pitchFamily="34" charset="0"/>
                <a:cs typeface="Arial" charset="0"/>
              </a:rPr>
              <a:t>Shouldn’t clear spine in the trauma room unless you are able to adequately clinically assess the patient.</a:t>
            </a:r>
          </a:p>
          <a:p>
            <a:r>
              <a:rPr lang="en-GB" altLang="en-US" baseline="0" dirty="0">
                <a:ea typeface="Myriad Pro" pitchFamily="34" charset="0"/>
                <a:cs typeface="Arial" charset="0"/>
              </a:rPr>
              <a:t>Also remember that injury in one part of the spine is very suggestive of injury elsewhere in the spine.</a:t>
            </a:r>
          </a:p>
          <a:p>
            <a:endParaRPr lang="en-GB" altLang="en-US" dirty="0"/>
          </a:p>
          <a:p>
            <a:endParaRPr lang="en-GB" altLang="en-US" dirty="0">
              <a:ea typeface="Myriad Pro" pitchFamily="34"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Part of good trauma management is not to make any existing injuries worse and to protect injured parts.</a:t>
            </a:r>
          </a:p>
          <a:p>
            <a:endParaRPr lang="en-GB" dirty="0"/>
          </a:p>
          <a:p>
            <a:r>
              <a:rPr lang="en-GB" dirty="0"/>
              <a:t>For the spine: restriction of spinal movement is essential if there is a chance of spinal injury. This should continue until the entire spine has been assessed and a decision made that there is no injury.</a:t>
            </a:r>
          </a:p>
          <a:p>
            <a:r>
              <a:rPr lang="en-GB" dirty="0"/>
              <a:t>APLS approach is that it is mandatory to protect the cervical spine if there is potential for injury but you can do this perfectly well without a collar. Start with MILS at the same time as you manage Airway with oxygen. Use blocks and straps if you need to. When moving the patient, you need to do this as a coordinated team to minimise spinal movement whatever method you use. Make sure whoever you are handing over to knows that the spine is not cleared.</a:t>
            </a:r>
          </a:p>
          <a:p>
            <a:r>
              <a:rPr lang="en-GB" dirty="0"/>
              <a:t>If there is concern about pelvic injury - mechanism, pain (don’t spring), signs of perineal injury - minimise movement using a binder (slows bleeding, reduces fracture and reduces pain), only log rolling to 20 degrees.</a:t>
            </a:r>
          </a:p>
          <a:p>
            <a:r>
              <a:rPr lang="en-GB" dirty="0"/>
              <a:t>For limbs, splints such as traction splint or box splints can be used.</a:t>
            </a:r>
            <a:endParaRPr lang="en-GB" altLang="en-US" dirty="0"/>
          </a:p>
          <a:p>
            <a:r>
              <a:rPr lang="en-GB" altLang="en-US" dirty="0"/>
              <a:t>These are covered during the course.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ltLang="en-US" b="1" baseline="0" dirty="0">
                <a:solidFill>
                  <a:srgbClr val="C00000"/>
                </a:solidFill>
                <a:latin typeface="Arial" charset="0"/>
                <a:cs typeface="Arial" charset="0"/>
              </a:rPr>
              <a:t>Case 3 </a:t>
            </a:r>
            <a:r>
              <a:rPr lang="en-GB" altLang="en-US" baseline="0" dirty="0">
                <a:solidFill>
                  <a:srgbClr val="C00000"/>
                </a:solidFill>
                <a:latin typeface="Arial" charset="0"/>
                <a:cs typeface="Arial" charset="0"/>
              </a:rPr>
              <a:t>focuses on life threatening injuries;  concentrating on early recognition and management of massive haemorrhage from chest trauma.</a:t>
            </a:r>
          </a:p>
          <a:p>
            <a:endParaRPr lang="en-GB" altLang="en-US" dirty="0">
              <a:solidFill>
                <a:srgbClr val="C00000"/>
              </a:solidFill>
              <a:latin typeface="Arial" charset="0"/>
              <a:cs typeface="Arial" charset="0"/>
            </a:endParaRPr>
          </a:p>
          <a:p>
            <a:r>
              <a:rPr lang="en-GB" altLang="en-US" dirty="0">
                <a:solidFill>
                  <a:srgbClr val="C00000"/>
                </a:solidFill>
                <a:latin typeface="Arial" charset="0"/>
                <a:cs typeface="Arial" charset="0"/>
              </a:rPr>
              <a:t>Give candidates 30 seconds to discuss </a:t>
            </a:r>
            <a:r>
              <a:rPr lang="en-GB" altLang="en-US" dirty="0">
                <a:solidFill>
                  <a:srgbClr val="C00000"/>
                </a:solidFill>
                <a:latin typeface="Tahoma" charset="0"/>
                <a:cs typeface="+mn-cs"/>
              </a:rPr>
              <a:t>how they would plan for.</a:t>
            </a:r>
            <a:endParaRPr lang="en-GB" altLang="en-US" dirty="0">
              <a:latin typeface="Arial" charset="0"/>
              <a:cs typeface="Arial" charset="0"/>
            </a:endParaRPr>
          </a:p>
          <a:p>
            <a:r>
              <a:rPr lang="en-GB" altLang="en-US" dirty="0">
                <a:latin typeface="Arial" charset="0"/>
                <a:cs typeface="Arial" charset="0"/>
              </a:rPr>
              <a:t>How are they going to prepare? (Code Red, MHP, Chest drain)</a:t>
            </a:r>
          </a:p>
          <a:p>
            <a:endParaRPr lang="en-GB" altLang="en-US" dirty="0">
              <a:latin typeface="Arial" charset="0"/>
              <a:cs typeface="Arial" charset="0"/>
            </a:endParaRPr>
          </a:p>
          <a:p>
            <a:r>
              <a:rPr lang="en-GB" altLang="en-US" dirty="0">
                <a:latin typeface="Arial" charset="0"/>
                <a:cs typeface="Arial" charset="0"/>
              </a:rPr>
              <a:t>Tranexamic acid should be given.</a:t>
            </a:r>
          </a:p>
          <a:p>
            <a:endParaRPr lang="nl-NL" dirty="0"/>
          </a:p>
        </p:txBody>
      </p:sp>
      <p:sp>
        <p:nvSpPr>
          <p:cNvPr id="4" name="Tijdelijke aanduiding voor dianummer 3"/>
          <p:cNvSpPr>
            <a:spLocks noGrp="1"/>
          </p:cNvSpPr>
          <p:nvPr>
            <p:ph type="sldNum" sz="quarter" idx="5"/>
          </p:nvPr>
        </p:nvSpPr>
        <p:spPr/>
        <p:txBody>
          <a:bodyPr/>
          <a:lstStyle/>
          <a:p>
            <a:pPr>
              <a:defRPr/>
            </a:pPr>
            <a:r>
              <a:rPr lang="en-US"/>
              <a:t>APLS VLE Welcome and aims:</a:t>
            </a:r>
            <a:fld id="{986B55DA-EB8E-4D42-9199-780135BA2A14}" type="slidenum">
              <a:rPr lang="en-US" smtClean="0"/>
              <a:pPr>
                <a:defRPr/>
              </a:pPr>
              <a:t>17</a:t>
            </a:fld>
            <a:endParaRPr lang="en-US"/>
          </a:p>
        </p:txBody>
      </p:sp>
    </p:spTree>
    <p:extLst>
      <p:ext uri="{BB962C8B-B14F-4D97-AF65-F5344CB8AC3E}">
        <p14:creationId xmlns:p14="http://schemas.microsoft.com/office/powerpoint/2010/main" val="2873984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a:defRPr>
                <a:latin typeface="Arial"/>
                <a:ea typeface="Arial"/>
                <a:cs typeface="Arial"/>
                <a:sym typeface="Arial"/>
              </a:defRPr>
            </a:pPr>
            <a:r>
              <a:t>Discuss chest trauma, signs, symptoms and initial management, as well as definitive management. </a:t>
            </a:r>
          </a:p>
          <a:p>
            <a:pPr>
              <a:defRPr>
                <a:latin typeface="Arial"/>
                <a:ea typeface="Arial"/>
                <a:cs typeface="Arial"/>
                <a:sym typeface="Arial"/>
              </a:defRPr>
            </a:pPr>
            <a:endParaRPr/>
          </a:p>
          <a:p>
            <a:pPr>
              <a:spcBef>
                <a:spcPts val="0"/>
              </a:spcBef>
              <a:defRPr>
                <a:latin typeface="Arial"/>
                <a:ea typeface="Arial"/>
                <a:cs typeface="Arial"/>
                <a:sym typeface="Arial"/>
              </a:defRPr>
            </a:pPr>
            <a:r>
              <a:t>Fluid resuscitation: think about urgent sample sent to lab; think about activating the massive haemorrhage protocol. Fluid for trauma should be 10 ml/ kg and reassess. Pre hospital should be 5 ml / kg</a:t>
            </a:r>
          </a:p>
          <a:p>
            <a:pPr>
              <a:spcBef>
                <a:spcPts val="0"/>
              </a:spcBef>
              <a:defRPr>
                <a:latin typeface="Arial"/>
                <a:ea typeface="Arial"/>
                <a:cs typeface="Arial"/>
                <a:sym typeface="Arial"/>
              </a:defRPr>
            </a:pPr>
            <a:endParaRPr/>
          </a:p>
          <a:p>
            <a:pPr>
              <a:spcBef>
                <a:spcPts val="0"/>
              </a:spcBef>
              <a:defRPr>
                <a:latin typeface="Arial"/>
                <a:ea typeface="Arial"/>
                <a:cs typeface="Arial"/>
                <a:sym typeface="Arial"/>
              </a:defRPr>
            </a:pPr>
            <a:r>
              <a:t>Mention pre-hospital activation of massive transfusion protocol is possible, and that Tranexamic acid should be used.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Note that for the volumes for the alternating doses of blood products in a 1:1 ratio vary between different protocols, usually either 5ml/kg or 10ml/kg per dose. The evidence for either dose in children is not available and candidates should check their local major haemorrhage protocol. Also note that platelets take longer to prepare by blood bank than either RBCs or FFP.</a:t>
            </a:r>
          </a:p>
          <a:p>
            <a:r>
              <a:rPr lang="en-GB" dirty="0"/>
              <a:t>2 x IV access</a:t>
            </a:r>
          </a:p>
          <a:p>
            <a:r>
              <a:rPr lang="en-GB" dirty="0"/>
              <a:t>Warmed fluids.</a:t>
            </a:r>
          </a:p>
        </p:txBody>
      </p:sp>
      <p:sp>
        <p:nvSpPr>
          <p:cNvPr id="4" name="Slide Number Placeholder 3"/>
          <p:cNvSpPr>
            <a:spLocks noGrp="1"/>
          </p:cNvSpPr>
          <p:nvPr>
            <p:ph type="sldNum" sz="quarter" idx="5"/>
          </p:nvPr>
        </p:nvSpPr>
        <p:spPr/>
        <p:txBody>
          <a:bodyPr/>
          <a:lstStyle/>
          <a:p>
            <a:pPr>
              <a:defRPr/>
            </a:pPr>
            <a:r>
              <a:rPr lang="en-US"/>
              <a:t>APLS VLE Welcome and aims:</a:t>
            </a:r>
            <a:fld id="{986B55DA-EB8E-4D42-9199-780135BA2A14}" type="slidenum">
              <a:rPr lang="en-US" smtClean="0"/>
              <a:pPr>
                <a:defRPr/>
              </a:pPr>
              <a:t>19</a:t>
            </a:fld>
            <a:endParaRPr lang="en-US"/>
          </a:p>
        </p:txBody>
      </p:sp>
    </p:spTree>
    <p:extLst>
      <p:ext uri="{BB962C8B-B14F-4D97-AF65-F5344CB8AC3E}">
        <p14:creationId xmlns:p14="http://schemas.microsoft.com/office/powerpoint/2010/main" val="4074163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Session approach: knowledge reinforcement and case-based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How to manage a child in a structured and systematic way to identify, prioritise and treat serious injuries and the problems they cause.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Tahoma" charset="0"/>
                <a:ea typeface="+mn-ea"/>
                <a:cs typeface="+mn-cs"/>
              </a:rPr>
              <a:t>Introduce </a:t>
            </a:r>
            <a:r>
              <a:rPr kumimoji="0" lang="en-GB" sz="1800" b="0" i="0" u="sng" strike="noStrike" kern="1200" cap="none" spc="0" normalizeH="0" baseline="0" noProof="0" dirty="0">
                <a:ln>
                  <a:noFill/>
                </a:ln>
                <a:solidFill>
                  <a:srgbClr val="000000"/>
                </a:solidFill>
                <a:effectLst/>
                <a:uLnTx/>
                <a:uFillTx/>
                <a:latin typeface="Tahoma" charset="0"/>
                <a:ea typeface="+mn-ea"/>
                <a:cs typeface="+mn-cs"/>
              </a:rPr>
              <a:t>“damage control resuscitation” </a:t>
            </a:r>
            <a:r>
              <a:rPr kumimoji="0" lang="en-GB" sz="1800" b="0" i="0" u="none" strike="noStrike" kern="1200" cap="none" spc="0" normalizeH="0" baseline="0" noProof="0" dirty="0">
                <a:ln>
                  <a:noFill/>
                </a:ln>
                <a:solidFill>
                  <a:srgbClr val="000000"/>
                </a:solidFill>
                <a:effectLst/>
                <a:uLnTx/>
                <a:uFillTx/>
                <a:latin typeface="Tahoma" charset="0"/>
                <a:ea typeface="+mn-ea"/>
                <a:cs typeface="+mn-cs"/>
              </a:rPr>
              <a:t>concept – an approach which aims to prevent any further deterioration</a:t>
            </a:r>
            <a:endParaRPr lang="en-GB" altLang="en-US" sz="1800" baseline="0" dirty="0">
              <a:solidFill>
                <a:srgbClr val="C00000"/>
              </a:solidFill>
              <a:latin typeface="Arial" charset="0"/>
              <a:cs typeface="Arial" charset="0"/>
            </a:endParaRPr>
          </a:p>
          <a:p>
            <a:endParaRPr lang="en-GB" altLang="en-US" sz="2000" baseline="0" dirty="0">
              <a:solidFill>
                <a:srgbClr val="C00000"/>
              </a:solidFill>
              <a:latin typeface="Arial" charset="0"/>
              <a:cs typeface="Arial" charset="0"/>
            </a:endParaRPr>
          </a:p>
          <a:p>
            <a:endParaRPr lang="en-GB" altLang="en-US" sz="2000" baseline="0" dirty="0">
              <a:solidFill>
                <a:srgbClr val="C00000"/>
              </a:solidFill>
              <a:latin typeface="Arial" charset="0"/>
              <a:cs typeface="Arial" charset="0"/>
            </a:endParaRPr>
          </a:p>
          <a:p>
            <a:r>
              <a:rPr lang="en-GB" altLang="en-US" sz="2000" baseline="0" dirty="0">
                <a:solidFill>
                  <a:srgbClr val="C00000"/>
                </a:solidFill>
                <a:latin typeface="Arial" charset="0"/>
                <a:cs typeface="Arial" charset="0"/>
              </a:rPr>
              <a:t> </a:t>
            </a:r>
          </a:p>
          <a:p>
            <a:endParaRPr lang="en-GB" altLang="en-US" sz="2000" baseline="0" dirty="0">
              <a:solidFill>
                <a:srgbClr val="C00000"/>
              </a:solidFill>
              <a:latin typeface="Arial" charset="0"/>
              <a:cs typeface="Arial" charset="0"/>
            </a:endParaRPr>
          </a:p>
          <a:p>
            <a:endParaRPr lang="en-GB" altLang="en-US" sz="2000" dirty="0">
              <a:solidFill>
                <a:srgbClr val="C00000"/>
              </a:solidFill>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defRPr>
                <a:latin typeface="Arial"/>
                <a:ea typeface="Arial"/>
                <a:cs typeface="Arial"/>
                <a:sym typeface="Arial"/>
              </a:defRPr>
            </a:pPr>
            <a:r>
              <a:rPr dirty="0"/>
              <a:t>NOTE: This element is for discussion only on the APLS course.  Candidates should be aware of the technique and understand when it should be carried out and by whom.</a:t>
            </a:r>
          </a:p>
          <a:p>
            <a:pPr>
              <a:defRPr>
                <a:latin typeface="Arial"/>
                <a:ea typeface="Arial"/>
                <a:cs typeface="Arial"/>
                <a:sym typeface="Arial"/>
              </a:defRPr>
            </a:pPr>
            <a:endParaRPr dirty="0"/>
          </a:p>
          <a:p>
            <a:pPr>
              <a:defRPr>
                <a:latin typeface="Arial"/>
                <a:ea typeface="Arial"/>
                <a:cs typeface="Arial"/>
                <a:sym typeface="Arial"/>
              </a:defRPr>
            </a:pPr>
            <a:r>
              <a:rPr dirty="0"/>
              <a:t>Discuss the traumatic cardiac arrest algorithm, the need for rapid transfusion and whether CPR is initially warranted.  Urgent clam shell thoracotomy is required and should be carried out if the skills are available in the department. Research has shown that in 12% of cases that these are survivable if an urgent clam shell is conducted on arrival.  [Dave </a:t>
            </a:r>
            <a:r>
              <a:rPr dirty="0" err="1"/>
              <a:t>Lockey</a:t>
            </a:r>
            <a:r>
              <a:rPr dirty="0"/>
              <a:t> – traumatic cardiac arrest London HEMS]</a:t>
            </a:r>
          </a:p>
          <a:p>
            <a:pPr>
              <a:defRPr>
                <a:latin typeface="Arial"/>
                <a:ea typeface="Arial"/>
                <a:cs typeface="Arial"/>
                <a:sym typeface="Arial"/>
              </a:defRPr>
            </a:pPr>
            <a:r>
              <a:rPr dirty="0" err="1"/>
              <a:t>Bespreek</a:t>
            </a:r>
            <a:r>
              <a:rPr dirty="0"/>
              <a:t> </a:t>
            </a:r>
            <a:r>
              <a:rPr dirty="0" err="1"/>
              <a:t>indicaties</a:t>
            </a:r>
            <a:r>
              <a:rPr dirty="0"/>
              <a:t>: </a:t>
            </a:r>
            <a:r>
              <a:rPr dirty="0" err="1"/>
              <a:t>penetrerende</a:t>
            </a:r>
            <a:r>
              <a:rPr dirty="0"/>
              <a:t> </a:t>
            </a:r>
            <a:r>
              <a:rPr dirty="0" err="1"/>
              <a:t>letsels</a:t>
            </a:r>
            <a:r>
              <a:rPr dirty="0"/>
              <a:t> </a:t>
            </a:r>
            <a:r>
              <a:rPr dirty="0" err="1"/>
              <a:t>niet</a:t>
            </a:r>
            <a:r>
              <a:rPr dirty="0"/>
              <a:t> </a:t>
            </a:r>
            <a:r>
              <a:rPr dirty="0" err="1"/>
              <a:t>onder</a:t>
            </a:r>
            <a:r>
              <a:rPr dirty="0"/>
              <a:t> </a:t>
            </a:r>
            <a:r>
              <a:rPr dirty="0" err="1"/>
              <a:t>controle</a:t>
            </a:r>
            <a:r>
              <a:rPr dirty="0"/>
              <a:t> met </a:t>
            </a:r>
            <a:r>
              <a:rPr dirty="0" err="1"/>
              <a:t>vocht</a:t>
            </a:r>
            <a:r>
              <a:rPr dirty="0"/>
              <a:t> </a:t>
            </a:r>
            <a:r>
              <a:rPr dirty="0" err="1"/>
              <a:t>en</a:t>
            </a:r>
            <a:r>
              <a:rPr dirty="0"/>
              <a:t> </a:t>
            </a:r>
            <a:r>
              <a:rPr dirty="0" err="1"/>
              <a:t>zuurstof</a:t>
            </a:r>
            <a:r>
              <a:rPr dirty="0"/>
              <a:t>/</a:t>
            </a:r>
            <a:r>
              <a:rPr dirty="0" err="1"/>
              <a:t>intubatie</a:t>
            </a:r>
            <a:r>
              <a:rPr dirty="0"/>
              <a:t>/…</a:t>
            </a:r>
            <a:r>
              <a:rPr dirty="0" err="1"/>
              <a:t>Bij</a:t>
            </a:r>
            <a:r>
              <a:rPr dirty="0"/>
              <a:t> </a:t>
            </a:r>
            <a:r>
              <a:rPr dirty="0" err="1"/>
              <a:t>inscnede</a:t>
            </a:r>
            <a:r>
              <a:rPr dirty="0"/>
              <a:t> </a:t>
            </a:r>
            <a:r>
              <a:rPr dirty="0" err="1"/>
              <a:t>wordt</a:t>
            </a:r>
            <a:r>
              <a:rPr dirty="0"/>
              <a:t> </a:t>
            </a:r>
            <a:r>
              <a:rPr dirty="0" err="1"/>
              <a:t>bilaterale</a:t>
            </a:r>
            <a:r>
              <a:rPr dirty="0"/>
              <a:t> </a:t>
            </a:r>
            <a:r>
              <a:rPr dirty="0" err="1"/>
              <a:t>pneu</a:t>
            </a:r>
            <a:r>
              <a:rPr dirty="0"/>
              <a:t> al </a:t>
            </a:r>
            <a:r>
              <a:rPr dirty="0" err="1"/>
              <a:t>opgeheven</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Even if the child had lost output 10 minutes before arrival at hospital, the clam shell thoracotomy should still be carried out. </a:t>
            </a:r>
          </a:p>
          <a:p>
            <a:pPr>
              <a:defRPr>
                <a:latin typeface="Arial"/>
                <a:ea typeface="Arial"/>
                <a:cs typeface="Arial"/>
                <a:sym typeface="Arial"/>
              </a:defRPr>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360854" y="983918"/>
            <a:ext cx="3939671" cy="337077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591" tIns="42296" rIns="84591" bIns="42296" anchor="ctr"/>
          <a:lstStyle/>
          <a:p>
            <a:endParaRPr lang="en-GB"/>
          </a:p>
        </p:txBody>
      </p:sp>
      <p:sp>
        <p:nvSpPr>
          <p:cNvPr id="4098" name="Text Box 2"/>
          <p:cNvSpPr txBox="1">
            <a:spLocks noGrp="1" noChangeArrowheads="1"/>
          </p:cNvSpPr>
          <p:nvPr>
            <p:ph type="body"/>
          </p:nvPr>
        </p:nvSpPr>
        <p:spPr bwMode="auto">
          <a:xfrm>
            <a:off x="1016558" y="4680596"/>
            <a:ext cx="4635067" cy="37401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9304" indent="-79304" eaLnBrk="1">
              <a:lnSpc>
                <a:spcPct val="93000"/>
              </a:lnSpc>
              <a:spcBef>
                <a:spcPct val="0"/>
              </a:spcBef>
              <a:buSzPct val="45000"/>
              <a:tabLst>
                <a:tab pos="669680" algn="l"/>
                <a:tab pos="1339360" algn="l"/>
                <a:tab pos="2009040" algn="l"/>
                <a:tab pos="2678720" algn="l"/>
                <a:tab pos="3348399" algn="l"/>
                <a:tab pos="4018079" algn="l"/>
                <a:tab pos="4687759" algn="l"/>
              </a:tabLst>
            </a:pPr>
            <a:r>
              <a:rPr lang="en-GB" altLang="en-US" dirty="0">
                <a:latin typeface="Arial" charset="0"/>
                <a:ea typeface="msgothic" charset="0"/>
                <a:cs typeface="msgothic" charset="0"/>
              </a:rPr>
              <a:t>Introduce PTCA algorithm – discuss more in cardiac arrest lecture but highlight bundle of life-saving measures (to deal with </a:t>
            </a:r>
            <a:r>
              <a:rPr lang="en-GB" altLang="en-US" dirty="0" err="1">
                <a:latin typeface="Arial" charset="0"/>
                <a:ea typeface="msgothic" charset="0"/>
                <a:cs typeface="msgothic" charset="0"/>
              </a:rPr>
              <a:t>hypovolaemia</a:t>
            </a:r>
            <a:r>
              <a:rPr lang="en-GB" altLang="en-US" dirty="0">
                <a:latin typeface="Arial" charset="0"/>
                <a:ea typeface="msgothic" charset="0"/>
                <a:cs typeface="msgothic" charset="0"/>
              </a:rPr>
              <a:t>, hypoxia and tension pneumothorax). Must do these before any compressions start.</a:t>
            </a:r>
          </a:p>
          <a:p>
            <a:pPr marL="79304" indent="-79304" eaLnBrk="1">
              <a:lnSpc>
                <a:spcPct val="93000"/>
              </a:lnSpc>
              <a:spcBef>
                <a:spcPct val="0"/>
              </a:spcBef>
              <a:buSzPct val="45000"/>
              <a:tabLst>
                <a:tab pos="669680" algn="l"/>
                <a:tab pos="1339360" algn="l"/>
                <a:tab pos="2009040" algn="l"/>
                <a:tab pos="2678720" algn="l"/>
                <a:tab pos="3348399" algn="l"/>
                <a:tab pos="4018079" algn="l"/>
                <a:tab pos="4687759" algn="l"/>
              </a:tabLst>
            </a:pPr>
            <a:endParaRPr lang="en-GB" altLang="en-US" dirty="0">
              <a:latin typeface="Arial" charset="0"/>
              <a:ea typeface="msgothic" charset="0"/>
              <a:cs typeface="msgothic" charset="0"/>
            </a:endParaRPr>
          </a:p>
          <a:p>
            <a:pPr marL="79304" indent="-79304" eaLnBrk="1">
              <a:lnSpc>
                <a:spcPct val="93000"/>
              </a:lnSpc>
              <a:spcBef>
                <a:spcPct val="0"/>
              </a:spcBef>
              <a:buSzPct val="45000"/>
              <a:tabLst>
                <a:tab pos="669680" algn="l"/>
                <a:tab pos="1339360" algn="l"/>
                <a:tab pos="2009040" algn="l"/>
                <a:tab pos="2678720" algn="l"/>
                <a:tab pos="3348399" algn="l"/>
                <a:tab pos="4018079" algn="l"/>
                <a:tab pos="4687759" algn="l"/>
              </a:tabLst>
            </a:pPr>
            <a:r>
              <a:rPr lang="en-GB" altLang="en-US" dirty="0">
                <a:latin typeface="Arial" charset="0"/>
                <a:ea typeface="msgothic" charset="0"/>
                <a:cs typeface="msgothic" charset="0"/>
              </a:rPr>
              <a:t>If not improving may need to go onto emergency resuscitative </a:t>
            </a:r>
            <a:r>
              <a:rPr lang="en-GB" altLang="en-US" dirty="0" err="1">
                <a:latin typeface="Arial" charset="0"/>
                <a:ea typeface="msgothic" charset="0"/>
                <a:cs typeface="msgothic" charset="0"/>
              </a:rPr>
              <a:t>thoractomy</a:t>
            </a:r>
            <a:r>
              <a:rPr lang="en-GB" altLang="en-US" dirty="0">
                <a:latin typeface="Arial" charset="0"/>
                <a:ea typeface="msgothic" charset="0"/>
                <a:cs typeface="msgothic" charset="0"/>
              </a:rPr>
              <a:t>.</a:t>
            </a:r>
          </a:p>
          <a:p>
            <a:pPr marL="79304" indent="-79304" eaLnBrk="1">
              <a:lnSpc>
                <a:spcPct val="93000"/>
              </a:lnSpc>
              <a:spcBef>
                <a:spcPct val="0"/>
              </a:spcBef>
              <a:buSzPct val="45000"/>
              <a:tabLst>
                <a:tab pos="669680" algn="l"/>
                <a:tab pos="1339360" algn="l"/>
                <a:tab pos="2009040" algn="l"/>
                <a:tab pos="2678720" algn="l"/>
                <a:tab pos="3348399" algn="l"/>
                <a:tab pos="4018079" algn="l"/>
                <a:tab pos="4687759" algn="l"/>
              </a:tabLst>
            </a:pPr>
            <a:r>
              <a:rPr lang="en-GB" altLang="en-US" dirty="0">
                <a:latin typeface="Arial" charset="0"/>
                <a:ea typeface="msgothic" charset="0"/>
                <a:cs typeface="msgothic" charset="0"/>
              </a:rPr>
              <a:t>Discuss most difficult thing may be to make the decision.</a:t>
            </a:r>
          </a:p>
          <a:p>
            <a:pPr marL="79304" indent="-79304" eaLnBrk="1">
              <a:lnSpc>
                <a:spcPct val="93000"/>
              </a:lnSpc>
              <a:spcBef>
                <a:spcPct val="0"/>
              </a:spcBef>
              <a:buSzPct val="45000"/>
              <a:tabLst>
                <a:tab pos="669680" algn="l"/>
                <a:tab pos="1339360" algn="l"/>
                <a:tab pos="2009040" algn="l"/>
                <a:tab pos="2678720" algn="l"/>
                <a:tab pos="3348399" algn="l"/>
                <a:tab pos="4018079" algn="l"/>
                <a:tab pos="4687759" algn="l"/>
              </a:tabLst>
            </a:pPr>
            <a:endParaRPr lang="en-GB" altLang="en-US" dirty="0">
              <a:latin typeface="Arial" charset="0"/>
              <a:ea typeface="msgothic" charset="0"/>
              <a:cs typeface="ms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baseline="0" dirty="0">
                <a:solidFill>
                  <a:srgbClr val="C00000"/>
                </a:solidFill>
                <a:latin typeface="Arial" charset="0"/>
                <a:cs typeface="Arial" charset="0"/>
              </a:rPr>
              <a:t>Case 4 </a:t>
            </a:r>
            <a:r>
              <a:rPr lang="en-GB" altLang="en-US" baseline="0" dirty="0">
                <a:solidFill>
                  <a:srgbClr val="C00000"/>
                </a:solidFill>
                <a:latin typeface="Arial" charset="0"/>
                <a:cs typeface="Arial" charset="0"/>
              </a:rPr>
              <a:t>looks at the careful management of a child with abdominal trauma focusing on the intricacies  of hidden haemorrhage; focussing on blood on the floor and five more along with the importance of correct patient focused imaging / surgical intervention</a:t>
            </a:r>
          </a:p>
          <a:p>
            <a:endParaRPr lang="en-US" altLang="en-US" dirty="0">
              <a:latin typeface="Arial" charset="0"/>
              <a:cs typeface="Arial" charset="0"/>
            </a:endParaRPr>
          </a:p>
          <a:p>
            <a:r>
              <a:rPr lang="en-GB" altLang="en-US" dirty="0">
                <a:latin typeface="Arial" charset="0"/>
                <a:cs typeface="Arial" charset="0"/>
              </a:rPr>
              <a:t>Ask group to call out main problem: circulation/shock</a:t>
            </a:r>
            <a:endParaRPr lang="en-US" altLang="en-US" dirty="0">
              <a:latin typeface="Arial" charset="0"/>
              <a:cs typeface="Arial" charset="0"/>
            </a:endParaRPr>
          </a:p>
          <a:p>
            <a:endParaRPr lang="en-US" altLang="en-US" dirty="0">
              <a:latin typeface="Arial" charset="0"/>
              <a:cs typeface="Arial" charset="0"/>
            </a:endParaRPr>
          </a:p>
          <a:p>
            <a:r>
              <a:rPr lang="en-GB" altLang="en-US" dirty="0">
                <a:latin typeface="Arial" charset="0"/>
                <a:cs typeface="Arial" charset="0"/>
              </a:rPr>
              <a:t>Ask group to call out management:</a:t>
            </a:r>
            <a:endParaRPr lang="en-US" altLang="en-US" dirty="0">
              <a:latin typeface="Arial" charset="0"/>
              <a:cs typeface="Arial" charset="0"/>
            </a:endParaRPr>
          </a:p>
          <a:p>
            <a:r>
              <a:rPr lang="en-US" altLang="en-US" dirty="0">
                <a:latin typeface="Arial" charset="0"/>
                <a:cs typeface="Arial" charset="0"/>
              </a:rPr>
              <a:t>IV access, TXA, pain relief, CT abdomen with contrast  to find the extent of his injuries.</a:t>
            </a:r>
          </a:p>
          <a:p>
            <a:endParaRPr lang="en-GB" altLang="en-US" dirty="0">
              <a:latin typeface="Arial" charset="0"/>
              <a:cs typeface="Arial" charset="0"/>
            </a:endParaRPr>
          </a:p>
          <a:p>
            <a:r>
              <a:rPr lang="en-GB" altLang="en-US" dirty="0">
                <a:latin typeface="Arial" charset="0"/>
                <a:cs typeface="Arial" charset="0"/>
              </a:rPr>
              <a:t>Discuss need for fluid – what sort and how much? Blood vs. saline</a:t>
            </a:r>
          </a:p>
          <a:p>
            <a:r>
              <a:rPr lang="en-GB" altLang="en-US" dirty="0">
                <a:latin typeface="Arial" charset="0"/>
                <a:cs typeface="Arial" charset="0"/>
              </a:rPr>
              <a:t>Discuss other information that may be helpful – BP, lactate.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baseline="0" dirty="0">
                <a:solidFill>
                  <a:srgbClr val="C00000"/>
                </a:solidFill>
                <a:latin typeface="Arial" charset="0"/>
                <a:cs typeface="Arial" charset="0"/>
              </a:rPr>
              <a:t>Case 5 </a:t>
            </a:r>
            <a:r>
              <a:rPr lang="en-GB" altLang="en-US" baseline="0" dirty="0">
                <a:solidFill>
                  <a:srgbClr val="C00000"/>
                </a:solidFill>
                <a:latin typeface="Arial" charset="0"/>
                <a:cs typeface="Arial" charset="0"/>
              </a:rPr>
              <a:t>looks at a child with a common presentation taking into account her social history as well as her medical management </a:t>
            </a:r>
          </a:p>
          <a:p>
            <a:endParaRPr lang="en-GB" altLang="en-US" baseline="0" dirty="0">
              <a:solidFill>
                <a:srgbClr val="C00000"/>
              </a:solidFill>
              <a:latin typeface="Arial" charset="0"/>
              <a:cs typeface="Arial" charset="0"/>
            </a:endParaRPr>
          </a:p>
          <a:p>
            <a:r>
              <a:rPr lang="en-GB" altLang="en-US" dirty="0">
                <a:latin typeface="Arial" charset="0"/>
                <a:cs typeface="Arial" charset="0"/>
              </a:rPr>
              <a:t>Primary survey actions:</a:t>
            </a:r>
            <a:endParaRPr lang="en-US" altLang="en-US" dirty="0">
              <a:latin typeface="Arial" charset="0"/>
              <a:cs typeface="Arial" charset="0"/>
            </a:endParaRPr>
          </a:p>
          <a:p>
            <a:r>
              <a:rPr lang="en-US" altLang="en-US" dirty="0">
                <a:latin typeface="Arial" charset="0"/>
                <a:cs typeface="Arial" charset="0"/>
              </a:rPr>
              <a:t>Assess for head injury, manage what you find</a:t>
            </a:r>
            <a:r>
              <a:rPr lang="en-GB" altLang="en-US" dirty="0">
                <a:latin typeface="Arial" charset="0"/>
                <a:cs typeface="Arial" charset="0"/>
              </a:rPr>
              <a:t>.</a:t>
            </a:r>
            <a:r>
              <a:rPr lang="en-US" altLang="en-US" dirty="0">
                <a:latin typeface="Arial" charset="0"/>
                <a:cs typeface="Arial" charset="0"/>
              </a:rPr>
              <a:t> </a:t>
            </a:r>
          </a:p>
          <a:p>
            <a:r>
              <a:rPr lang="en-US" altLang="en-US" dirty="0">
                <a:latin typeface="Arial" charset="0"/>
                <a:cs typeface="Arial" charset="0"/>
              </a:rPr>
              <a:t>Analgesia and splint for the femoral fracture.</a:t>
            </a:r>
          </a:p>
          <a:p>
            <a:r>
              <a:rPr lang="en-US" altLang="en-US" dirty="0">
                <a:latin typeface="Arial" charset="0"/>
                <a:cs typeface="Arial" charset="0"/>
              </a:rPr>
              <a:t>Check circulation and look for signs of shock because that might be a clue to injuries elsewhere.</a:t>
            </a:r>
          </a:p>
          <a:p>
            <a:endParaRPr lang="en-US" altLang="en-US" dirty="0">
              <a:latin typeface="Arial" charset="0"/>
              <a:cs typeface="Arial" charset="0"/>
            </a:endParaRPr>
          </a:p>
          <a:p>
            <a:r>
              <a:rPr lang="en-GB" altLang="en-US" dirty="0">
                <a:latin typeface="Arial" charset="0"/>
                <a:cs typeface="Arial" charset="0"/>
              </a:rPr>
              <a:t>Ask group if they have any other concerns after primary survey?</a:t>
            </a:r>
          </a:p>
          <a:p>
            <a:r>
              <a:rPr lang="en-GB" altLang="en-US" dirty="0">
                <a:latin typeface="Arial" charset="0"/>
                <a:cs typeface="Arial" charset="0"/>
              </a:rPr>
              <a:t>Discuss importance of secondary survey to identify other injuries and discussion with safeguarding services.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solidFill>
                <a:srgbClr val="C00000"/>
              </a:solidFill>
              <a:latin typeface="Arial" charset="0"/>
              <a:cs typeface="Arial" charset="0"/>
            </a:endParaRPr>
          </a:p>
          <a:p>
            <a:r>
              <a:rPr lang="en-GB" altLang="en-US" dirty="0">
                <a:latin typeface="Arial" panose="020B0604020202020204" pitchFamily="34" charset="0"/>
                <a:cs typeface="Arial" panose="020B0604020202020204" pitchFamily="34" charset="0"/>
              </a:rPr>
              <a:t>Second set of questions / MCQ</a:t>
            </a:r>
          </a:p>
          <a:p>
            <a:endParaRPr lang="en-GB" altLang="en-US" dirty="0">
              <a:solidFill>
                <a:srgbClr val="C00000"/>
              </a:solidFill>
              <a:latin typeface="Arial" panose="020B0604020202020204" pitchFamily="34" charset="0"/>
              <a:cs typeface="Arial" panose="020B0604020202020204" pitchFamily="34" charset="0"/>
            </a:endParaRPr>
          </a:p>
          <a:p>
            <a:r>
              <a:rPr lang="en-GB" altLang="en-US" dirty="0">
                <a:solidFill>
                  <a:srgbClr val="C00000"/>
                </a:solidFill>
                <a:latin typeface="Arial" panose="020B0604020202020204" pitchFamily="34" charset="0"/>
                <a:cs typeface="Arial" panose="020B0604020202020204" pitchFamily="34" charset="0"/>
              </a:rPr>
              <a:t>The lecture should then be brought to a close but all the points raised may be discussed later in more detail in the subsequent workshops and scenarios</a:t>
            </a:r>
          </a:p>
          <a:p>
            <a:endParaRPr lang="en-GB"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r>
              <a:rPr lang="en-US"/>
              <a:t>APLS VLE Welcome and aims:</a:t>
            </a:r>
            <a:fld id="{986B55DA-EB8E-4D42-9199-780135BA2A14}" type="slidenum">
              <a:rPr lang="en-US" smtClean="0"/>
              <a:pPr>
                <a:defRPr/>
              </a:pPr>
              <a:t>25</a:t>
            </a:fld>
            <a:endParaRPr lang="en-US"/>
          </a:p>
        </p:txBody>
      </p:sp>
    </p:spTree>
    <p:extLst>
      <p:ext uri="{BB962C8B-B14F-4D97-AF65-F5344CB8AC3E}">
        <p14:creationId xmlns:p14="http://schemas.microsoft.com/office/powerpoint/2010/main" val="1440998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r>
              <a:rPr lang="en-US"/>
              <a:t>APLS VLE Welcome and aims:</a:t>
            </a:r>
            <a:fld id="{986B55DA-EB8E-4D42-9199-780135BA2A14}" type="slidenum">
              <a:rPr lang="en-US" smtClean="0"/>
              <a:pPr>
                <a:defRPr/>
              </a:pPr>
              <a:t>26</a:t>
            </a:fld>
            <a:endParaRPr lang="en-US"/>
          </a:p>
        </p:txBody>
      </p:sp>
    </p:spTree>
    <p:extLst>
      <p:ext uri="{BB962C8B-B14F-4D97-AF65-F5344CB8AC3E}">
        <p14:creationId xmlns:p14="http://schemas.microsoft.com/office/powerpoint/2010/main" val="415386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GB" altLang="en-US" dirty="0"/>
              <a:t>Systematic primary survey looking for </a:t>
            </a:r>
            <a:r>
              <a:rPr lang="en-GB" altLang="en-US" baseline="0" dirty="0"/>
              <a:t>catastrophic bleeding or haemorrhage, airway and breathing problems, problems with circulation such as  shock, disability (neurological dysfunction)</a:t>
            </a:r>
          </a:p>
          <a:p>
            <a:pPr marL="171450" indent="-171450">
              <a:buFont typeface="Arial" panose="020B0604020202020204" pitchFamily="34" charset="0"/>
              <a:buChar char="•"/>
            </a:pPr>
            <a:r>
              <a:rPr lang="en-GB" altLang="en-US" baseline="0" dirty="0"/>
              <a:t>To identify essential things that need to be done to start to </a:t>
            </a:r>
            <a:r>
              <a:rPr lang="en-GB" altLang="en-US" u="sng" baseline="0" dirty="0"/>
              <a:t>reverse the effects of injury and prevent further deterioration</a:t>
            </a:r>
            <a:r>
              <a:rPr lang="en-GB" altLang="en-US" baseline="0" dirty="0"/>
              <a:t> </a:t>
            </a:r>
            <a:r>
              <a:rPr lang="en-GB" altLang="en-US" dirty="0"/>
              <a:t>or</a:t>
            </a:r>
            <a:r>
              <a:rPr lang="en-GB" dirty="0"/>
              <a:t> secondary injury to brain, heart and other vital organs because these contribute to later death or disability from organ failure. </a:t>
            </a:r>
            <a:endParaRPr lang="en-GB" altLang="en-US" baseline="0" dirty="0"/>
          </a:p>
          <a:p>
            <a:pPr marL="171450" indent="-171450">
              <a:buFont typeface="Arial" panose="020B0604020202020204" pitchFamily="34" charset="0"/>
              <a:buChar char="•"/>
            </a:pPr>
            <a:r>
              <a:rPr lang="en-GB" altLang="en-US" baseline="0" dirty="0"/>
              <a:t>Highlight importance of team with clear leadership and members who understand and can carry out their roles.</a:t>
            </a:r>
            <a:endParaRPr lang="en-GB" altLang="en-US" dirty="0"/>
          </a:p>
          <a:p>
            <a:endParaRPr lang="en-GB"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marL="0" lvl="1" indent="0" algn="l">
              <a:spcBef>
                <a:spcPts val="0"/>
              </a:spcBef>
            </a:pPr>
            <a:r>
              <a:rPr lang="nl-NL" sz="1100" noProof="0" dirty="0"/>
              <a:t>Met wie je het kind zal opvangen, wie in je team zit dus, is erg afhankelijk van lokale situaties. Zo zijn er </a:t>
            </a:r>
            <a:r>
              <a:rPr lang="nl-NL" sz="1100" noProof="0" dirty="0" err="1"/>
              <a:t>tertiar</a:t>
            </a:r>
            <a:r>
              <a:rPr lang="nl-NL" sz="1100" noProof="0" dirty="0"/>
              <a:t> erkende centra waar </a:t>
            </a:r>
            <a:r>
              <a:rPr lang="nl-NL" sz="1100" noProof="0" dirty="0" err="1"/>
              <a:t>eem</a:t>
            </a:r>
            <a:r>
              <a:rPr lang="nl-NL" sz="1100" noProof="0" dirty="0"/>
              <a:t> groot trauma team op spoed aanwezig is en follow up van het kind op PICU gebeurt. In andere settings kan je team uit veel minder mensen bestaan en is voor verdere opvang soms verwijzing noodzakelijk. Wat ook je situatie is, de basisprincipes blijven dezelfde. </a:t>
            </a:r>
          </a:p>
          <a:p>
            <a:pPr marL="0" lvl="1" indent="0">
              <a:spcBef>
                <a:spcPts val="0"/>
              </a:spcBef>
            </a:pPr>
            <a:r>
              <a:rPr lang="nl-NL" sz="1100" noProof="0" dirty="0"/>
              <a:t>Samen moet het team in staat zijn om een goede primaire aanpak te garanderen waarbij levensbedreigende aandoeningen herkend en ook behandeld worden. Het team moet goede skills hebben in zowel het bewaken van de luchtweg als het uitvoeren van bepaalde thoraxprocedures (denk hierbij aan plaatsen thoraxdrain) en ook bloeding en shock kunnen opvangen.</a:t>
            </a:r>
            <a:br>
              <a:rPr lang="nl-NL" sz="1100" noProof="0" dirty="0"/>
            </a:br>
            <a:r>
              <a:rPr lang="nl-NL" sz="1100" noProof="0" dirty="0"/>
              <a:t>Maak op voorhand in je ziekenhuis goede afspraken wie tot het trauma team behoort!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pPr>
              <a:spcBef>
                <a:spcPts val="0"/>
              </a:spcBef>
            </a:pPr>
            <a:r>
              <a:rPr lang="nl-NL" sz="1100" noProof="0" dirty="0"/>
              <a:t>Het team moet voorbereid zijn zodat er efficiënt gewerkt kan worden bij arriveren van het kind</a:t>
            </a:r>
          </a:p>
          <a:p>
            <a:pPr>
              <a:spcBef>
                <a:spcPts val="0"/>
              </a:spcBef>
            </a:pPr>
            <a:r>
              <a:rPr lang="nl-NL" sz="1100" noProof="0" dirty="0"/>
              <a:t>Elk teamlid moet op de hoogte zijn van minstens de leeftijd van het kind en de informatie over het trauma. Afhankelijk van deze informatie kan leeftijdsadequaat materiaal gereed gelegd worden, correcte doses uitgerekend worden (hiervoor bestaan apps of </a:t>
            </a:r>
            <a:r>
              <a:rPr lang="nl-NL" sz="1100" noProof="0" dirty="0" err="1"/>
              <a:t>excel</a:t>
            </a:r>
            <a:r>
              <a:rPr lang="nl-NL" sz="1100" noProof="0" dirty="0"/>
              <a:t> files)  en kan eventueel het team aangepast worden in grootte of inhoud. </a:t>
            </a:r>
          </a:p>
          <a:p>
            <a:pPr>
              <a:spcBef>
                <a:spcPts val="0"/>
              </a:spcBef>
            </a:pPr>
            <a:r>
              <a:rPr lang="nl-NL" sz="1100" noProof="0" dirty="0"/>
              <a:t>De teamleider praat ondertussen het plan van aanpak door met zijn team leden: wat kunnen we verwachten, wie gaat wat doen, </a:t>
            </a:r>
          </a:p>
          <a:p>
            <a:pPr>
              <a:spcBef>
                <a:spcPts val="0"/>
              </a:spcBef>
            </a:pPr>
            <a:r>
              <a:rPr lang="nl-NL" sz="1100" noProof="0" dirty="0"/>
              <a:t>wat als dingen niet lukken? Hebben we een plan B?</a:t>
            </a:r>
          </a:p>
          <a:p>
            <a:pPr>
              <a:spcBef>
                <a:spcPts val="0"/>
              </a:spcBef>
            </a:pPr>
            <a:r>
              <a:rPr lang="nl-NL" sz="1100" noProof="0" dirty="0"/>
              <a:t>Eenmaal het kind toekomt kan de teamleider enkele seconden naar het kind kijken ( de zogenaamde 5 sec look) om er zeker van te zijn dat kind ademt, pols heeft en niet massief bloed aan het verliezen is. Als er geen directe actie nodig is, blijft het team stil terwijl er een gestructureerde overdracht plaatsvindt  volgens bv het </a:t>
            </a:r>
            <a:r>
              <a:rPr lang="nl-NL" sz="1100" noProof="0" dirty="0" err="1"/>
              <a:t>ATMISt</a:t>
            </a:r>
            <a:r>
              <a:rPr lang="nl-NL" sz="1100" noProof="0" dirty="0"/>
              <a:t> principe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a:spcBef>
                <a:spcPts val="0"/>
              </a:spcBef>
            </a:pPr>
            <a:r>
              <a:rPr lang="nl-NL" sz="1100" noProof="0" dirty="0"/>
              <a:t>Hier zie je een overzicht van de systematische aanpak</a:t>
            </a:r>
          </a:p>
          <a:p>
            <a:pPr>
              <a:spcBef>
                <a:spcPts val="0"/>
              </a:spcBef>
            </a:pPr>
            <a:r>
              <a:rPr lang="nl-NL" sz="1100" noProof="0" dirty="0"/>
              <a:t>De opvang start met de primaire aanpak waarbij levensbedreigende problemen moeten geïdentificeerd worden. Zijn er, dan worden die behandeld. Dat hoeft niet altijd een definitieve behandeling te zijn, vaak betekent het net voldoende doen om verder achteruitgaan te voorkomen . Dat is eigenlijk de essentie van wat we “</a:t>
            </a:r>
            <a:r>
              <a:rPr lang="nl-NL" sz="1100" noProof="0" dirty="0" err="1"/>
              <a:t>damage</a:t>
            </a:r>
            <a:r>
              <a:rPr lang="nl-NL" sz="1100" noProof="0" dirty="0"/>
              <a:t> control” noemen. Afhankelijk van je team is er 1 iemand die de primaire opvang uitvoert dan wel meerdere personen samen, die feedback over hun onderdeel geven aan de teamleider.</a:t>
            </a:r>
          </a:p>
          <a:p>
            <a:pPr>
              <a:spcBef>
                <a:spcPts val="0"/>
              </a:spcBef>
            </a:pPr>
            <a:r>
              <a:rPr lang="nl-NL" sz="1100" noProof="0" dirty="0"/>
              <a:t>Als het kind stabiel is en er tijd is, kan er ook een secundaire opvang op spoed gebeuren. Nu gaan we meer in detail het kind bekijken, ook nu weer gestructureerd, waarbij we eventuele andere letsels opsporen en een plan van aanpak hiervoor formuleren. </a:t>
            </a:r>
          </a:p>
          <a:p>
            <a:pPr>
              <a:spcBef>
                <a:spcPts val="0"/>
              </a:spcBef>
            </a:pPr>
            <a:r>
              <a:rPr lang="nl-NL" sz="1100" noProof="0" dirty="0"/>
              <a:t>Deze stappen leiden ertoe dat we het kind in zo goed mogelijke status kunnen afleveren om dan definitieve zorg te krijgen, soms in ons eigen ziekenhuis, soms is hiervoor verwijzing nodig</a:t>
            </a:r>
            <a:r>
              <a:rPr lang="nl-NL" noProof="0" dirty="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Reinforce Primary Survey structured approach:</a:t>
            </a:r>
          </a:p>
          <a:p>
            <a:r>
              <a:rPr lang="en-GB" altLang="en-US" dirty="0"/>
              <a:t>Emphasise the first &lt;c&gt;.</a:t>
            </a:r>
            <a:endParaRPr lang="en-GB" altLang="en-US" baseline="0" dirty="0"/>
          </a:p>
          <a:p>
            <a:r>
              <a:rPr lang="en-GB" altLang="en-US" b="1" dirty="0"/>
              <a:t>&lt;c&gt;</a:t>
            </a:r>
            <a:r>
              <a:rPr lang="en-GB" altLang="en-US" b="0" baseline="0" dirty="0"/>
              <a:t> Mention haemorrhage control – direct pressure, splints and tourniquets</a:t>
            </a:r>
            <a:endParaRPr lang="en-GB" altLang="en-US" b="1" baseline="0" dirty="0"/>
          </a:p>
          <a:p>
            <a:r>
              <a:rPr lang="en-GB" altLang="en-US" b="1" baseline="0" dirty="0"/>
              <a:t>A (+CS)</a:t>
            </a:r>
          </a:p>
          <a:p>
            <a:r>
              <a:rPr lang="en-GB" altLang="en-US" baseline="0" dirty="0"/>
              <a:t>Identify at risk airway (e.g. low GCS or inhalational burns) and what level of intervention is needed immediately</a:t>
            </a:r>
          </a:p>
          <a:p>
            <a:r>
              <a:rPr lang="en-GB" altLang="en-US" baseline="0" dirty="0"/>
              <a:t>Remember if risk of spinal injury to protect spine with immobilisation and restriction of movement.</a:t>
            </a:r>
          </a:p>
          <a:p>
            <a:r>
              <a:rPr lang="en-GB" altLang="en-US" b="1" baseline="0" dirty="0"/>
              <a:t>B</a:t>
            </a:r>
          </a:p>
          <a:p>
            <a:r>
              <a:rPr lang="en-GB" altLang="en-US" baseline="0" dirty="0"/>
              <a:t>Breathing assessment includes inspection of the chest for signs of injury and paradoxical movement, listening to the percussion note and listening for breath sounds and air entry as well as measuring oxygen saturations. This might suggest pneumothorax, haemothorax or a flail chest.</a:t>
            </a:r>
          </a:p>
          <a:p>
            <a:r>
              <a:rPr lang="en-GB" altLang="en-US" b="1" baseline="0" dirty="0"/>
              <a:t>C</a:t>
            </a:r>
          </a:p>
          <a:p>
            <a:r>
              <a:rPr lang="en-GB" altLang="en-US" baseline="0" dirty="0"/>
              <a:t>Not all traumatic bleeding is obvious. Look for signs of shock such as tachycardia, prolonged capillary refill, reduced consciousness.</a:t>
            </a:r>
          </a:p>
          <a:p>
            <a:r>
              <a:rPr lang="en-GB" altLang="en-US" baseline="0" dirty="0"/>
              <a:t>Low blood pressure or absent pulses in a child are very late signs of shock and require immediate fluid resuscitation.</a:t>
            </a:r>
          </a:p>
          <a:p>
            <a:r>
              <a:rPr lang="en-GB" altLang="en-US" baseline="0" dirty="0"/>
              <a:t>Think about where blood may be lost “blood on the floor and five more” -  chest, abdomen, pelvis, long bones such as femur.  In small infants with open head sutures a significant amount of blood can also be lost into the scalp and skull.</a:t>
            </a:r>
          </a:p>
          <a:p>
            <a:r>
              <a:rPr lang="en-GB" altLang="en-US" b="1" baseline="0" dirty="0"/>
              <a:t>D </a:t>
            </a:r>
            <a:r>
              <a:rPr lang="en-GB" altLang="en-US" baseline="0" dirty="0"/>
              <a:t>AVPU/GCS, pupils and posture. This is often best done by the person managing the airway as they can talk to the patient and look in the eyes.</a:t>
            </a:r>
          </a:p>
          <a:p>
            <a:r>
              <a:rPr lang="en-GB" altLang="en-US" b="1" baseline="0" dirty="0"/>
              <a:t>E </a:t>
            </a:r>
            <a:r>
              <a:rPr lang="en-GB" altLang="en-US" baseline="0" dirty="0"/>
              <a:t>The patient should be examined fully for signs of injury.  This will include perineal examination to look for signs of pelvic injury.</a:t>
            </a:r>
          </a:p>
          <a:p>
            <a:r>
              <a:rPr lang="en-GB" altLang="en-US" baseline="0" dirty="0"/>
              <a:t>The back should be examined especially in penetrating injury. The patient will need to be log-rolled for this if there is concern for spinal injury.</a:t>
            </a:r>
          </a:p>
          <a:p>
            <a:r>
              <a:rPr lang="en-GB" altLang="en-US" baseline="0" dirty="0"/>
              <a:t>The patient’s extremities should be assessed for injury, especially for open fractures.  Obvious deformities may need to be splinted or manipulated if there are signs of critical skin or poor perfusion distally.</a:t>
            </a:r>
          </a:p>
          <a:p>
            <a:endParaRPr lang="en-GB"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Using this systematic approach, within a few short minutes of the patient arriving in our trauma room  our primary survey will allow us to identify these conditions: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aseline="0" dirty="0"/>
              <a:t>An ill-looking patient  who is not responding normally, has irregular breathing is pale with an abnormal heart rate or blood pressure might have any of these life-threatening conditions.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aseline="0" dirty="0"/>
              <a:t>Interaction opportunity:</a:t>
            </a: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aseline="0" dirty="0"/>
              <a:t>work around room: ask candidate for signs of airway obstruction; ask next candidate for how to manage. Continue for each of life-threatening conditions.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baseline="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Another important part of the structured approach is to prevent secondary damage to organs, either as a result of the initial injury or the things we might do to fix it.</a:t>
            </a:r>
            <a:endParaRPr lang="en-GB" dirty="0"/>
          </a:p>
          <a:p>
            <a:r>
              <a:rPr lang="en-GB" dirty="0"/>
              <a:t>Describe lethal triad and management.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Describe damage control resuscitation/damage control surgery sequence used in severe polytrauma. This is uncommon in children but may be necessary.</a:t>
            </a:r>
          </a:p>
          <a:p>
            <a:endParaRPr lang="en-GB" dirty="0"/>
          </a:p>
        </p:txBody>
      </p:sp>
      <p:sp>
        <p:nvSpPr>
          <p:cNvPr id="4" name="Slide Number Placeholder 3"/>
          <p:cNvSpPr>
            <a:spLocks noGrp="1"/>
          </p:cNvSpPr>
          <p:nvPr>
            <p:ph type="sldNum" sz="quarter" idx="10"/>
          </p:nvPr>
        </p:nvSpPr>
        <p:spPr/>
        <p:txBody>
          <a:bodyPr/>
          <a:lstStyle/>
          <a:p>
            <a:pPr>
              <a:defRPr/>
            </a:pPr>
            <a:r>
              <a:rPr lang="en-US" dirty="0"/>
              <a:t>APLS VLE Welcome and aims:</a:t>
            </a:r>
            <a:fld id="{986B55DA-EB8E-4D42-9199-780135BA2A14}" type="slidenum">
              <a:rPr lang="en-US" smtClean="0"/>
              <a:pPr>
                <a:defRPr/>
              </a:pPr>
              <a:t>9</a:t>
            </a:fld>
            <a:endParaRPr lang="en-US" dirty="0"/>
          </a:p>
        </p:txBody>
      </p:sp>
    </p:spTree>
    <p:extLst>
      <p:ext uri="{BB962C8B-B14F-4D97-AF65-F5344CB8AC3E}">
        <p14:creationId xmlns:p14="http://schemas.microsoft.com/office/powerpoint/2010/main" val="322783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 ALSG, 2023</a:t>
            </a:r>
          </a:p>
        </p:txBody>
      </p:sp>
    </p:spTree>
    <p:extLst>
      <p:ext uri="{BB962C8B-B14F-4D97-AF65-F5344CB8AC3E}">
        <p14:creationId xmlns:p14="http://schemas.microsoft.com/office/powerpoint/2010/main" val="1170895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cxnSp>
        <p:nvCxnSpPr>
          <p:cNvPr id="7" name="Straight Connector 2"/>
          <p:cNvCxnSpPr>
            <a:cxnSpLocks noChangeShapeType="1"/>
          </p:cNvCxnSpPr>
          <p:nvPr/>
        </p:nvCxnSpPr>
        <p:spPr bwMode="auto">
          <a:xfrm flipH="1">
            <a:off x="4140200" y="5084763"/>
            <a:ext cx="467995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Myriad Pro"/>
                <a:cs typeface="Myriad Pro"/>
              </a:defRPr>
            </a:lvl1pPr>
          </a:lstStyle>
          <a:p>
            <a:r>
              <a:rPr lang="en-US"/>
              <a:t>Click to edit Master title style</a:t>
            </a:r>
            <a:endParaRPr lang="en-US" dirty="0"/>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Myriad Pro"/>
                <a:cs typeface="Myriad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Myriad Pro"/>
                <a:cs typeface="Myriad Pro"/>
              </a:defRPr>
            </a:lvl1pPr>
            <a:lvl2pPr marL="742950" indent="-285750">
              <a:buClr>
                <a:schemeClr val="bg1"/>
              </a:buClr>
              <a:buFont typeface="Arial"/>
              <a:buChar char="•"/>
              <a:defRPr sz="2000" b="0" i="0">
                <a:solidFill>
                  <a:srgbClr val="FFFFFF"/>
                </a:solidFill>
                <a:latin typeface="Myriad Pro"/>
                <a:cs typeface="Myriad Pro"/>
              </a:defRPr>
            </a:lvl2pPr>
            <a:lvl3pPr marL="1143000" indent="-228600">
              <a:buClr>
                <a:schemeClr val="bg1"/>
              </a:buClr>
              <a:buFont typeface="Arial"/>
              <a:buChar char="•"/>
              <a:defRPr sz="1800" b="0" i="0">
                <a:solidFill>
                  <a:srgbClr val="FFFFFF"/>
                </a:solidFill>
                <a:latin typeface="Myriad Pro"/>
                <a:cs typeface="Myriad Pro"/>
              </a:defRPr>
            </a:lvl3pPr>
            <a:lvl4pPr marL="1600200" indent="-228600">
              <a:buClr>
                <a:schemeClr val="bg1"/>
              </a:buClr>
              <a:buFont typeface="Arial"/>
              <a:buChar char="•"/>
              <a:defRPr sz="1600" b="0" i="0">
                <a:solidFill>
                  <a:srgbClr val="FFFFFF"/>
                </a:solidFill>
                <a:latin typeface="Myriad Pro"/>
                <a:cs typeface="Myriad Pro"/>
              </a:defRPr>
            </a:lvl4pPr>
            <a:lvl5pPr marL="2057400" indent="-228600">
              <a:buClr>
                <a:schemeClr val="bg1"/>
              </a:buClr>
              <a:buFont typeface="Arial"/>
              <a:buChar char="•"/>
              <a:defRPr sz="1600" b="0" i="0">
                <a:solidFill>
                  <a:srgbClr val="FFFFFF"/>
                </a:solidFill>
                <a:latin typeface="Myriad Pro"/>
                <a:cs typeface="Myriad Pro"/>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6143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765101" y="1828800"/>
            <a:ext cx="7772400" cy="1143000"/>
          </a:xfrm>
          <a:prstGeom prst="rect">
            <a:avLst/>
          </a:prstGeom>
        </p:spPr>
        <p:txBody>
          <a:bodyPr/>
          <a:lstStyle>
            <a:lvl1pPr algn="ctr">
              <a:defRPr/>
            </a:lvl1pPr>
          </a:lstStyle>
          <a:p>
            <a:r>
              <a:rPr lang="en-US"/>
              <a:t>Click to edit Master title style</a:t>
            </a:r>
            <a:endParaRPr lang="en-GB"/>
          </a:p>
        </p:txBody>
      </p:sp>
      <p:sp>
        <p:nvSpPr>
          <p:cNvPr id="25603" name="Rectangle 3"/>
          <p:cNvSpPr>
            <a:spLocks noGrp="1" noChangeArrowheads="1"/>
          </p:cNvSpPr>
          <p:nvPr>
            <p:ph type="subTitle" sz="quarter" idx="1"/>
          </p:nvPr>
        </p:nvSpPr>
        <p:spPr>
          <a:xfrm>
            <a:off x="1441376" y="3886200"/>
            <a:ext cx="6400800" cy="1752600"/>
          </a:xfrm>
          <a:prstGeom prst="rect">
            <a:avLst/>
          </a:prstGeom>
        </p:spPr>
        <p:txBody>
          <a:bodyPr lIns="92075" tIns="46038" rIns="92075" bIns="46038"/>
          <a:lstStyle>
            <a:lvl1pPr marL="0" indent="0" algn="ctr">
              <a:buFontTx/>
              <a:buNone/>
              <a:defRPr>
                <a:solidFill>
                  <a:srgbClr val="FFFFFF"/>
                </a:solidFill>
              </a:defRPr>
            </a:lvl1pPr>
          </a:lstStyle>
          <a:p>
            <a:r>
              <a:rPr lang="en-US"/>
              <a:t>Click to edit Master subtitle style</a:t>
            </a:r>
            <a:endParaRPr lang="en-GB"/>
          </a:p>
        </p:txBody>
      </p:sp>
      <p:sp>
        <p:nvSpPr>
          <p:cNvPr id="4" name="Rectangle 4"/>
          <p:cNvSpPr>
            <a:spLocks noGrp="1" noChangeArrowheads="1"/>
          </p:cNvSpPr>
          <p:nvPr>
            <p:ph type="dt" sz="quarter" idx="10"/>
          </p:nvPr>
        </p:nvSpPr>
        <p:spPr>
          <a:xfrm>
            <a:off x="755650" y="6248400"/>
            <a:ext cx="1905000" cy="457200"/>
          </a:xfrm>
          <a:prstGeom prst="rect">
            <a:avLst/>
          </a:prstGeom>
        </p:spPr>
        <p:txBody>
          <a:bodyPr/>
          <a:lstStyle>
            <a:lvl1pPr algn="ctr">
              <a:defRPr>
                <a:solidFill>
                  <a:srgbClr val="FFFFFF"/>
                </a:solidFill>
                <a:cs typeface="+mn-cs"/>
              </a:defRPr>
            </a:lvl1pPr>
          </a:lstStyle>
          <a:p>
            <a:pPr>
              <a:defRPr/>
            </a:pPr>
            <a:endParaRPr lang="en-GB"/>
          </a:p>
        </p:txBody>
      </p:sp>
      <p:sp>
        <p:nvSpPr>
          <p:cNvPr id="5" name="Rectangle 5"/>
          <p:cNvSpPr>
            <a:spLocks noGrp="1" noChangeArrowheads="1"/>
          </p:cNvSpPr>
          <p:nvPr>
            <p:ph type="ftr" sz="quarter" idx="11"/>
          </p:nvPr>
        </p:nvSpPr>
        <p:spPr>
          <a:xfrm>
            <a:off x="3194050" y="6248400"/>
            <a:ext cx="2895600" cy="457200"/>
          </a:xfrm>
          <a:prstGeom prst="rect">
            <a:avLst/>
          </a:prstGeom>
        </p:spPr>
        <p:txBody>
          <a:bodyPr/>
          <a:lstStyle>
            <a:lvl1pPr algn="ctr">
              <a:defRPr>
                <a:solidFill>
                  <a:srgbClr val="FFFFFF"/>
                </a:solidFill>
                <a:cs typeface="+mn-cs"/>
              </a:defRPr>
            </a:lvl1pPr>
          </a:lstStyle>
          <a:p>
            <a:pPr>
              <a:defRPr/>
            </a:pPr>
            <a:endParaRPr lang="en-GB"/>
          </a:p>
        </p:txBody>
      </p:sp>
      <p:sp>
        <p:nvSpPr>
          <p:cNvPr id="6" name="Rectangle 6"/>
          <p:cNvSpPr>
            <a:spLocks noGrp="1" noChangeArrowheads="1"/>
          </p:cNvSpPr>
          <p:nvPr>
            <p:ph type="sldNum" sz="quarter" idx="12"/>
          </p:nvPr>
        </p:nvSpPr>
        <p:spPr>
          <a:xfrm>
            <a:off x="6623050" y="6248400"/>
            <a:ext cx="1905000" cy="457200"/>
          </a:xfrm>
          <a:prstGeom prst="rect">
            <a:avLst/>
          </a:prstGeom>
        </p:spPr>
        <p:txBody>
          <a:bodyPr/>
          <a:lstStyle>
            <a:lvl1pPr algn="ctr">
              <a:defRPr>
                <a:solidFill>
                  <a:srgbClr val="FFFFFF"/>
                </a:solidFill>
                <a:cs typeface="+mn-cs"/>
              </a:defRPr>
            </a:lvl1pPr>
          </a:lstStyle>
          <a:p>
            <a:pPr>
              <a:defRPr/>
            </a:pPr>
            <a:fld id="{BE6BC1FF-1164-40C7-9D39-2B680E27E2C7}" type="slidenum">
              <a:rPr lang="en-GB"/>
              <a:pPr>
                <a:defRPr/>
              </a:pPr>
              <a:t>‹nr.›</a:t>
            </a:fld>
            <a:endParaRPr lang="en-GB"/>
          </a:p>
        </p:txBody>
      </p:sp>
    </p:spTree>
    <p:extLst>
      <p:ext uri="{BB962C8B-B14F-4D97-AF65-F5344CB8AC3E}">
        <p14:creationId xmlns:p14="http://schemas.microsoft.com/office/powerpoint/2010/main" val="2860276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2525" y="533400"/>
            <a:ext cx="7772400" cy="1143000"/>
          </a:xfrm>
          <a:prstGeom prst="rect">
            <a:avLst/>
          </a:prstGeom>
        </p:spPr>
        <p:txBody>
          <a:bodyPr/>
          <a:lstStyle/>
          <a:p>
            <a:r>
              <a:rPr lang="en-US"/>
              <a:t>Click to edit Master title style</a:t>
            </a:r>
            <a:endParaRPr lang="en-GB"/>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r>
              <a:rPr lang="en-US" noProof="0"/>
              <a:t>Click icon to add table</a:t>
            </a:r>
            <a:endParaRPr lang="en-GB" noProof="0"/>
          </a:p>
        </p:txBody>
      </p:sp>
      <p:sp>
        <p:nvSpPr>
          <p:cNvPr id="4" name="Date Placeholder 3"/>
          <p:cNvSpPr>
            <a:spLocks noGrp="1"/>
          </p:cNvSpPr>
          <p:nvPr>
            <p:ph type="dt" sz="half" idx="10"/>
          </p:nvPr>
        </p:nvSpPr>
        <p:spPr>
          <a:xfrm>
            <a:off x="1143000" y="6248400"/>
            <a:ext cx="1905000" cy="457200"/>
          </a:xfrm>
          <a:prstGeom prst="rect">
            <a:avLst/>
          </a:prstGeom>
        </p:spPr>
        <p:txBody>
          <a:bodyPr/>
          <a:lstStyle>
            <a:lvl1pPr algn="ctr">
              <a:defRPr>
                <a:cs typeface="+mn-cs"/>
              </a:defRPr>
            </a:lvl1pPr>
          </a:lstStyle>
          <a:p>
            <a:pPr>
              <a:defRPr/>
            </a:pPr>
            <a:endParaRPr lang="en-GB"/>
          </a:p>
        </p:txBody>
      </p:sp>
      <p:sp>
        <p:nvSpPr>
          <p:cNvPr id="5" name="Footer Placeholder 4"/>
          <p:cNvSpPr>
            <a:spLocks noGrp="1"/>
          </p:cNvSpPr>
          <p:nvPr>
            <p:ph type="ftr" sz="quarter" idx="11"/>
          </p:nvPr>
        </p:nvSpPr>
        <p:spPr>
          <a:xfrm>
            <a:off x="3581400" y="6248400"/>
            <a:ext cx="2895600" cy="457200"/>
          </a:xfrm>
          <a:prstGeom prst="rect">
            <a:avLst/>
          </a:prstGeom>
        </p:spPr>
        <p:txBody>
          <a:bodyPr/>
          <a:lstStyle>
            <a:lvl1pPr algn="ctr">
              <a:defRPr>
                <a:cs typeface="+mn-cs"/>
              </a:defRPr>
            </a:lvl1pPr>
          </a:lstStyle>
          <a:p>
            <a:pPr>
              <a:defRPr/>
            </a:pPr>
            <a:endParaRPr lang="en-GB"/>
          </a:p>
        </p:txBody>
      </p:sp>
      <p:sp>
        <p:nvSpPr>
          <p:cNvPr id="6" name="Slide Number Placeholder 5"/>
          <p:cNvSpPr>
            <a:spLocks noGrp="1"/>
          </p:cNvSpPr>
          <p:nvPr>
            <p:ph type="sldNum" sz="quarter" idx="12"/>
          </p:nvPr>
        </p:nvSpPr>
        <p:spPr>
          <a:xfrm>
            <a:off x="7010400" y="6248400"/>
            <a:ext cx="1905000" cy="457200"/>
          </a:xfrm>
          <a:prstGeom prst="rect">
            <a:avLst/>
          </a:prstGeom>
        </p:spPr>
        <p:txBody>
          <a:bodyPr/>
          <a:lstStyle>
            <a:lvl1pPr algn="ctr">
              <a:defRPr>
                <a:cs typeface="+mn-cs"/>
              </a:defRPr>
            </a:lvl1pPr>
          </a:lstStyle>
          <a:p>
            <a:pPr>
              <a:defRPr/>
            </a:pPr>
            <a:fld id="{EE1E6FB8-C9F5-4686-8CB6-1F8211344E76}" type="slidenum">
              <a:rPr lang="en-GB"/>
              <a:pPr>
                <a:defRPr/>
              </a:pPr>
              <a:t>‹nr.›</a:t>
            </a:fld>
            <a:endParaRPr lang="en-GB"/>
          </a:p>
        </p:txBody>
      </p:sp>
    </p:spTree>
    <p:extLst>
      <p:ext uri="{BB962C8B-B14F-4D97-AF65-F5344CB8AC3E}">
        <p14:creationId xmlns:p14="http://schemas.microsoft.com/office/powerpoint/2010/main" val="267447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533400"/>
            <a:ext cx="7772400" cy="1143000"/>
          </a:xfrm>
          <a:prstGeom prst="rect">
            <a:avLst/>
          </a:prstGeom>
        </p:spPr>
        <p:txBody>
          <a:bodyPr/>
          <a:lstStyle/>
          <a:p>
            <a:r>
              <a:rPr lang="en-US"/>
              <a:t>Click to edit Master title style</a:t>
            </a:r>
            <a:endParaRPr lang="en-GB"/>
          </a:p>
        </p:txBody>
      </p:sp>
      <p:sp>
        <p:nvSpPr>
          <p:cNvPr id="3" name="ClipArt Placeholder 2"/>
          <p:cNvSpPr>
            <a:spLocks noGrp="1"/>
          </p:cNvSpPr>
          <p:nvPr>
            <p:ph type="clipArt" sz="half" idx="1"/>
          </p:nvPr>
        </p:nvSpPr>
        <p:spPr>
          <a:xfrm>
            <a:off x="1143000" y="1981200"/>
            <a:ext cx="3810000" cy="4114800"/>
          </a:xfrm>
          <a:prstGeom prst="rect">
            <a:avLst/>
          </a:prstGeom>
        </p:spPr>
        <p:txBody>
          <a:bodyPr/>
          <a:lstStyle/>
          <a:p>
            <a:pPr lvl="0"/>
            <a:r>
              <a:rPr lang="en-US" noProof="0"/>
              <a:t>Click icon to add clip art</a:t>
            </a:r>
            <a:endParaRPr lang="en-GB" noProof="0"/>
          </a:p>
        </p:txBody>
      </p:sp>
      <p:sp>
        <p:nvSpPr>
          <p:cNvPr id="4" name="Text Placeholder 3"/>
          <p:cNvSpPr>
            <a:spLocks noGrp="1"/>
          </p:cNvSpPr>
          <p:nvPr>
            <p:ph type="body" sz="half" idx="2"/>
          </p:nvPr>
        </p:nvSpPr>
        <p:spPr>
          <a:xfrm>
            <a:off x="51054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143000" y="6248400"/>
            <a:ext cx="1905000" cy="457200"/>
          </a:xfrm>
          <a:prstGeom prst="rect">
            <a:avLst/>
          </a:prstGeom>
        </p:spPr>
        <p:txBody>
          <a:bodyPr/>
          <a:lstStyle>
            <a:lvl1pPr algn="ctr">
              <a:defRPr>
                <a:cs typeface="+mn-cs"/>
              </a:defRPr>
            </a:lvl1pPr>
          </a:lstStyle>
          <a:p>
            <a:pPr>
              <a:defRPr/>
            </a:pPr>
            <a:endParaRPr lang="en-GB"/>
          </a:p>
        </p:txBody>
      </p:sp>
      <p:sp>
        <p:nvSpPr>
          <p:cNvPr id="6" name="Footer Placeholder 5"/>
          <p:cNvSpPr>
            <a:spLocks noGrp="1"/>
          </p:cNvSpPr>
          <p:nvPr>
            <p:ph type="ftr" sz="quarter" idx="11"/>
          </p:nvPr>
        </p:nvSpPr>
        <p:spPr>
          <a:xfrm>
            <a:off x="3581400" y="6248400"/>
            <a:ext cx="2895600" cy="457200"/>
          </a:xfrm>
          <a:prstGeom prst="rect">
            <a:avLst/>
          </a:prstGeom>
        </p:spPr>
        <p:txBody>
          <a:bodyPr/>
          <a:lstStyle>
            <a:lvl1pPr algn="ctr">
              <a:defRPr>
                <a:cs typeface="+mn-cs"/>
              </a:defRPr>
            </a:lvl1pPr>
          </a:lstStyle>
          <a:p>
            <a:pPr>
              <a:defRPr/>
            </a:pPr>
            <a:endParaRPr lang="en-GB"/>
          </a:p>
        </p:txBody>
      </p:sp>
      <p:sp>
        <p:nvSpPr>
          <p:cNvPr id="7" name="Slide Number Placeholder 6"/>
          <p:cNvSpPr>
            <a:spLocks noGrp="1"/>
          </p:cNvSpPr>
          <p:nvPr>
            <p:ph type="sldNum" sz="quarter" idx="12"/>
          </p:nvPr>
        </p:nvSpPr>
        <p:spPr>
          <a:xfrm>
            <a:off x="7010400" y="6248400"/>
            <a:ext cx="1905000" cy="457200"/>
          </a:xfrm>
          <a:prstGeom prst="rect">
            <a:avLst/>
          </a:prstGeom>
        </p:spPr>
        <p:txBody>
          <a:bodyPr/>
          <a:lstStyle>
            <a:lvl1pPr algn="ctr">
              <a:defRPr>
                <a:cs typeface="+mn-cs"/>
              </a:defRPr>
            </a:lvl1pPr>
          </a:lstStyle>
          <a:p>
            <a:pPr>
              <a:defRPr/>
            </a:pPr>
            <a:fld id="{0DBCBBAC-F46A-4EC8-8654-C02D4E68F272}" type="slidenum">
              <a:rPr lang="en-GB"/>
              <a:pPr>
                <a:defRPr/>
              </a:pPr>
              <a:t>‹nr.›</a:t>
            </a:fld>
            <a:endParaRPr lang="en-GB"/>
          </a:p>
        </p:txBody>
      </p:sp>
    </p:spTree>
    <p:extLst>
      <p:ext uri="{BB962C8B-B14F-4D97-AF65-F5344CB8AC3E}">
        <p14:creationId xmlns:p14="http://schemas.microsoft.com/office/powerpoint/2010/main" val="1570539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54" name="Picture 2" descr="Picture 2"/>
          <p:cNvPicPr>
            <a:picLocks noChangeAspect="1"/>
          </p:cNvPicPr>
          <p:nvPr/>
        </p:nvPicPr>
        <p:blipFill>
          <a:blip r:embed="rId2"/>
          <a:stretch>
            <a:fillRect/>
          </a:stretch>
        </p:blipFill>
        <p:spPr>
          <a:xfrm>
            <a:off x="0" y="1587"/>
            <a:ext cx="9144000" cy="6856413"/>
          </a:xfrm>
          <a:prstGeom prst="rect">
            <a:avLst/>
          </a:prstGeom>
          <a:ln w="12700">
            <a:miter lim="400000"/>
          </a:ln>
        </p:spPr>
      </p:pic>
      <p:sp>
        <p:nvSpPr>
          <p:cNvPr id="55" name="TextBox 5"/>
          <p:cNvSpPr txBox="1"/>
          <p:nvPr/>
        </p:nvSpPr>
        <p:spPr>
          <a:xfrm>
            <a:off x="5841682" y="6308725"/>
            <a:ext cx="286131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000">
                <a:solidFill>
                  <a:srgbClr val="2F70C8"/>
                </a:solidFill>
                <a:latin typeface="Arial"/>
                <a:ea typeface="Arial"/>
                <a:cs typeface="Arial"/>
                <a:sym typeface="Arial"/>
              </a:defRPr>
            </a:lvl1pPr>
          </a:lstStyle>
          <a:p>
            <a:r>
              <a:t>© ALSG, 2015</a:t>
            </a:r>
          </a:p>
        </p:txBody>
      </p:sp>
      <p:sp>
        <p:nvSpPr>
          <p:cNvPr id="56" name="Titeltekst"/>
          <p:cNvSpPr txBox="1">
            <a:spLocks noGrp="1"/>
          </p:cNvSpPr>
          <p:nvPr>
            <p:ph type="title"/>
          </p:nvPr>
        </p:nvSpPr>
        <p:spPr>
          <a:xfrm>
            <a:off x="457200" y="274638"/>
            <a:ext cx="8229600" cy="1143001"/>
          </a:xfrm>
          <a:prstGeom prst="rect">
            <a:avLst/>
          </a:prstGeom>
        </p:spPr>
        <p:txBody>
          <a:bodyPr anchor="t">
            <a:normAutofit/>
          </a:bodyPr>
          <a:lstStyle>
            <a:lvl1pPr algn="l">
              <a:defRPr sz="3200" b="1">
                <a:solidFill>
                  <a:srgbClr val="2E5796"/>
                </a:solidFill>
                <a:latin typeface="Myriad Pro"/>
                <a:ea typeface="Myriad Pro"/>
                <a:cs typeface="Myriad Pro"/>
                <a:sym typeface="Myriad Pro"/>
              </a:defRPr>
            </a:lvl1pPr>
          </a:lstStyle>
          <a:p>
            <a:r>
              <a:t>Titeltekst</a:t>
            </a:r>
          </a:p>
        </p:txBody>
      </p:sp>
      <p:sp>
        <p:nvSpPr>
          <p:cNvPr id="57" name="Hoofdtekst - niveau één…"/>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3657A7"/>
              </a:buClr>
              <a:buFont typeface="Arial"/>
              <a:defRPr sz="2800">
                <a:latin typeface="Myriad Pro"/>
                <a:ea typeface="Myriad Pro"/>
                <a:cs typeface="Myriad Pro"/>
                <a:sym typeface="Myriad Pro"/>
              </a:defRPr>
            </a:lvl1pPr>
            <a:lvl2pPr marL="790575" indent="-333375">
              <a:spcBef>
                <a:spcPts val="600"/>
              </a:spcBef>
              <a:buClr>
                <a:srgbClr val="3657A7"/>
              </a:buClr>
              <a:buFont typeface="Arial"/>
              <a:buChar char="•"/>
              <a:defRPr sz="2800">
                <a:latin typeface="Myriad Pro"/>
                <a:ea typeface="Myriad Pro"/>
                <a:cs typeface="Myriad Pro"/>
                <a:sym typeface="Myriad Pro"/>
              </a:defRPr>
            </a:lvl2pPr>
            <a:lvl3pPr marL="1234439" indent="-320039">
              <a:spcBef>
                <a:spcPts val="600"/>
              </a:spcBef>
              <a:buClr>
                <a:srgbClr val="3657A7"/>
              </a:buClr>
              <a:buFont typeface="Arial"/>
              <a:defRPr sz="2800">
                <a:latin typeface="Myriad Pro"/>
                <a:ea typeface="Myriad Pro"/>
                <a:cs typeface="Myriad Pro"/>
                <a:sym typeface="Myriad Pro"/>
              </a:defRPr>
            </a:lvl3pPr>
            <a:lvl4pPr marL="1727200" indent="-355600">
              <a:spcBef>
                <a:spcPts val="600"/>
              </a:spcBef>
              <a:buClr>
                <a:srgbClr val="3657A7"/>
              </a:buClr>
              <a:buFont typeface="Arial"/>
              <a:buChar char="•"/>
              <a:defRPr sz="2800">
                <a:latin typeface="Myriad Pro"/>
                <a:ea typeface="Myriad Pro"/>
                <a:cs typeface="Myriad Pro"/>
                <a:sym typeface="Myriad Pro"/>
              </a:defRPr>
            </a:lvl4pPr>
            <a:lvl5pPr marL="2184400" indent="-355600">
              <a:spcBef>
                <a:spcPts val="600"/>
              </a:spcBef>
              <a:buClr>
                <a:srgbClr val="3657A7"/>
              </a:buClr>
              <a:buFont typeface="Arial"/>
              <a:buChar char="•"/>
              <a:defRPr sz="2800">
                <a:latin typeface="Myriad Pro"/>
                <a:ea typeface="Myriad Pro"/>
                <a:cs typeface="Myriad Pro"/>
                <a:sym typeface="Myriad Pro"/>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03714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rgbClr val="F7F7F7"/>
        </a:solidFill>
        <a:effectLst/>
      </p:bgPr>
    </p:bg>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p:txBody>
      </p:sp>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 name="Picture 1" descr="Graphical user interface&#10;&#10;Description automatically generated with low confidence">
            <a:extLst>
              <a:ext uri="{FF2B5EF4-FFF2-40B4-BE49-F238E27FC236}">
                <a16:creationId xmlns:a16="http://schemas.microsoft.com/office/drawing/2014/main" id="{0E5B4BE0-A721-ED7C-37EA-1E9948C111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41810541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7F7F7"/>
        </a:solidFill>
        <a:effectLst/>
      </p:bgPr>
    </p:bg>
    <p:spTree>
      <p:nvGrpSpPr>
        <p:cNvPr id="1" name=""/>
        <p:cNvGrpSpPr/>
        <p:nvPr/>
      </p:nvGrpSpPr>
      <p:grpSpPr>
        <a:xfrm>
          <a:off x="0" y="0"/>
          <a:ext cx="0" cy="0"/>
          <a:chOff x="0" y="0"/>
          <a:chExt cx="0" cy="0"/>
        </a:xfrm>
      </p:grpSpPr>
      <p:cxnSp>
        <p:nvCxnSpPr>
          <p:cNvPr id="5" name="Straight Connector 2"/>
          <p:cNvCxnSpPr>
            <a:cxnSpLocks noChangeShapeType="1"/>
          </p:cNvCxnSpPr>
          <p:nvPr/>
        </p:nvCxnSpPr>
        <p:spPr bwMode="auto">
          <a:xfrm flipH="1">
            <a:off x="468313" y="3933825"/>
            <a:ext cx="77755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Myriad Pro"/>
                <a:cs typeface="Myriad Pro"/>
              </a:defRPr>
            </a:lvl1pPr>
          </a:lstStyle>
          <a:p>
            <a:r>
              <a:rPr lang="en-US"/>
              <a:t>Click to edit Master title style</a:t>
            </a:r>
            <a:endParaRPr lang="en-US" dirty="0"/>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buNone/>
              <a:defRPr sz="2000" b="0" i="0">
                <a:latin typeface="Myriad Pro"/>
                <a:cs typeface="Myriad Pro"/>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7" name="Picture 6" descr="Graphical user interface&#10;&#10;Description automatically generated with low confidence">
            <a:extLst>
              <a:ext uri="{FF2B5EF4-FFF2-40B4-BE49-F238E27FC236}">
                <a16:creationId xmlns:a16="http://schemas.microsoft.com/office/drawing/2014/main" id="{0B14D18D-A644-C206-B228-748238254B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
        <p:nvSpPr>
          <p:cNvPr id="4" name="TextBox 3">
            <a:extLst>
              <a:ext uri="{FF2B5EF4-FFF2-40B4-BE49-F238E27FC236}">
                <a16:creationId xmlns:a16="http://schemas.microsoft.com/office/drawing/2014/main" id="{894BBB9D-6421-6653-6B95-0470E533FDEF}"/>
              </a:ext>
            </a:extLst>
          </p:cNvPr>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p:txBody>
      </p:sp>
    </p:spTree>
    <p:extLst>
      <p:ext uri="{BB962C8B-B14F-4D97-AF65-F5344CB8AC3E}">
        <p14:creationId xmlns:p14="http://schemas.microsoft.com/office/powerpoint/2010/main" val="1357254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F7F7F7"/>
        </a:solidFill>
        <a:effectLst/>
      </p:bgPr>
    </p:bg>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p:txBody>
      </p:sp>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Myriad Pro"/>
                <a:cs typeface="Myriad Pro"/>
              </a:defRPr>
            </a:lvl1pPr>
          </a:lstStyle>
          <a:p>
            <a:r>
              <a:rPr lang="en-US"/>
              <a:t>Click to edit Master title style</a:t>
            </a:r>
            <a:endParaRPr lang="en-US" dirty="0"/>
          </a:p>
        </p:txBody>
      </p:sp>
      <p:sp>
        <p:nvSpPr>
          <p:cNvPr id="3" name="Content Placeholder 2"/>
          <p:cNvSpPr>
            <a:spLocks noGrp="1"/>
          </p:cNvSpPr>
          <p:nvPr>
            <p:ph idx="1"/>
          </p:nvPr>
        </p:nvSpPr>
        <p:spPr>
          <a:xfrm>
            <a:off x="467544" y="1038747"/>
            <a:ext cx="8229600" cy="4032448"/>
          </a:xfrm>
          <a:prstGeom prst="rect">
            <a:avLst/>
          </a:prstGeom>
        </p:spPr>
        <p:txBody>
          <a:bodyPr vert="horz"/>
          <a:lstStyle>
            <a:lvl1pPr marL="457200" indent="-457200">
              <a:buClr>
                <a:srgbClr val="3657A7"/>
              </a:buClr>
              <a:buFont typeface="Arial"/>
              <a:buChar char="•"/>
              <a:defRPr sz="2800" b="0" i="0">
                <a:latin typeface="Myriad Pro"/>
                <a:cs typeface="Myriad Pro"/>
              </a:defRPr>
            </a:lvl1pPr>
            <a:lvl2pPr marL="914400" indent="-457200">
              <a:buClr>
                <a:srgbClr val="3657A7"/>
              </a:buClr>
              <a:buFont typeface="Arial"/>
              <a:buChar char="•"/>
              <a:defRPr sz="2400" b="0" i="0">
                <a:latin typeface="Arial"/>
                <a:cs typeface="Arial"/>
              </a:defRPr>
            </a:lvl2pPr>
            <a:lvl3pPr marL="1257300" indent="-342900">
              <a:buClr>
                <a:srgbClr val="3657A7"/>
              </a:buClr>
              <a:buFont typeface="Arial"/>
              <a:buChar char="•"/>
              <a:defRPr sz="2200" b="0" i="0">
                <a:latin typeface="Arial"/>
                <a:cs typeface="Arial"/>
              </a:defRPr>
            </a:lvl3pPr>
            <a:lvl4pPr marL="1714500" indent="-342900">
              <a:buClr>
                <a:srgbClr val="3657A7"/>
              </a:buClr>
              <a:buFont typeface="Arial"/>
              <a:buChar char="•"/>
              <a:defRPr sz="2000" b="0" i="0">
                <a:latin typeface="Arial"/>
                <a:cs typeface="Arial"/>
              </a:defRPr>
            </a:lvl4pPr>
            <a:lvl5pPr marL="2171700" indent="-342900">
              <a:buClr>
                <a:srgbClr val="3657A7"/>
              </a:buClr>
              <a:buFont typeface="Arial"/>
              <a:buChar char="•"/>
              <a:defRPr sz="1800" b="0" i="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Graphical user interface&#10;&#10;Description automatically generated with low confidence">
            <a:extLst>
              <a:ext uri="{FF2B5EF4-FFF2-40B4-BE49-F238E27FC236}">
                <a16:creationId xmlns:a16="http://schemas.microsoft.com/office/drawing/2014/main" id="{EFA2CFBD-A434-9B41-3899-6700C9BB1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15411447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solidFill>
          <a:srgbClr val="F7F7F7"/>
        </a:solidFill>
        <a:effectLst/>
      </p:bgPr>
    </p:bg>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p:txBody>
      </p:sp>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Myriad Pro"/>
                <a:cs typeface="Myriad Pro"/>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Myriad Pro"/>
                <a:cs typeface="Myriad Pro"/>
              </a:defRPr>
            </a:lvl1pPr>
            <a:lvl2pPr marL="742950" indent="-285750">
              <a:buClr>
                <a:srgbClr val="3657A7"/>
              </a:buClr>
              <a:buFont typeface="Arial"/>
              <a:buChar char="•"/>
              <a:defRPr sz="2400" b="0" i="0">
                <a:latin typeface="Myriad Pro"/>
                <a:cs typeface="Myriad Pro"/>
              </a:defRPr>
            </a:lvl2pPr>
            <a:lvl3pPr marL="1143000" indent="-228600">
              <a:buClr>
                <a:srgbClr val="3657A7"/>
              </a:buClr>
              <a:buFont typeface="Arial"/>
              <a:buChar char="•"/>
              <a:defRPr sz="2000" b="0" i="0">
                <a:latin typeface="Myriad Pro"/>
                <a:cs typeface="Myriad Pro"/>
              </a:defRPr>
            </a:lvl3pPr>
            <a:lvl4pPr marL="1600200" indent="-228600">
              <a:buClr>
                <a:srgbClr val="3657A7"/>
              </a:buClr>
              <a:buFont typeface="Arial"/>
              <a:buChar char="•"/>
              <a:defRPr sz="1800" b="0" i="0">
                <a:latin typeface="Myriad Pro"/>
                <a:cs typeface="Myriad Pro"/>
              </a:defRPr>
            </a:lvl4pPr>
            <a:lvl5pPr marL="2057400" indent="-228600">
              <a:buClr>
                <a:srgbClr val="3657A7"/>
              </a:buClr>
              <a:buFont typeface="Arial"/>
              <a:buChar char="•"/>
              <a:defRPr sz="1800" b="0" i="0">
                <a:latin typeface="Myriad Pro"/>
                <a:cs typeface="Myriad Pro"/>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Myriad Pro"/>
                <a:cs typeface="Myriad Pro"/>
              </a:defRPr>
            </a:lvl1pPr>
            <a:lvl2pPr marL="742950" indent="-285750">
              <a:buClr>
                <a:srgbClr val="3657A7"/>
              </a:buClr>
              <a:buFont typeface="Arial"/>
              <a:buChar char="•"/>
              <a:defRPr sz="2400" b="0" i="0">
                <a:latin typeface="Myriad Pro"/>
                <a:cs typeface="Myriad Pro"/>
              </a:defRPr>
            </a:lvl2pPr>
            <a:lvl3pPr marL="1143000" indent="-228600">
              <a:buClr>
                <a:srgbClr val="3657A7"/>
              </a:buClr>
              <a:buFont typeface="Arial"/>
              <a:buChar char="•"/>
              <a:defRPr sz="2000" b="0" i="0">
                <a:latin typeface="Myriad Pro"/>
                <a:cs typeface="Myriad Pro"/>
              </a:defRPr>
            </a:lvl3pPr>
            <a:lvl4pPr marL="1600200" indent="-228600">
              <a:buClr>
                <a:srgbClr val="3657A7"/>
              </a:buClr>
              <a:buFont typeface="Arial"/>
              <a:buChar char="•"/>
              <a:defRPr sz="1800" b="0" i="0">
                <a:latin typeface="Myriad Pro"/>
                <a:cs typeface="Myriad Pro"/>
              </a:defRPr>
            </a:lvl4pPr>
            <a:lvl5pPr marL="2057400" indent="-228600">
              <a:buClr>
                <a:srgbClr val="3657A7"/>
              </a:buClr>
              <a:buFont typeface="Arial"/>
              <a:buChar char="•"/>
              <a:defRPr sz="1800" b="0" i="0">
                <a:latin typeface="Myriad Pro"/>
                <a:cs typeface="Myriad Pro"/>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Graphical user interface&#10;&#10;Description automatically generated with low confidence">
            <a:extLst>
              <a:ext uri="{FF2B5EF4-FFF2-40B4-BE49-F238E27FC236}">
                <a16:creationId xmlns:a16="http://schemas.microsoft.com/office/drawing/2014/main" id="{C58D47F9-B04E-EE52-506A-80A4014A8F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9251389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rgbClr val="F7F7F7"/>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p:txBody>
      </p:sp>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Myriad Pro"/>
                <a:cs typeface="Myriad Pro"/>
              </a:defRPr>
            </a:lvl1pPr>
          </a:lstStyle>
          <a:p>
            <a:r>
              <a:rPr lang="en-US"/>
              <a:t>Click to edit Master title style</a:t>
            </a:r>
            <a:endParaRPr lang="en-US" dirty="0"/>
          </a:p>
        </p:txBody>
      </p:sp>
      <p:pic>
        <p:nvPicPr>
          <p:cNvPr id="5" name="Picture 4" descr="Graphical user interface&#10;&#10;Description automatically generated with low confidence">
            <a:extLst>
              <a:ext uri="{FF2B5EF4-FFF2-40B4-BE49-F238E27FC236}">
                <a16:creationId xmlns:a16="http://schemas.microsoft.com/office/drawing/2014/main" id="{53F6E841-FCA4-9703-A2EE-3CF4C66043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94855321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7F7F7"/>
        </a:soli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p:txBody>
      </p:sp>
      <p:pic>
        <p:nvPicPr>
          <p:cNvPr id="4" name="Picture 3" descr="Graphical user interface&#10;&#10;Description automatically generated with low confidence">
            <a:extLst>
              <a:ext uri="{FF2B5EF4-FFF2-40B4-BE49-F238E27FC236}">
                <a16:creationId xmlns:a16="http://schemas.microsoft.com/office/drawing/2014/main" id="{5CF91797-88C7-B165-93AE-7A114FD857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23979830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rgbClr val="F7F7F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Myriad Pro"/>
                <a:cs typeface="Myriad Pro"/>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a:cs typeface="Arial"/>
              </a:defRPr>
            </a:lvl1pPr>
            <a:lvl2pPr>
              <a:defRPr sz="2800">
                <a:solidFill>
                  <a:srgbClr val="2E5796"/>
                </a:solidFill>
                <a:latin typeface="Arial"/>
                <a:cs typeface="Arial"/>
              </a:defRPr>
            </a:lvl2pPr>
            <a:lvl3pPr>
              <a:defRPr sz="2400">
                <a:solidFill>
                  <a:srgbClr val="2E5796"/>
                </a:solidFill>
                <a:latin typeface="Arial"/>
                <a:cs typeface="Arial"/>
              </a:defRPr>
            </a:lvl3pPr>
            <a:lvl4pPr>
              <a:defRPr sz="2000">
                <a:solidFill>
                  <a:srgbClr val="2E5796"/>
                </a:solidFill>
                <a:latin typeface="Arial"/>
                <a:cs typeface="Arial"/>
              </a:defRPr>
            </a:lvl4pPr>
            <a:lvl5pPr>
              <a:defRPr sz="2000">
                <a:solidFill>
                  <a:srgbClr val="2E5796"/>
                </a:solidFill>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Myriad Pro"/>
                <a:cs typeface="Myriad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descr="Graphical user interface&#10;&#10;Description automatically generated with low confidence">
            <a:extLst>
              <a:ext uri="{FF2B5EF4-FFF2-40B4-BE49-F238E27FC236}">
                <a16:creationId xmlns:a16="http://schemas.microsoft.com/office/drawing/2014/main" id="{CB89E000-735D-CAC2-F889-58C96977A4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
        <p:nvSpPr>
          <p:cNvPr id="5" name="TextBox 4">
            <a:extLst>
              <a:ext uri="{FF2B5EF4-FFF2-40B4-BE49-F238E27FC236}">
                <a16:creationId xmlns:a16="http://schemas.microsoft.com/office/drawing/2014/main" id="{722EEFC9-541F-45BB-AB5A-FDC73EC7A4D1}"/>
              </a:ext>
            </a:extLst>
          </p:cNvPr>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p:txBody>
      </p:sp>
    </p:spTree>
    <p:extLst>
      <p:ext uri="{BB962C8B-B14F-4D97-AF65-F5344CB8AC3E}">
        <p14:creationId xmlns:p14="http://schemas.microsoft.com/office/powerpoint/2010/main" val="387833535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F7F7F7"/>
        </a:solidFill>
        <a:effectLst/>
      </p:bgPr>
    </p:bg>
    <p:spTree>
      <p:nvGrpSpPr>
        <p:cNvPr id="1" name=""/>
        <p:cNvGrpSpPr/>
        <p:nvPr/>
      </p:nvGrpSpPr>
      <p:grpSpPr>
        <a:xfrm>
          <a:off x="0" y="0"/>
          <a:ext cx="0" cy="0"/>
          <a:chOff x="0" y="0"/>
          <a:chExt cx="0" cy="0"/>
        </a:xfrm>
      </p:grpSpPr>
      <p:cxnSp>
        <p:nvCxnSpPr>
          <p:cNvPr id="6" name="Straight Connector 2"/>
          <p:cNvCxnSpPr>
            <a:cxnSpLocks noChangeShapeType="1"/>
          </p:cNvCxnSpPr>
          <p:nvPr/>
        </p:nvCxnSpPr>
        <p:spPr bwMode="auto">
          <a:xfrm flipH="1">
            <a:off x="3059113" y="5084763"/>
            <a:ext cx="54737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p:cNvSpPr txBox="1">
            <a:spLocks noChangeArrowheads="1"/>
          </p:cNvSpPr>
          <p:nvPr userDrawn="1"/>
        </p:nvSpPr>
        <p:spPr bwMode="auto">
          <a:xfrm>
            <a:off x="5760000" y="6300000"/>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ahoma" charset="0"/>
              </a:defRPr>
            </a:lvl1pPr>
            <a:lvl2pPr marL="742950" indent="-285750" algn="ctr" eaLnBrk="0" hangingPunct="0">
              <a:defRPr sz="2400">
                <a:solidFill>
                  <a:schemeClr val="tx1"/>
                </a:solidFill>
                <a:latin typeface="Tahoma" charset="0"/>
              </a:defRPr>
            </a:lvl2pPr>
            <a:lvl3pPr marL="1143000" indent="-228600" algn="ctr" eaLnBrk="0" hangingPunct="0">
              <a:defRPr sz="2400">
                <a:solidFill>
                  <a:schemeClr val="tx1"/>
                </a:solidFill>
                <a:latin typeface="Tahoma" charset="0"/>
              </a:defRPr>
            </a:lvl3pPr>
            <a:lvl4pPr marL="1600200" indent="-228600" algn="ctr" eaLnBrk="0" hangingPunct="0">
              <a:defRPr sz="2400">
                <a:solidFill>
                  <a:schemeClr val="tx1"/>
                </a:solidFill>
                <a:latin typeface="Tahoma" charset="0"/>
              </a:defRPr>
            </a:lvl4pPr>
            <a:lvl5pPr marL="2057400" indent="-228600" algn="ctr" eaLnBrk="0" hangingPunct="0">
              <a:defRPr sz="2400">
                <a:solidFill>
                  <a:schemeClr val="tx1"/>
                </a:solidFill>
                <a:latin typeface="Tahoma" charset="0"/>
              </a:defRPr>
            </a:lvl5pPr>
            <a:lvl6pPr marL="2514600" indent="-228600" algn="ctr" eaLnBrk="0" fontAlgn="base" hangingPunct="0">
              <a:spcBef>
                <a:spcPct val="0"/>
              </a:spcBef>
              <a:spcAft>
                <a:spcPct val="0"/>
              </a:spcAft>
              <a:defRPr sz="2400">
                <a:solidFill>
                  <a:schemeClr val="tx1"/>
                </a:solidFill>
                <a:latin typeface="Tahoma" charset="0"/>
              </a:defRPr>
            </a:lvl6pPr>
            <a:lvl7pPr marL="2971800" indent="-228600" algn="ctr" eaLnBrk="0" fontAlgn="base" hangingPunct="0">
              <a:spcBef>
                <a:spcPct val="0"/>
              </a:spcBef>
              <a:spcAft>
                <a:spcPct val="0"/>
              </a:spcAft>
              <a:defRPr sz="2400">
                <a:solidFill>
                  <a:schemeClr val="tx1"/>
                </a:solidFill>
                <a:latin typeface="Tahoma" charset="0"/>
              </a:defRPr>
            </a:lvl7pPr>
            <a:lvl8pPr marL="3429000" indent="-228600" algn="ctr" eaLnBrk="0" fontAlgn="base" hangingPunct="0">
              <a:spcBef>
                <a:spcPct val="0"/>
              </a:spcBef>
              <a:spcAft>
                <a:spcPct val="0"/>
              </a:spcAft>
              <a:defRPr sz="2400">
                <a:solidFill>
                  <a:schemeClr val="tx1"/>
                </a:solidFill>
                <a:latin typeface="Tahoma" charset="0"/>
              </a:defRPr>
            </a:lvl8pPr>
            <a:lvl9pPr marL="3886200" indent="-228600" algn="ctr" eaLnBrk="0" fontAlgn="base" hangingPunct="0">
              <a:spcBef>
                <a:spcPct val="0"/>
              </a:spcBef>
              <a:spcAft>
                <a:spcPct val="0"/>
              </a:spcAft>
              <a:defRPr sz="2400">
                <a:solidFill>
                  <a:schemeClr val="tx1"/>
                </a:solidFill>
                <a:latin typeface="Tahoma" charset="0"/>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p:txBody>
      </p: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Myriad Pro"/>
                <a:cs typeface="Myriad Pro"/>
              </a:defRPr>
            </a:lvl1pPr>
          </a:lstStyle>
          <a:p>
            <a:r>
              <a:rPr lang="en-US"/>
              <a:t>Click to edit Master title style</a:t>
            </a:r>
            <a:endParaRPr lang="en-US" dirty="0"/>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Myriad Pro"/>
                <a:cs typeface="Myriad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0BBDFFA9-6AE4-FB39-CEF7-0E05534BDD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256709112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70B9"/>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low confidence">
            <a:extLst>
              <a:ext uri="{FF2B5EF4-FFF2-40B4-BE49-F238E27FC236}">
                <a16:creationId xmlns:a16="http://schemas.microsoft.com/office/drawing/2014/main" id="{7665BC20-31C0-E347-1887-AA7D74DCD6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020272" y="332656"/>
            <a:ext cx="1851246" cy="900000"/>
          </a:xfrm>
          <a:prstGeom prst="rect">
            <a:avLst/>
          </a:prstGeom>
          <a:ln>
            <a:solidFill>
              <a:schemeClr val="bg1"/>
            </a:solidFill>
          </a:ln>
        </p:spPr>
      </p:pic>
    </p:spTree>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s://www.pinterest.com/pin/34544023390393089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charset="0"/>
                <a:cs typeface="Arial" charset="0"/>
              </a:defRPr>
            </a:lvl1pPr>
            <a:lvl2pPr marL="742950" indent="-285750" eaLnBrk="0" hangingPunct="0">
              <a:defRPr sz="2400">
                <a:solidFill>
                  <a:schemeClr val="tx1"/>
                </a:solidFill>
                <a:latin typeface="Tahoma" charset="0"/>
                <a:cs typeface="Arial" charset="0"/>
              </a:defRPr>
            </a:lvl2pPr>
            <a:lvl3pPr marL="1143000" indent="-228600" eaLnBrk="0" hangingPunct="0">
              <a:defRPr sz="2400">
                <a:solidFill>
                  <a:schemeClr val="tx1"/>
                </a:solidFill>
                <a:latin typeface="Tahoma" charset="0"/>
                <a:cs typeface="Arial" charset="0"/>
              </a:defRPr>
            </a:lvl3pPr>
            <a:lvl4pPr marL="1600200" indent="-228600" eaLnBrk="0" hangingPunct="0">
              <a:defRPr sz="2400">
                <a:solidFill>
                  <a:schemeClr val="tx1"/>
                </a:solidFill>
                <a:latin typeface="Tahoma" charset="0"/>
                <a:cs typeface="Arial" charset="0"/>
              </a:defRPr>
            </a:lvl4pPr>
            <a:lvl5pPr marL="2057400" indent="-228600" eaLnBrk="0" hangingPunct="0">
              <a:defRPr sz="2400">
                <a:solidFill>
                  <a:schemeClr val="tx1"/>
                </a:solidFill>
                <a:latin typeface="Tahoma" charset="0"/>
                <a:cs typeface="Arial" charset="0"/>
              </a:defRPr>
            </a:lvl5pPr>
            <a:lvl6pPr marL="2514600" indent="-228600" eaLnBrk="0" fontAlgn="base" hangingPunct="0">
              <a:spcBef>
                <a:spcPct val="0"/>
              </a:spcBef>
              <a:spcAft>
                <a:spcPct val="0"/>
              </a:spcAft>
              <a:defRPr sz="2400">
                <a:solidFill>
                  <a:schemeClr val="tx1"/>
                </a:solidFill>
                <a:latin typeface="Tahoma" charset="0"/>
                <a:cs typeface="Arial" charset="0"/>
              </a:defRPr>
            </a:lvl6pPr>
            <a:lvl7pPr marL="2971800" indent="-228600" eaLnBrk="0" fontAlgn="base" hangingPunct="0">
              <a:spcBef>
                <a:spcPct val="0"/>
              </a:spcBef>
              <a:spcAft>
                <a:spcPct val="0"/>
              </a:spcAft>
              <a:defRPr sz="2400">
                <a:solidFill>
                  <a:schemeClr val="tx1"/>
                </a:solidFill>
                <a:latin typeface="Tahoma" charset="0"/>
                <a:cs typeface="Arial" charset="0"/>
              </a:defRPr>
            </a:lvl7pPr>
            <a:lvl8pPr marL="3429000" indent="-228600" eaLnBrk="0" fontAlgn="base" hangingPunct="0">
              <a:spcBef>
                <a:spcPct val="0"/>
              </a:spcBef>
              <a:spcAft>
                <a:spcPct val="0"/>
              </a:spcAft>
              <a:defRPr sz="2400">
                <a:solidFill>
                  <a:schemeClr val="tx1"/>
                </a:solidFill>
                <a:latin typeface="Tahoma" charset="0"/>
                <a:cs typeface="Arial" charset="0"/>
              </a:defRPr>
            </a:lvl8pPr>
            <a:lvl9pPr marL="3886200" indent="-228600" eaLnBrk="0" fontAlgn="base" hangingPunct="0">
              <a:spcBef>
                <a:spcPct val="0"/>
              </a:spcBef>
              <a:spcAft>
                <a:spcPct val="0"/>
              </a:spcAft>
              <a:defRPr sz="2400">
                <a:solidFill>
                  <a:schemeClr val="tx1"/>
                </a:solidFill>
                <a:latin typeface="Tahoma" charset="0"/>
                <a:cs typeface="Arial" charset="0"/>
              </a:defRPr>
            </a:lvl9pPr>
          </a:lstStyle>
          <a:p>
            <a:pPr algn="ctr" eaLnBrk="1" hangingPunct="1"/>
            <a:endParaRPr lang="en-GB" altLang="en-US">
              <a:latin typeface="Arial" charset="0"/>
            </a:endParaRPr>
          </a:p>
        </p:txBody>
      </p:sp>
      <p:sp>
        <p:nvSpPr>
          <p:cNvPr id="14339" name="Rectangle 2"/>
          <p:cNvSpPr>
            <a:spLocks noGrp="1" noChangeArrowheads="1"/>
          </p:cNvSpPr>
          <p:nvPr>
            <p:ph type="ctrTitle" sz="quarter" idx="4294967295"/>
          </p:nvPr>
        </p:nvSpPr>
        <p:spPr bwMode="auto">
          <a:xfrm>
            <a:off x="468000" y="1620000"/>
            <a:ext cx="7418388" cy="977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algn="l" eaLnBrk="1" hangingPunct="1"/>
            <a:r>
              <a:rPr lang="en-US" altLang="en-US" sz="3600" b="1" dirty="0">
                <a:solidFill>
                  <a:schemeClr val="bg1"/>
                </a:solidFill>
                <a:latin typeface="Arial" charset="0"/>
                <a:ea typeface="ＭＳ Ｐゴシック" pitchFamily="34" charset="-128"/>
                <a:cs typeface="Arial" charset="0"/>
              </a:rPr>
              <a:t>Advanced </a:t>
            </a:r>
            <a:r>
              <a:rPr lang="en-US" altLang="en-US" sz="3600" b="1" dirty="0" err="1">
                <a:solidFill>
                  <a:schemeClr val="bg1"/>
                </a:solidFill>
                <a:latin typeface="Arial" charset="0"/>
                <a:ea typeface="ＭＳ Ｐゴシック" pitchFamily="34" charset="-128"/>
                <a:cs typeface="Arial" charset="0"/>
              </a:rPr>
              <a:t>Paediatric</a:t>
            </a:r>
            <a:r>
              <a:rPr lang="en-US" altLang="en-US" sz="3600" b="1" dirty="0">
                <a:solidFill>
                  <a:schemeClr val="bg1"/>
                </a:solidFill>
                <a:latin typeface="Arial" charset="0"/>
                <a:ea typeface="ＭＳ Ｐゴシック" pitchFamily="34" charset="-128"/>
                <a:cs typeface="Arial" charset="0"/>
              </a:rPr>
              <a:t> Life Support</a:t>
            </a:r>
          </a:p>
        </p:txBody>
      </p:sp>
      <p:sp>
        <p:nvSpPr>
          <p:cNvPr id="14340" name="Rectangle 3"/>
          <p:cNvSpPr>
            <a:spLocks noGrp="1" noChangeArrowheads="1"/>
          </p:cNvSpPr>
          <p:nvPr>
            <p:ph type="subTitle" sz="quarter" idx="4294967295"/>
          </p:nvPr>
        </p:nvSpPr>
        <p:spPr bwMode="auto">
          <a:xfrm>
            <a:off x="255752" y="2425297"/>
            <a:ext cx="8136448" cy="766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0" indent="0">
              <a:spcBef>
                <a:spcPts val="0"/>
              </a:spcBef>
              <a:buNone/>
              <a:defRPr sz="3600">
                <a:solidFill>
                  <a:srgbClr val="000000"/>
                </a:solidFill>
              </a:defRPr>
            </a:pPr>
            <a:r>
              <a:rPr lang="nl-BE" sz="2800" dirty="0">
                <a:solidFill>
                  <a:schemeClr val="bg1"/>
                </a:solidFill>
                <a:latin typeface="Arial" panose="020B0604020202020204" pitchFamily="34" charset="0"/>
                <a:cs typeface="Arial" panose="020B0604020202020204" pitchFamily="34" charset="0"/>
              </a:rPr>
              <a:t>Gestructureerde aanpak van het ernstig gewonde kind</a:t>
            </a:r>
          </a:p>
        </p:txBody>
      </p:sp>
      <p:sp>
        <p:nvSpPr>
          <p:cNvPr id="14341" name="Rectangle 6"/>
          <p:cNvSpPr>
            <a:spLocks noChangeArrowheads="1"/>
          </p:cNvSpPr>
          <p:nvPr/>
        </p:nvSpPr>
        <p:spPr bwMode="auto">
          <a:xfrm>
            <a:off x="4137025" y="30765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cs typeface="Arial" charset="0"/>
              </a:defRPr>
            </a:lvl1pPr>
            <a:lvl2pPr marL="742950" indent="-285750" eaLnBrk="0" hangingPunct="0">
              <a:defRPr sz="2400">
                <a:solidFill>
                  <a:schemeClr val="tx1"/>
                </a:solidFill>
                <a:latin typeface="Tahoma" charset="0"/>
                <a:cs typeface="Arial" charset="0"/>
              </a:defRPr>
            </a:lvl2pPr>
            <a:lvl3pPr marL="1143000" indent="-228600" eaLnBrk="0" hangingPunct="0">
              <a:defRPr sz="2400">
                <a:solidFill>
                  <a:schemeClr val="tx1"/>
                </a:solidFill>
                <a:latin typeface="Tahoma" charset="0"/>
                <a:cs typeface="Arial" charset="0"/>
              </a:defRPr>
            </a:lvl3pPr>
            <a:lvl4pPr marL="1600200" indent="-228600" eaLnBrk="0" hangingPunct="0">
              <a:defRPr sz="2400">
                <a:solidFill>
                  <a:schemeClr val="tx1"/>
                </a:solidFill>
                <a:latin typeface="Tahoma" charset="0"/>
                <a:cs typeface="Arial" charset="0"/>
              </a:defRPr>
            </a:lvl4pPr>
            <a:lvl5pPr marL="2057400" indent="-228600" eaLnBrk="0" hangingPunct="0">
              <a:defRPr sz="2400">
                <a:solidFill>
                  <a:schemeClr val="tx1"/>
                </a:solidFill>
                <a:latin typeface="Tahoma" charset="0"/>
                <a:cs typeface="Arial" charset="0"/>
              </a:defRPr>
            </a:lvl5pPr>
            <a:lvl6pPr marL="2514600" indent="-228600" eaLnBrk="0" fontAlgn="base" hangingPunct="0">
              <a:spcBef>
                <a:spcPct val="0"/>
              </a:spcBef>
              <a:spcAft>
                <a:spcPct val="0"/>
              </a:spcAft>
              <a:defRPr sz="2400">
                <a:solidFill>
                  <a:schemeClr val="tx1"/>
                </a:solidFill>
                <a:latin typeface="Tahoma" charset="0"/>
                <a:cs typeface="Arial" charset="0"/>
              </a:defRPr>
            </a:lvl6pPr>
            <a:lvl7pPr marL="2971800" indent="-228600" eaLnBrk="0" fontAlgn="base" hangingPunct="0">
              <a:spcBef>
                <a:spcPct val="0"/>
              </a:spcBef>
              <a:spcAft>
                <a:spcPct val="0"/>
              </a:spcAft>
              <a:defRPr sz="2400">
                <a:solidFill>
                  <a:schemeClr val="tx1"/>
                </a:solidFill>
                <a:latin typeface="Tahoma" charset="0"/>
                <a:cs typeface="Arial" charset="0"/>
              </a:defRPr>
            </a:lvl7pPr>
            <a:lvl8pPr marL="3429000" indent="-228600" eaLnBrk="0" fontAlgn="base" hangingPunct="0">
              <a:spcBef>
                <a:spcPct val="0"/>
              </a:spcBef>
              <a:spcAft>
                <a:spcPct val="0"/>
              </a:spcAft>
              <a:defRPr sz="2400">
                <a:solidFill>
                  <a:schemeClr val="tx1"/>
                </a:solidFill>
                <a:latin typeface="Tahoma" charset="0"/>
                <a:cs typeface="Arial" charset="0"/>
              </a:defRPr>
            </a:lvl8pPr>
            <a:lvl9pPr marL="3886200" indent="-228600" eaLnBrk="0" fontAlgn="base" hangingPunct="0">
              <a:spcBef>
                <a:spcPct val="0"/>
              </a:spcBef>
              <a:spcAft>
                <a:spcPct val="0"/>
              </a:spcAft>
              <a:defRPr sz="2400">
                <a:solidFill>
                  <a:schemeClr val="tx1"/>
                </a:solidFill>
                <a:latin typeface="Tahoma" charset="0"/>
                <a:cs typeface="Arial" charset="0"/>
              </a:defRPr>
            </a:lvl9pPr>
          </a:lstStyle>
          <a:p>
            <a:pPr algn="ctr" eaLnBrk="1" hangingPunct="1"/>
            <a:endParaRPr lang="en-GB" alt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98215"/>
            <a:ext cx="1561142" cy="1008000"/>
          </a:xfrm>
          <a:prstGeom prst="rect">
            <a:avLst/>
          </a:prstGeom>
        </p:spPr>
      </p:pic>
      <p:pic>
        <p:nvPicPr>
          <p:cNvPr id="2" name="Afbeelding 5" descr="Afbeelding 5">
            <a:hlinkClick r:id="rId4"/>
            <a:extLst>
              <a:ext uri="{FF2B5EF4-FFF2-40B4-BE49-F238E27FC236}">
                <a16:creationId xmlns:a16="http://schemas.microsoft.com/office/drawing/2014/main" id="{F67EB6B0-6879-0E97-CFB6-8D1586A4523E}"/>
              </a:ext>
            </a:extLst>
          </p:cNvPr>
          <p:cNvPicPr>
            <a:picLocks noChangeAspect="1"/>
          </p:cNvPicPr>
          <p:nvPr/>
        </p:nvPicPr>
        <p:blipFill>
          <a:blip r:embed="rId5"/>
          <a:srcRect l="5493" t="4567" r="7915" b="5219"/>
          <a:stretch>
            <a:fillRect/>
          </a:stretch>
        </p:blipFill>
        <p:spPr>
          <a:xfrm>
            <a:off x="2843807" y="3333760"/>
            <a:ext cx="3086895" cy="32512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Tree>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nl-NL" altLang="en-US" dirty="0">
                <a:latin typeface="Arial" charset="0"/>
                <a:ea typeface="ＭＳ Ｐゴシック" pitchFamily="34" charset="-128"/>
                <a:cs typeface="Arial" charset="0"/>
              </a:rPr>
              <a:t>Controle van bloedingen</a:t>
            </a:r>
          </a:p>
        </p:txBody>
      </p:sp>
      <p:pic>
        <p:nvPicPr>
          <p:cNvPr id="256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256278"/>
            <a:ext cx="4105275" cy="4105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1076" y="1256278"/>
            <a:ext cx="3528392" cy="3416320"/>
          </a:xfrm>
          <a:prstGeom prst="rect">
            <a:avLst/>
          </a:prstGeom>
          <a:noFill/>
        </p:spPr>
        <p:txBody>
          <a:bodyPr wrap="square" rtlCol="0">
            <a:spAutoFit/>
          </a:bodyPr>
          <a:lstStyle/>
          <a:p>
            <a:pPr marL="342900" indent="-342900">
              <a:buFont typeface="Arial" panose="020B0604020202020204" pitchFamily="34" charset="0"/>
              <a:buChar char="•"/>
            </a:pPr>
            <a:r>
              <a:rPr lang="nl-NL">
                <a:solidFill>
                  <a:srgbClr val="333333"/>
                </a:solidFill>
                <a:latin typeface="Arial" panose="020B0604020202020204" pitchFamily="34" charset="0"/>
                <a:cs typeface="Arial" panose="020B0604020202020204" pitchFamily="34" charset="0"/>
              </a:rPr>
              <a:t>Tranexaminezuur</a:t>
            </a:r>
          </a:p>
          <a:p>
            <a:pPr marL="342900" indent="-342900">
              <a:buFont typeface="Arial" panose="020B0604020202020204" pitchFamily="34" charset="0"/>
              <a:buChar char="•"/>
            </a:pPr>
            <a:endParaRPr lang="nl-NL">
              <a:solidFill>
                <a:srgbClr val="333333"/>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a:solidFill>
                  <a:srgbClr val="333333"/>
                </a:solidFill>
                <a:latin typeface="Arial" panose="020B0604020202020204" pitchFamily="34" charset="0"/>
                <a:cs typeface="Arial" panose="020B0604020202020204" pitchFamily="34" charset="0"/>
              </a:rPr>
              <a:t>Directe druk</a:t>
            </a:r>
          </a:p>
          <a:p>
            <a:pPr marL="342900" indent="-342900">
              <a:buFont typeface="Arial" panose="020B0604020202020204" pitchFamily="34" charset="0"/>
              <a:buChar char="•"/>
            </a:pPr>
            <a:endParaRPr lang="nl-NL">
              <a:solidFill>
                <a:srgbClr val="333333"/>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a:solidFill>
                  <a:srgbClr val="333333"/>
                </a:solidFill>
                <a:latin typeface="Arial" panose="020B0604020202020204" pitchFamily="34" charset="0"/>
                <a:cs typeface="Arial" panose="020B0604020202020204" pitchFamily="34" charset="0"/>
              </a:rPr>
              <a:t>Bekkensling</a:t>
            </a:r>
          </a:p>
          <a:p>
            <a:pPr marL="342900" indent="-342900">
              <a:buFont typeface="Arial" panose="020B0604020202020204" pitchFamily="34" charset="0"/>
              <a:buChar char="•"/>
            </a:pPr>
            <a:endParaRPr lang="nl-NL">
              <a:solidFill>
                <a:srgbClr val="333333"/>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a:solidFill>
                  <a:srgbClr val="333333"/>
                </a:solidFill>
                <a:latin typeface="Arial" panose="020B0604020202020204" pitchFamily="34" charset="0"/>
                <a:cs typeface="Arial" panose="020B0604020202020204" pitchFamily="34" charset="0"/>
              </a:rPr>
              <a:t>Spalken</a:t>
            </a:r>
          </a:p>
          <a:p>
            <a:pPr marL="342900" indent="-342900">
              <a:buFont typeface="Arial" panose="020B0604020202020204" pitchFamily="34" charset="0"/>
              <a:buChar char="•"/>
            </a:pPr>
            <a:endParaRPr lang="nl-NL">
              <a:solidFill>
                <a:srgbClr val="333333"/>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a:solidFill>
                  <a:srgbClr val="333333"/>
                </a:solidFill>
                <a:latin typeface="Arial" panose="020B0604020202020204" pitchFamily="34" charset="0"/>
                <a:cs typeface="Arial" panose="020B0604020202020204" pitchFamily="34" charset="0"/>
              </a:rPr>
              <a:t>Tourniquets</a:t>
            </a:r>
          </a:p>
        </p:txBody>
      </p:sp>
      <p:pic>
        <p:nvPicPr>
          <p:cNvPr id="3" name="Afbeelding 5" descr="Afbeelding 5">
            <a:extLst>
              <a:ext uri="{FF2B5EF4-FFF2-40B4-BE49-F238E27FC236}">
                <a16:creationId xmlns:a16="http://schemas.microsoft.com/office/drawing/2014/main" id="{AEA97B7F-8282-F915-0A49-216CC5D9607A}"/>
              </a:ext>
            </a:extLst>
          </p:cNvPr>
          <p:cNvPicPr>
            <a:picLocks noChangeAspect="1"/>
          </p:cNvPicPr>
          <p:nvPr/>
        </p:nvPicPr>
        <p:blipFill>
          <a:blip r:embed="rId4"/>
          <a:stretch>
            <a:fillRect/>
          </a:stretch>
        </p:blipFill>
        <p:spPr>
          <a:xfrm>
            <a:off x="3258944" y="4200783"/>
            <a:ext cx="3227632" cy="2647268"/>
          </a:xfrm>
          <a:prstGeom prst="rect">
            <a:avLst/>
          </a:prstGeom>
          <a:ln w="12700">
            <a:miter lim="400000"/>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468000" y="360000"/>
            <a:ext cx="8229600" cy="836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latin typeface="Arial" charset="0"/>
                <a:ea typeface="ＭＳ Ｐゴシック" pitchFamily="34" charset="-128"/>
                <a:cs typeface="Arial" charset="0"/>
              </a:rPr>
              <a:t>Tweede</a:t>
            </a:r>
            <a:r>
              <a:rPr lang="en-GB" altLang="en-US" dirty="0">
                <a:latin typeface="Arial" charset="0"/>
                <a:ea typeface="ＭＳ Ｐゴシック" pitchFamily="34" charset="-128"/>
                <a:cs typeface="Arial" charset="0"/>
              </a:rPr>
              <a:t> </a:t>
            </a:r>
            <a:r>
              <a:rPr lang="en-GB" altLang="en-US" dirty="0" err="1">
                <a:latin typeface="Arial" charset="0"/>
                <a:ea typeface="ＭＳ Ｐゴシック" pitchFamily="34" charset="-128"/>
                <a:cs typeface="Arial" charset="0"/>
              </a:rPr>
              <a:t>beoordeling</a:t>
            </a:r>
            <a:endParaRPr lang="en-GB" altLang="en-US" dirty="0">
              <a:latin typeface="Arial" charset="0"/>
              <a:ea typeface="ＭＳ Ｐゴシック" pitchFamily="34" charset="-128"/>
              <a:cs typeface="Arial" charset="0"/>
            </a:endParaRPr>
          </a:p>
        </p:txBody>
      </p:sp>
      <p:sp>
        <p:nvSpPr>
          <p:cNvPr id="4" name="Content Placeholder 3"/>
          <p:cNvSpPr>
            <a:spLocks noGrp="1"/>
          </p:cNvSpPr>
          <p:nvPr>
            <p:ph sz="half" idx="1"/>
          </p:nvPr>
        </p:nvSpPr>
        <p:spPr>
          <a:xfrm>
            <a:off x="468000" y="1520899"/>
            <a:ext cx="4038600" cy="3816201"/>
          </a:xfrm>
        </p:spPr>
        <p:txBody>
          <a:bodyPr/>
          <a:lstStyle/>
          <a:p>
            <a:pPr>
              <a:defRPr>
                <a:latin typeface="Arial"/>
                <a:ea typeface="Arial"/>
                <a:cs typeface="Arial"/>
                <a:sym typeface="Arial"/>
              </a:defRPr>
            </a:pPr>
            <a:r>
              <a:rPr lang="nl-NL" sz="2400" kern="0" dirty="0">
                <a:latin typeface="Arial"/>
                <a:ea typeface="Arial"/>
                <a:cs typeface="Arial"/>
                <a:sym typeface="Arial"/>
              </a:rPr>
              <a:t>Hoofd tot teen </a:t>
            </a:r>
          </a:p>
          <a:p>
            <a:pPr>
              <a:defRPr>
                <a:latin typeface="Arial"/>
                <a:ea typeface="Arial"/>
                <a:cs typeface="Arial"/>
                <a:sym typeface="Arial"/>
              </a:defRPr>
            </a:pPr>
            <a:r>
              <a:rPr lang="nl-NL" sz="2400" kern="0" dirty="0">
                <a:latin typeface="Arial"/>
                <a:ea typeface="Arial"/>
                <a:cs typeface="Arial"/>
                <a:sym typeface="Arial"/>
              </a:rPr>
              <a:t>Voor en achter</a:t>
            </a:r>
          </a:p>
          <a:p>
            <a:pPr eaLnBrk="1" hangingPunct="1">
              <a:defRPr/>
            </a:pPr>
            <a:r>
              <a:rPr lang="nl-NL" sz="2400" dirty="0">
                <a:solidFill>
                  <a:srgbClr val="333333"/>
                </a:solidFill>
                <a:latin typeface="Arial" panose="020B0604020202020204" pitchFamily="34" charset="0"/>
                <a:cs typeface="Arial" panose="020B0604020202020204" pitchFamily="34" charset="0"/>
              </a:rPr>
              <a:t>Binnenstebuiten</a:t>
            </a:r>
          </a:p>
          <a:p>
            <a:pPr eaLnBrk="1" hangingPunct="1">
              <a:spcBef>
                <a:spcPts val="0"/>
              </a:spcBef>
              <a:buFont typeface="Arial"/>
              <a:buNone/>
              <a:defRPr/>
            </a:pPr>
            <a:endParaRPr lang="nl-NL" sz="2400" dirty="0">
              <a:solidFill>
                <a:srgbClr val="333333"/>
              </a:solidFill>
              <a:latin typeface="Arial" panose="020B0604020202020204" pitchFamily="34" charset="0"/>
              <a:cs typeface="Arial" panose="020B0604020202020204" pitchFamily="34" charset="0"/>
            </a:endParaRPr>
          </a:p>
          <a:p>
            <a:pPr eaLnBrk="1" hangingPunct="1">
              <a:spcBef>
                <a:spcPts val="0"/>
              </a:spcBef>
              <a:buFont typeface="Arial"/>
              <a:buNone/>
              <a:defRPr/>
            </a:pPr>
            <a:r>
              <a:rPr lang="nl-NL" sz="2400" dirty="0">
                <a:solidFill>
                  <a:srgbClr val="333333"/>
                </a:solidFill>
                <a:latin typeface="Arial" panose="020B0604020202020204" pitchFamily="34" charset="0"/>
                <a:cs typeface="Arial" panose="020B0604020202020204" pitchFamily="34" charset="0"/>
              </a:rPr>
              <a:t>door:</a:t>
            </a:r>
          </a:p>
          <a:p>
            <a:pPr lvl="1" eaLnBrk="1" hangingPunct="1">
              <a:spcBef>
                <a:spcPts val="0"/>
              </a:spcBef>
              <a:defRPr/>
            </a:pPr>
            <a:r>
              <a:rPr lang="nl-NL" dirty="0">
                <a:solidFill>
                  <a:srgbClr val="333333"/>
                </a:solidFill>
                <a:latin typeface="Arial" panose="020B0604020202020204" pitchFamily="34" charset="0"/>
                <a:cs typeface="Arial" panose="020B0604020202020204" pitchFamily="34" charset="0"/>
              </a:rPr>
              <a:t>Look</a:t>
            </a:r>
          </a:p>
          <a:p>
            <a:pPr lvl="1" eaLnBrk="1" hangingPunct="1">
              <a:defRPr/>
            </a:pPr>
            <a:r>
              <a:rPr lang="nl-NL" dirty="0">
                <a:solidFill>
                  <a:srgbClr val="333333"/>
                </a:solidFill>
                <a:latin typeface="Arial" panose="020B0604020202020204" pitchFamily="34" charset="0"/>
                <a:cs typeface="Arial" panose="020B0604020202020204" pitchFamily="34" charset="0"/>
              </a:rPr>
              <a:t>Listen</a:t>
            </a:r>
          </a:p>
          <a:p>
            <a:pPr lvl="1" eaLnBrk="1" hangingPunct="1">
              <a:defRPr/>
            </a:pPr>
            <a:r>
              <a:rPr lang="nl-NL" dirty="0">
                <a:solidFill>
                  <a:srgbClr val="333333"/>
                </a:solidFill>
                <a:latin typeface="Arial" panose="020B0604020202020204" pitchFamily="34" charset="0"/>
                <a:cs typeface="Arial" panose="020B0604020202020204" pitchFamily="34" charset="0"/>
              </a:rPr>
              <a:t>Feel</a:t>
            </a:r>
          </a:p>
        </p:txBody>
      </p:sp>
      <p:pic>
        <p:nvPicPr>
          <p:cNvPr id="20484" name="Content Placeholder 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10904"/>
          <a:stretch/>
        </p:blipFill>
        <p:spPr bwMode="auto">
          <a:xfrm>
            <a:off x="4709623" y="836712"/>
            <a:ext cx="3908425" cy="40324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39599" y="4919577"/>
            <a:ext cx="4248472" cy="923330"/>
          </a:xfrm>
          <a:prstGeom prst="rect">
            <a:avLst/>
          </a:prstGeom>
          <a:noFill/>
        </p:spPr>
        <p:txBody>
          <a:bodyPr wrap="square" rtlCol="0">
            <a:spAutoFit/>
          </a:bodyPr>
          <a:lstStyle/>
          <a:p>
            <a:pPr algn="ctr"/>
            <a:r>
              <a:rPr lang="nl-NL" sz="1800" i="1" dirty="0">
                <a:latin typeface="Arial" panose="020B0604020202020204" pitchFamily="34" charset="0"/>
                <a:cs typeface="Arial" panose="020B0604020202020204" pitchFamily="34" charset="0"/>
              </a:rPr>
              <a:t>Dit is niet altijd volledig mogelijk: documenteer en draag zorgvuldig over wat wel en niet gedaan is.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B443F-626D-9CB1-26CD-38CE0500CFCF}"/>
              </a:ext>
            </a:extLst>
          </p:cNvPr>
          <p:cNvSpPr>
            <a:spLocks noGrp="1"/>
          </p:cNvSpPr>
          <p:nvPr>
            <p:ph type="title"/>
          </p:nvPr>
        </p:nvSpPr>
        <p:spPr>
          <a:xfrm>
            <a:off x="3046040" y="4518446"/>
            <a:ext cx="5486400" cy="566738"/>
          </a:xfrm>
        </p:spPr>
        <p:txBody>
          <a:bodyPr anchor="b">
            <a:normAutofit/>
          </a:bodyPr>
          <a:lstStyle/>
          <a:p>
            <a:r>
              <a:rPr lang="nl-NL" dirty="0">
                <a:latin typeface="Arial" panose="020B0604020202020204" pitchFamily="34" charset="0"/>
                <a:cs typeface="Arial" panose="020B0604020202020204" pitchFamily="34" charset="0"/>
              </a:rPr>
              <a:t>Cases</a:t>
            </a:r>
          </a:p>
        </p:txBody>
      </p:sp>
      <p:pic>
        <p:nvPicPr>
          <p:cNvPr id="6" name="Video 5" title="Kind dat een gloeilamp draagt">
            <a:hlinkClick r:id="" action="ppaction://media"/>
            <a:extLst>
              <a:ext uri="{FF2B5EF4-FFF2-40B4-BE49-F238E27FC236}">
                <a16:creationId xmlns:a16="http://schemas.microsoft.com/office/drawing/2014/main" id="{95666F15-CB13-BDA0-9678-00188DF368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0402" y="317847"/>
            <a:ext cx="7315203" cy="4114800"/>
          </a:xfrm>
          <a:prstGeom prst="rect">
            <a:avLst/>
          </a:prstGeom>
          <a:noFill/>
        </p:spPr>
      </p:pic>
      <p:sp>
        <p:nvSpPr>
          <p:cNvPr id="11" name="Text Placeholder 3">
            <a:extLst>
              <a:ext uri="{FF2B5EF4-FFF2-40B4-BE49-F238E27FC236}">
                <a16:creationId xmlns:a16="http://schemas.microsoft.com/office/drawing/2014/main" id="{8E89F94F-647F-9A21-E4A3-779989CBE99A}"/>
              </a:ext>
            </a:extLst>
          </p:cNvPr>
          <p:cNvSpPr>
            <a:spLocks noGrp="1"/>
          </p:cNvSpPr>
          <p:nvPr>
            <p:ph type="body" sz="half" idx="2"/>
          </p:nvPr>
        </p:nvSpPr>
        <p:spPr>
          <a:xfrm>
            <a:off x="3046040" y="5072410"/>
            <a:ext cx="5486400" cy="804862"/>
          </a:xfrm>
        </p:spPr>
        <p:txBody>
          <a:bodyPr/>
          <a:lstStyle/>
          <a:p>
            <a:r>
              <a:rPr lang="en-US" sz="1800" dirty="0" err="1">
                <a:solidFill>
                  <a:srgbClr val="333333"/>
                </a:solidFill>
                <a:latin typeface="Arial" panose="020B0604020202020204" pitchFamily="34" charset="0"/>
                <a:cs typeface="Arial" panose="020B0604020202020204" pitchFamily="34" charset="0"/>
              </a:rPr>
              <a:t>Interactieve</a:t>
            </a:r>
            <a:r>
              <a:rPr lang="en-US" sz="1800" dirty="0">
                <a:solidFill>
                  <a:srgbClr val="333333"/>
                </a:solidFill>
                <a:latin typeface="Arial" panose="020B0604020202020204" pitchFamily="34" charset="0"/>
                <a:cs typeface="Arial" panose="020B0604020202020204" pitchFamily="34" charset="0"/>
              </a:rPr>
              <a:t> </a:t>
            </a:r>
            <a:r>
              <a:rPr lang="en-US" sz="1800" dirty="0" err="1">
                <a:solidFill>
                  <a:srgbClr val="333333"/>
                </a:solidFill>
                <a:latin typeface="Arial" panose="020B0604020202020204" pitchFamily="34" charset="0"/>
                <a:cs typeface="Arial" panose="020B0604020202020204" pitchFamily="34" charset="0"/>
              </a:rPr>
              <a:t>discussie</a:t>
            </a:r>
            <a:endParaRPr lang="en-US" sz="18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50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8"/>
          <p:cNvSpPr>
            <a:spLocks noGrp="1"/>
          </p:cNvSpPr>
          <p:nvPr>
            <p:ph type="title"/>
          </p:nvPr>
        </p:nvSpPr>
        <p:spPr bwMode="auto">
          <a:xfrm>
            <a:off x="161616" y="246218"/>
            <a:ext cx="8229600" cy="73451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numCol="1" anchorCtr="0" compatLnSpc="1">
            <a:prstTxWarp prst="textNoShape">
              <a:avLst/>
            </a:prstTxWarp>
            <a:normAutofit/>
          </a:bodyPr>
          <a:lstStyle/>
          <a:p>
            <a:pPr eaLnBrk="1" hangingPunct="1"/>
            <a:r>
              <a:rPr lang="nl-NL" altLang="en-US" dirty="0" err="1"/>
              <a:t>Nia</a:t>
            </a:r>
            <a:r>
              <a:rPr lang="nl-NL" altLang="en-US" dirty="0"/>
              <a:t> werd aangereden door een auto</a:t>
            </a:r>
          </a:p>
        </p:txBody>
      </p:sp>
      <p:sp>
        <p:nvSpPr>
          <p:cNvPr id="8" name="Content Placeholder 7"/>
          <p:cNvSpPr>
            <a:spLocks noGrp="1"/>
          </p:cNvSpPr>
          <p:nvPr>
            <p:ph sz="half" idx="1"/>
          </p:nvPr>
        </p:nvSpPr>
        <p:spPr>
          <a:xfrm>
            <a:off x="179511" y="1166018"/>
            <a:ext cx="6008997" cy="4525963"/>
          </a:xfrm>
        </p:spPr>
        <p:txBody>
          <a:bodyPr>
            <a:noAutofit/>
          </a:bodyPr>
          <a:lstStyle/>
          <a:p>
            <a:pPr marL="0" indent="0" eaLnBrk="1" hangingPunct="1">
              <a:lnSpc>
                <a:spcPct val="90000"/>
              </a:lnSpc>
              <a:buFont typeface="Arial"/>
              <a:buNone/>
              <a:defRPr/>
            </a:pPr>
            <a:r>
              <a:rPr lang="nl-NL" sz="2000" b="1" dirty="0">
                <a:latin typeface="Arial" panose="020B0604020202020204" pitchFamily="34" charset="0"/>
                <a:cs typeface="Arial" panose="020B0604020202020204" pitchFamily="34" charset="0"/>
              </a:rPr>
              <a:t>A</a:t>
            </a:r>
            <a:r>
              <a:rPr lang="nl-NL" sz="2000" dirty="0">
                <a:latin typeface="Arial" panose="020B0604020202020204" pitchFamily="34" charset="0"/>
                <a:cs typeface="Arial" panose="020B0604020202020204" pitchFamily="34" charset="0"/>
              </a:rPr>
              <a:t> 	3 jaar</a:t>
            </a:r>
          </a:p>
          <a:p>
            <a:pPr marL="0" indent="0" eaLnBrk="1" hangingPunct="1">
              <a:lnSpc>
                <a:spcPct val="90000"/>
              </a:lnSpc>
              <a:buFont typeface="Arial"/>
              <a:buNone/>
              <a:defRPr/>
            </a:pPr>
            <a:endParaRPr lang="nl-NL" sz="800" dirty="0">
              <a:latin typeface="Arial" panose="020B0604020202020204" pitchFamily="34" charset="0"/>
              <a:cs typeface="Arial" panose="020B0604020202020204" pitchFamily="34" charset="0"/>
            </a:endParaRPr>
          </a:p>
          <a:p>
            <a:pPr marL="0" indent="0" eaLnBrk="1" hangingPunct="1">
              <a:lnSpc>
                <a:spcPct val="90000"/>
              </a:lnSpc>
              <a:buFont typeface="Arial"/>
              <a:buNone/>
              <a:defRPr/>
            </a:pPr>
            <a:r>
              <a:rPr lang="nl-NL" sz="2000" b="1" dirty="0">
                <a:latin typeface="Arial" panose="020B0604020202020204" pitchFamily="34" charset="0"/>
                <a:cs typeface="Arial" panose="020B0604020202020204" pitchFamily="34" charset="0"/>
              </a:rPr>
              <a:t>T</a:t>
            </a:r>
            <a:r>
              <a:rPr lang="nl-NL" sz="2000" dirty="0">
                <a:latin typeface="Arial" panose="020B0604020202020204" pitchFamily="34" charset="0"/>
                <a:cs typeface="Arial" panose="020B0604020202020204" pitchFamily="34" charset="0"/>
              </a:rPr>
              <a:t> 	20 min geleden</a:t>
            </a:r>
          </a:p>
          <a:p>
            <a:pPr marL="0" indent="0" eaLnBrk="1" hangingPunct="1">
              <a:lnSpc>
                <a:spcPct val="90000"/>
              </a:lnSpc>
              <a:buFont typeface="Arial"/>
              <a:buNone/>
              <a:defRPr/>
            </a:pPr>
            <a:endParaRPr lang="nl-NL" sz="800" b="1" dirty="0">
              <a:latin typeface="Arial" panose="020B0604020202020204" pitchFamily="34" charset="0"/>
              <a:cs typeface="Arial" panose="020B0604020202020204" pitchFamily="34" charset="0"/>
            </a:endParaRPr>
          </a:p>
          <a:p>
            <a:pPr marL="0" indent="0" eaLnBrk="1" hangingPunct="1">
              <a:lnSpc>
                <a:spcPct val="90000"/>
              </a:lnSpc>
              <a:buFont typeface="Arial"/>
              <a:buNone/>
              <a:defRPr/>
            </a:pPr>
            <a:r>
              <a:rPr lang="nl-NL" sz="2000" b="1" dirty="0">
                <a:latin typeface="Arial" panose="020B0604020202020204" pitchFamily="34" charset="0"/>
                <a:cs typeface="Arial" panose="020B0604020202020204" pitchFamily="34" charset="0"/>
              </a:rPr>
              <a:t>M</a:t>
            </a:r>
            <a:r>
              <a:rPr lang="nl-NL" sz="2000" dirty="0">
                <a:latin typeface="Arial" panose="020B0604020202020204" pitchFamily="34" charset="0"/>
                <a:cs typeface="Arial" panose="020B0604020202020204" pitchFamily="34" charset="0"/>
              </a:rPr>
              <a:t> 	Aanrijding door auto (+- 50km/u)</a:t>
            </a:r>
          </a:p>
          <a:p>
            <a:pPr marL="0" indent="0" eaLnBrk="1" hangingPunct="1">
              <a:lnSpc>
                <a:spcPct val="90000"/>
              </a:lnSpc>
              <a:buFont typeface="Arial"/>
              <a:buNone/>
              <a:defRPr/>
            </a:pPr>
            <a:endParaRPr lang="nl-NL" sz="800" b="1" dirty="0">
              <a:latin typeface="Arial" panose="020B0604020202020204" pitchFamily="34" charset="0"/>
              <a:cs typeface="Arial" panose="020B0604020202020204" pitchFamily="34" charset="0"/>
            </a:endParaRPr>
          </a:p>
          <a:p>
            <a:pPr marL="0" indent="0" eaLnBrk="1" hangingPunct="1">
              <a:lnSpc>
                <a:spcPct val="90000"/>
              </a:lnSpc>
              <a:buFont typeface="Arial"/>
              <a:buNone/>
              <a:defRPr/>
            </a:pPr>
            <a:r>
              <a:rPr lang="nl-NL" sz="2000" b="1" dirty="0">
                <a:latin typeface="Arial" panose="020B0604020202020204" pitchFamily="34" charset="0"/>
                <a:cs typeface="Arial" panose="020B0604020202020204" pitchFamily="34" charset="0"/>
              </a:rPr>
              <a:t>I</a:t>
            </a:r>
            <a:r>
              <a:rPr lang="nl-NL" sz="2000" dirty="0">
                <a:latin typeface="Arial" panose="020B0604020202020204" pitchFamily="34" charset="0"/>
                <a:cs typeface="Arial" panose="020B0604020202020204" pitchFamily="34" charset="0"/>
              </a:rPr>
              <a:t>	Hoofdletsel &amp; bewusteloos sinds impact.</a:t>
            </a:r>
          </a:p>
          <a:p>
            <a:pPr marL="0" indent="0" eaLnBrk="1" hangingPunct="1">
              <a:lnSpc>
                <a:spcPct val="90000"/>
              </a:lnSpc>
              <a:buFont typeface="Arial"/>
              <a:buNone/>
              <a:defRPr/>
            </a:pPr>
            <a:endParaRPr lang="nl-NL" sz="800" b="1" dirty="0">
              <a:latin typeface="Arial" panose="020B0604020202020204" pitchFamily="34" charset="0"/>
              <a:cs typeface="Arial" panose="020B0604020202020204" pitchFamily="34" charset="0"/>
            </a:endParaRPr>
          </a:p>
          <a:p>
            <a:pPr marL="0" indent="0" eaLnBrk="1" hangingPunct="1">
              <a:lnSpc>
                <a:spcPct val="90000"/>
              </a:lnSpc>
              <a:buFont typeface="Arial"/>
              <a:buNone/>
              <a:defRPr/>
            </a:pPr>
            <a:r>
              <a:rPr lang="nl-NL" sz="2000" b="1" dirty="0">
                <a:latin typeface="Arial" panose="020B0604020202020204" pitchFamily="34" charset="0"/>
                <a:cs typeface="Arial" panose="020B0604020202020204" pitchFamily="34" charset="0"/>
              </a:rPr>
              <a:t>S</a:t>
            </a:r>
            <a:r>
              <a:rPr lang="nl-NL" sz="2000" dirty="0">
                <a:latin typeface="Arial" panose="020B0604020202020204" pitchFamily="34" charset="0"/>
                <a:cs typeface="Arial" panose="020B0604020202020204" pitchFamily="34" charset="0"/>
              </a:rPr>
              <a:t> 	Geen externe bloedingen; reutelende 	oppervlakkige ademhaling (32/min), HR 	100/min; lokaliseert pijn; grote, zachte 	zwelling rechts </a:t>
            </a:r>
            <a:r>
              <a:rPr lang="nl-NL" sz="2000" dirty="0" err="1">
                <a:latin typeface="Arial" panose="020B0604020202020204" pitchFamily="34" charset="0"/>
                <a:cs typeface="Arial" panose="020B0604020202020204" pitchFamily="34" charset="0"/>
              </a:rPr>
              <a:t>occipitaal</a:t>
            </a:r>
            <a:r>
              <a:rPr lang="nl-NL" sz="2000" dirty="0">
                <a:latin typeface="Arial" panose="020B0604020202020204" pitchFamily="34" charset="0"/>
                <a:cs typeface="Arial" panose="020B0604020202020204" pitchFamily="34" charset="0"/>
              </a:rPr>
              <a:t>, bloed uit 	rechter oor. </a:t>
            </a:r>
          </a:p>
          <a:p>
            <a:pPr marL="0" indent="0" eaLnBrk="1" hangingPunct="1">
              <a:lnSpc>
                <a:spcPct val="90000"/>
              </a:lnSpc>
              <a:buFont typeface="Arial"/>
              <a:buNone/>
              <a:defRPr/>
            </a:pPr>
            <a:endParaRPr lang="nl-NL" sz="800" dirty="0">
              <a:latin typeface="Arial" panose="020B0604020202020204" pitchFamily="34" charset="0"/>
              <a:cs typeface="Arial" panose="020B0604020202020204" pitchFamily="34" charset="0"/>
            </a:endParaRPr>
          </a:p>
          <a:p>
            <a:pPr marL="0" indent="0" eaLnBrk="1" hangingPunct="1">
              <a:lnSpc>
                <a:spcPct val="90000"/>
              </a:lnSpc>
              <a:buNone/>
              <a:defRPr/>
            </a:pPr>
            <a:r>
              <a:rPr lang="nl-NL" sz="2000" b="1" dirty="0">
                <a:latin typeface="Arial" panose="020B0604020202020204" pitchFamily="34" charset="0"/>
                <a:cs typeface="Arial" panose="020B0604020202020204" pitchFamily="34" charset="0"/>
              </a:rPr>
              <a:t>T</a:t>
            </a:r>
            <a:r>
              <a:rPr lang="nl-NL" sz="2000" dirty="0">
                <a:latin typeface="Arial" panose="020B0604020202020204" pitchFamily="34" charset="0"/>
                <a:cs typeface="Arial" panose="020B0604020202020204" pitchFamily="34" charset="0"/>
              </a:rPr>
              <a:t> 	MILS en Mayo, hoge flow O</a:t>
            </a:r>
            <a:r>
              <a:rPr lang="nl-NL" sz="2000" baseline="-25000" dirty="0">
                <a:latin typeface="Arial" panose="020B0604020202020204" pitchFamily="34" charset="0"/>
                <a:cs typeface="Arial" panose="020B0604020202020204" pitchFamily="34" charset="0"/>
              </a:rPr>
              <a:t>2</a:t>
            </a:r>
          </a:p>
        </p:txBody>
      </p:sp>
      <p:pic>
        <p:nvPicPr>
          <p:cNvPr id="4" name="Afbeelding 3" descr="Afbeelding 3">
            <a:extLst>
              <a:ext uri="{FF2B5EF4-FFF2-40B4-BE49-F238E27FC236}">
                <a16:creationId xmlns:a16="http://schemas.microsoft.com/office/drawing/2014/main" id="{BD3940A2-C415-2BC1-77B4-6B5CA8E05001}"/>
              </a:ext>
            </a:extLst>
          </p:cNvPr>
          <p:cNvPicPr>
            <a:picLocks noChangeAspect="1"/>
          </p:cNvPicPr>
          <p:nvPr/>
        </p:nvPicPr>
        <p:blipFill>
          <a:blip r:embed="rId3"/>
          <a:srcRect l="4723" t="35172" r="86221" b="38489"/>
          <a:stretch>
            <a:fillRect/>
          </a:stretch>
        </p:blipFill>
        <p:spPr>
          <a:xfrm>
            <a:off x="6312709" y="1404341"/>
            <a:ext cx="2620790" cy="4287640"/>
          </a:xfrm>
          <a:prstGeom prst="rect">
            <a:avLst/>
          </a:prstGeom>
          <a:noFill/>
          <a:ln w="12700">
            <a:miter lim="400000"/>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latin typeface="Arial" charset="0"/>
                <a:ea typeface="ＭＳ Ｐゴシック" pitchFamily="34" charset="-128"/>
                <a:cs typeface="Arial" charset="0"/>
              </a:rPr>
              <a:t>Trauma-oproep</a:t>
            </a:r>
          </a:p>
        </p:txBody>
      </p:sp>
      <p:pic>
        <p:nvPicPr>
          <p:cNvPr id="22532"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345422" y="476672"/>
            <a:ext cx="3352178" cy="1759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half" idx="1"/>
          </p:nvPr>
        </p:nvSpPr>
        <p:spPr>
          <a:xfrm>
            <a:off x="377326" y="1619672"/>
            <a:ext cx="8587162" cy="4257600"/>
          </a:xfrm>
        </p:spPr>
        <p:txBody>
          <a:bodyPr vert="horz" lIns="91440" tIns="45720" rIns="91440" bIns="45720" anchor="t"/>
          <a:lstStyle/>
          <a:p>
            <a:pPr marL="0" indent="0">
              <a:buNone/>
            </a:pPr>
            <a:r>
              <a:rPr lang="nl-NL" altLang="en-US" sz="2000" b="1" dirty="0">
                <a:solidFill>
                  <a:srgbClr val="333333"/>
                </a:solidFill>
                <a:latin typeface="Arial"/>
                <a:ea typeface="ＭＳ Ｐゴシック"/>
                <a:cs typeface="Arial"/>
              </a:rPr>
              <a:t>A</a:t>
            </a:r>
            <a:r>
              <a:rPr lang="nl-NL" altLang="en-US" sz="2000" dirty="0">
                <a:solidFill>
                  <a:srgbClr val="333333"/>
                </a:solidFill>
                <a:latin typeface="Arial"/>
                <a:ea typeface="ＭＳ Ｐゴシック"/>
                <a:cs typeface="Arial"/>
              </a:rPr>
              <a:t> 	15-jaar-oud meisje</a:t>
            </a:r>
          </a:p>
          <a:p>
            <a:pPr marL="0" indent="0">
              <a:buNone/>
            </a:pPr>
            <a:endParaRPr lang="nl-NL" altLang="en-US" sz="800" dirty="0">
              <a:solidFill>
                <a:srgbClr val="333333"/>
              </a:solidFill>
              <a:latin typeface="Arial"/>
              <a:ea typeface="ＭＳ Ｐゴシック"/>
              <a:cs typeface="Arial"/>
            </a:endParaRPr>
          </a:p>
          <a:p>
            <a:pPr marL="0" indent="0">
              <a:buNone/>
            </a:pPr>
            <a:r>
              <a:rPr lang="nl-NL" altLang="en-US" sz="2000" b="1" dirty="0">
                <a:solidFill>
                  <a:srgbClr val="333333"/>
                </a:solidFill>
                <a:latin typeface="Arial"/>
                <a:ea typeface="ＭＳ Ｐゴシック"/>
                <a:cs typeface="Arial"/>
              </a:rPr>
              <a:t>T	</a:t>
            </a:r>
            <a:r>
              <a:rPr lang="nl-NL" altLang="en-US" sz="2000" dirty="0">
                <a:solidFill>
                  <a:srgbClr val="333333"/>
                </a:solidFill>
                <a:latin typeface="Arial"/>
                <a:ea typeface="ＭＳ Ｐゴシック"/>
                <a:cs typeface="Arial"/>
              </a:rPr>
              <a:t>40 min geleden</a:t>
            </a:r>
          </a:p>
          <a:p>
            <a:pPr marL="0" indent="0">
              <a:buNone/>
            </a:pPr>
            <a:endParaRPr lang="nl-NL" altLang="en-US" sz="800" b="1" dirty="0">
              <a:solidFill>
                <a:srgbClr val="333333"/>
              </a:solidFill>
              <a:latin typeface="Arial"/>
              <a:ea typeface="ＭＳ Ｐゴシック"/>
              <a:cs typeface="Arial"/>
            </a:endParaRPr>
          </a:p>
          <a:p>
            <a:pPr marL="0" indent="0">
              <a:buNone/>
            </a:pPr>
            <a:r>
              <a:rPr lang="nl-NL" altLang="en-US" sz="2000" b="1" dirty="0">
                <a:solidFill>
                  <a:srgbClr val="333333"/>
                </a:solidFill>
                <a:latin typeface="Arial"/>
                <a:ea typeface="ＭＳ Ｐゴシック"/>
                <a:cs typeface="Arial"/>
              </a:rPr>
              <a:t>M	G</a:t>
            </a:r>
            <a:r>
              <a:rPr lang="nl-NL" altLang="en-US" sz="2000" dirty="0">
                <a:solidFill>
                  <a:srgbClr val="333333"/>
                </a:solidFill>
                <a:latin typeface="Arial"/>
                <a:ea typeface="ＭＳ Ｐゴシック"/>
                <a:cs typeface="Arial"/>
              </a:rPr>
              <a:t>etuigen zagen haar vallen van balkon op 1</a:t>
            </a:r>
            <a:r>
              <a:rPr lang="nl-NL" altLang="en-US" sz="2000" baseline="30000" dirty="0">
                <a:solidFill>
                  <a:srgbClr val="333333"/>
                </a:solidFill>
                <a:latin typeface="Arial"/>
                <a:ea typeface="ＭＳ Ｐゴシック"/>
                <a:cs typeface="Arial"/>
              </a:rPr>
              <a:t>e</a:t>
            </a:r>
            <a:r>
              <a:rPr lang="nl-NL" altLang="en-US" sz="2000" dirty="0">
                <a:solidFill>
                  <a:srgbClr val="333333"/>
                </a:solidFill>
                <a:latin typeface="Arial"/>
                <a:ea typeface="ＭＳ Ｐゴシック"/>
                <a:cs typeface="Arial"/>
              </a:rPr>
              <a:t> verdieping</a:t>
            </a:r>
          </a:p>
          <a:p>
            <a:pPr marL="0" indent="0">
              <a:buNone/>
            </a:pPr>
            <a:endParaRPr lang="nl-NL" altLang="en-US" sz="800" b="1" dirty="0">
              <a:solidFill>
                <a:srgbClr val="333333"/>
              </a:solidFill>
              <a:latin typeface="Arial"/>
              <a:ea typeface="ＭＳ Ｐゴシック"/>
              <a:cs typeface="Arial"/>
            </a:endParaRPr>
          </a:p>
          <a:p>
            <a:pPr marL="0" indent="0">
              <a:buNone/>
            </a:pPr>
            <a:r>
              <a:rPr lang="nl-NL" altLang="en-US" sz="2000" b="1" dirty="0">
                <a:solidFill>
                  <a:srgbClr val="333333"/>
                </a:solidFill>
                <a:latin typeface="Arial"/>
                <a:ea typeface="ＭＳ Ｐゴシック"/>
                <a:cs typeface="Arial"/>
              </a:rPr>
              <a:t>I</a:t>
            </a:r>
            <a:r>
              <a:rPr lang="nl-NL" altLang="en-US" sz="2000" dirty="0">
                <a:solidFill>
                  <a:srgbClr val="333333"/>
                </a:solidFill>
                <a:latin typeface="Arial"/>
                <a:ea typeface="ＭＳ Ｐゴシック"/>
                <a:cs typeface="Arial"/>
              </a:rPr>
              <a:t> 	Klaagt dat alles pijn doet, kan niet rechtop komen</a:t>
            </a:r>
          </a:p>
          <a:p>
            <a:pPr marL="0" indent="0">
              <a:buNone/>
            </a:pPr>
            <a:endParaRPr lang="nl-NL" altLang="en-US" sz="800" b="1" dirty="0">
              <a:solidFill>
                <a:srgbClr val="333333"/>
              </a:solidFill>
              <a:latin typeface="Arial"/>
              <a:ea typeface="ＭＳ Ｐゴシック"/>
              <a:cs typeface="Arial"/>
            </a:endParaRPr>
          </a:p>
          <a:p>
            <a:pPr marL="0" indent="0">
              <a:buNone/>
            </a:pPr>
            <a:r>
              <a:rPr lang="nl-NL" altLang="en-US" sz="2000" b="1" dirty="0">
                <a:solidFill>
                  <a:srgbClr val="333333"/>
                </a:solidFill>
                <a:latin typeface="Arial"/>
                <a:ea typeface="ＭＳ Ｐゴシック"/>
                <a:cs typeface="Arial"/>
              </a:rPr>
              <a:t>S</a:t>
            </a:r>
            <a:r>
              <a:rPr lang="nl-NL" altLang="en-US" sz="2000" dirty="0">
                <a:solidFill>
                  <a:srgbClr val="333333"/>
                </a:solidFill>
                <a:latin typeface="Arial"/>
                <a:ea typeface="ＭＳ Ｐゴシック"/>
                <a:cs typeface="Arial"/>
              </a:rPr>
              <a:t> 	Luchtweg open, AH 17/min; HR 100/min, RR 110/80 </a:t>
            </a:r>
            <a:r>
              <a:rPr lang="nl-NL" altLang="en-US" sz="2000" dirty="0" err="1">
                <a:solidFill>
                  <a:srgbClr val="333333"/>
                </a:solidFill>
                <a:latin typeface="Arial"/>
                <a:ea typeface="ＭＳ Ｐゴシック"/>
                <a:cs typeface="Arial"/>
              </a:rPr>
              <a:t>mmHg</a:t>
            </a:r>
            <a:r>
              <a:rPr lang="nl-NL" altLang="en-US" sz="2000" dirty="0">
                <a:solidFill>
                  <a:srgbClr val="333333"/>
                </a:solidFill>
                <a:latin typeface="Arial"/>
                <a:ea typeface="ＭＳ Ｐゴシック"/>
                <a:cs typeface="Arial"/>
              </a:rPr>
              <a:t>; </a:t>
            </a:r>
          </a:p>
          <a:p>
            <a:pPr marL="0" indent="0">
              <a:buNone/>
            </a:pPr>
            <a:r>
              <a:rPr lang="nl-NL" altLang="en-US" sz="2000" dirty="0">
                <a:solidFill>
                  <a:srgbClr val="333333"/>
                </a:solidFill>
                <a:latin typeface="Arial"/>
                <a:ea typeface="ＭＳ Ｐゴシック"/>
                <a:cs typeface="Arial"/>
              </a:rPr>
              <a:t>	GCS 15/15</a:t>
            </a:r>
          </a:p>
          <a:p>
            <a:pPr marL="0" indent="0">
              <a:buNone/>
            </a:pPr>
            <a:endParaRPr lang="nl-NL" sz="800" b="1" dirty="0">
              <a:solidFill>
                <a:srgbClr val="333333"/>
              </a:solidFill>
              <a:latin typeface="Arial"/>
              <a:ea typeface="ＭＳ Ｐゴシック"/>
              <a:cs typeface="Arial"/>
            </a:endParaRPr>
          </a:p>
          <a:p>
            <a:pPr marL="0" indent="0">
              <a:buNone/>
            </a:pPr>
            <a:r>
              <a:rPr lang="nl-NL" sz="2000" b="1" dirty="0">
                <a:solidFill>
                  <a:srgbClr val="333333"/>
                </a:solidFill>
                <a:latin typeface="Arial"/>
                <a:ea typeface="ＭＳ Ｐゴシック"/>
                <a:cs typeface="Arial"/>
              </a:rPr>
              <a:t>T</a:t>
            </a:r>
            <a:r>
              <a:rPr lang="nl-NL" sz="2000" dirty="0">
                <a:solidFill>
                  <a:srgbClr val="333333"/>
                </a:solidFill>
                <a:latin typeface="Arial"/>
                <a:ea typeface="ＭＳ Ｐゴシック"/>
                <a:cs typeface="Arial"/>
              </a:rPr>
              <a:t> 	MILS &amp; vacuüm-matras; hoge flow O</a:t>
            </a:r>
            <a:r>
              <a:rPr lang="nl-NL" sz="2000" baseline="-25000" dirty="0">
                <a:solidFill>
                  <a:srgbClr val="333333"/>
                </a:solidFill>
                <a:latin typeface="Arial"/>
                <a:ea typeface="ＭＳ Ｐゴシック"/>
                <a:cs typeface="Arial"/>
              </a:rPr>
              <a:t>2</a:t>
            </a:r>
            <a:endParaRPr lang="nl-NL" sz="2000" baseline="-25000" dirty="0">
              <a:solidFill>
                <a:srgbClr val="33333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latin typeface="Arial" charset="0"/>
                <a:ea typeface="ＭＳ Ｐゴシック" pitchFamily="34" charset="-128"/>
                <a:cs typeface="Arial" charset="0"/>
              </a:rPr>
              <a:t>Letsels aan de (cervicale) wervelkolom</a:t>
            </a:r>
          </a:p>
        </p:txBody>
      </p:sp>
      <p:sp>
        <p:nvSpPr>
          <p:cNvPr id="6" name="Content Placeholder 5"/>
          <p:cNvSpPr>
            <a:spLocks noGrp="1"/>
          </p:cNvSpPr>
          <p:nvPr>
            <p:ph idx="1"/>
          </p:nvPr>
        </p:nvSpPr>
        <p:spPr>
          <a:xfrm>
            <a:off x="468000" y="1260000"/>
            <a:ext cx="8352472" cy="4401247"/>
          </a:xfrm>
        </p:spPr>
        <p:txBody>
          <a:bodyPr/>
          <a:lstStyle/>
          <a:p>
            <a:pPr eaLnBrk="1" hangingPunct="1">
              <a:lnSpc>
                <a:spcPts val="2880"/>
              </a:lnSpc>
              <a:spcBef>
                <a:spcPts val="0"/>
              </a:spcBef>
              <a:buFontTx/>
              <a:buChar char="•"/>
              <a:defRPr/>
            </a:pPr>
            <a:endParaRPr lang="nl-NL" sz="2400" dirty="0">
              <a:solidFill>
                <a:srgbClr val="333333"/>
              </a:solidFill>
              <a:latin typeface="Arial" panose="020B0604020202020204" pitchFamily="34" charset="0"/>
              <a:cs typeface="Arial" panose="020B0604020202020204" pitchFamily="34" charset="0"/>
            </a:endParaRPr>
          </a:p>
          <a:p>
            <a:pPr eaLnBrk="1" hangingPunct="1">
              <a:lnSpc>
                <a:spcPct val="150000"/>
              </a:lnSpc>
              <a:spcBef>
                <a:spcPts val="0"/>
              </a:spcBef>
              <a:buFontTx/>
              <a:buChar char="•"/>
              <a:defRPr/>
            </a:pPr>
            <a:r>
              <a:rPr lang="nl-NL" sz="2400" dirty="0">
                <a:solidFill>
                  <a:srgbClr val="333333"/>
                </a:solidFill>
                <a:latin typeface="Arial" panose="020B0604020202020204" pitchFamily="34" charset="0"/>
                <a:cs typeface="Arial" panose="020B0604020202020204" pitchFamily="34" charset="0"/>
              </a:rPr>
              <a:t>Zeldzaam bij kinderen (&lt;1%)</a:t>
            </a:r>
            <a:endParaRPr lang="nl-NL" sz="800" dirty="0">
              <a:solidFill>
                <a:srgbClr val="333333"/>
              </a:solidFill>
              <a:latin typeface="Arial" panose="020B0604020202020204" pitchFamily="34" charset="0"/>
              <a:cs typeface="Arial" panose="020B0604020202020204" pitchFamily="34" charset="0"/>
            </a:endParaRPr>
          </a:p>
          <a:p>
            <a:pPr eaLnBrk="1" hangingPunct="1">
              <a:lnSpc>
                <a:spcPct val="150000"/>
              </a:lnSpc>
              <a:spcBef>
                <a:spcPts val="0"/>
              </a:spcBef>
              <a:buFontTx/>
              <a:buChar char="•"/>
              <a:defRPr/>
            </a:pPr>
            <a:r>
              <a:rPr lang="nl-NL" sz="2400" dirty="0">
                <a:solidFill>
                  <a:srgbClr val="333333"/>
                </a:solidFill>
                <a:latin typeface="Arial" panose="020B0604020202020204" pitchFamily="34" charset="0"/>
                <a:cs typeface="Arial" panose="020B0604020202020204" pitchFamily="34" charset="0"/>
              </a:rPr>
              <a:t>Maar ernstige gevolgen als miskend</a:t>
            </a:r>
            <a:endParaRPr lang="nl-NL" sz="800" dirty="0">
              <a:solidFill>
                <a:srgbClr val="333333"/>
              </a:solidFill>
              <a:latin typeface="Arial" panose="020B0604020202020204" pitchFamily="34" charset="0"/>
              <a:cs typeface="Arial" panose="020B0604020202020204" pitchFamily="34" charset="0"/>
            </a:endParaRPr>
          </a:p>
          <a:p>
            <a:pPr eaLnBrk="1" hangingPunct="1">
              <a:lnSpc>
                <a:spcPct val="150000"/>
              </a:lnSpc>
              <a:spcBef>
                <a:spcPts val="0"/>
              </a:spcBef>
              <a:buFontTx/>
              <a:buChar char="•"/>
              <a:defRPr/>
            </a:pPr>
            <a:r>
              <a:rPr lang="nl-NL" sz="2400" dirty="0">
                <a:solidFill>
                  <a:srgbClr val="333333"/>
                </a:solidFill>
                <a:latin typeface="Arial" panose="020B0604020202020204" pitchFamily="34" charset="0"/>
                <a:cs typeface="Arial" panose="020B0604020202020204" pitchFamily="34" charset="0"/>
              </a:rPr>
              <a:t>Denk aan SCIWORA</a:t>
            </a:r>
            <a:endParaRPr lang="nl-NL" sz="2400" dirty="0"/>
          </a:p>
          <a:p>
            <a:pPr eaLnBrk="1" hangingPunct="1">
              <a:lnSpc>
                <a:spcPct val="150000"/>
              </a:lnSpc>
              <a:spcBef>
                <a:spcPts val="0"/>
              </a:spcBef>
              <a:buFontTx/>
              <a:buChar char="•"/>
              <a:defRPr/>
            </a:pPr>
            <a:r>
              <a:rPr lang="nl-NL" sz="2400" dirty="0"/>
              <a:t>Ga bij </a:t>
            </a:r>
            <a:r>
              <a:rPr lang="nl-NL" sz="2400" b="1" dirty="0">
                <a:solidFill>
                  <a:srgbClr val="0070C0"/>
                </a:solidFill>
              </a:rPr>
              <a:t>ernstig trauma </a:t>
            </a:r>
            <a:r>
              <a:rPr lang="nl-NL" sz="2400" dirty="0"/>
              <a:t>altijd uit van mogelijk WK letsel</a:t>
            </a:r>
            <a:endParaRPr lang="nl-NL" sz="2400" dirty="0">
              <a:solidFill>
                <a:srgbClr val="333333"/>
              </a:solidFill>
              <a:latin typeface="Arial" panose="020B0604020202020204" pitchFamily="34" charset="0"/>
              <a:cs typeface="Arial" panose="020B0604020202020204" pitchFamily="34" charset="0"/>
            </a:endParaRPr>
          </a:p>
          <a:p>
            <a:pPr eaLnBrk="1" hangingPunct="1">
              <a:lnSpc>
                <a:spcPct val="150000"/>
              </a:lnSpc>
              <a:spcBef>
                <a:spcPts val="0"/>
              </a:spcBef>
              <a:buFontTx/>
              <a:buChar char="•"/>
              <a:defRPr/>
            </a:pPr>
            <a:r>
              <a:rPr lang="nl-NL" sz="2400" dirty="0">
                <a:solidFill>
                  <a:srgbClr val="333333"/>
                </a:solidFill>
                <a:latin typeface="Arial" panose="020B0604020202020204" pitchFamily="34" charset="0"/>
                <a:cs typeface="Arial" panose="020B0604020202020204" pitchFamily="34" charset="0"/>
              </a:rPr>
              <a:t>Behoud spinale bescherming tot letsels uitgesloten werden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latin typeface="Arial" charset="0"/>
                <a:ea typeface="ＭＳ Ｐゴシック" pitchFamily="34" charset="-128"/>
                <a:cs typeface="Arial" charset="0"/>
              </a:rPr>
              <a:t>Spinale stabilisatie en bescherming</a:t>
            </a:r>
          </a:p>
        </p:txBody>
      </p:sp>
      <p:sp>
        <p:nvSpPr>
          <p:cNvPr id="24579" name="Content Placeholder 7"/>
          <p:cNvSpPr>
            <a:spLocks noGrp="1"/>
          </p:cNvSpPr>
          <p:nvPr>
            <p:ph idx="1"/>
          </p:nvPr>
        </p:nvSpPr>
        <p:spPr bwMode="auto">
          <a:xfrm>
            <a:off x="179512" y="1174865"/>
            <a:ext cx="8964488" cy="49773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nSpc>
                <a:spcPct val="150000"/>
              </a:lnSpc>
              <a:defRPr/>
            </a:pPr>
            <a:r>
              <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rPr>
              <a:t>Manuele In-Line Stabilisatie (MILS)</a:t>
            </a:r>
          </a:p>
          <a:p>
            <a:pPr>
              <a:lnSpc>
                <a:spcPct val="150000"/>
              </a:lnSpc>
              <a:defRPr/>
            </a:pPr>
            <a:r>
              <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rPr>
              <a:t>Hoofdfixatie set (Blokken en tape)</a:t>
            </a:r>
          </a:p>
          <a:p>
            <a:pPr>
              <a:lnSpc>
                <a:spcPct val="150000"/>
              </a:lnSpc>
              <a:defRPr/>
            </a:pPr>
            <a:r>
              <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rPr>
              <a:t>Stevige matras (geen harde board)</a:t>
            </a:r>
          </a:p>
          <a:p>
            <a:pPr>
              <a:lnSpc>
                <a:spcPct val="150000"/>
              </a:lnSpc>
              <a:defRPr/>
            </a:pPr>
            <a:r>
              <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rPr>
              <a:t>Vacuümmatras</a:t>
            </a:r>
          </a:p>
          <a:p>
            <a:pPr>
              <a:lnSpc>
                <a:spcPct val="150000"/>
              </a:lnSpc>
              <a:defRPr/>
            </a:pPr>
            <a:r>
              <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rPr>
              <a:t>Bij onderzoek: Log-</a:t>
            </a:r>
            <a:r>
              <a:rPr lang="nl-NL" altLang="en-US" sz="2400" dirty="0" err="1">
                <a:solidFill>
                  <a:srgbClr val="333333"/>
                </a:solidFill>
                <a:latin typeface="Arial" panose="020B0604020202020204" pitchFamily="34" charset="0"/>
                <a:ea typeface="ＭＳ Ｐゴシック" pitchFamily="34" charset="-128"/>
                <a:cs typeface="Arial" panose="020B0604020202020204" pitchFamily="34" charset="0"/>
              </a:rPr>
              <a:t>roll</a:t>
            </a:r>
            <a:endParaRPr lang="nl-NL" altLang="en-US" sz="2400" dirty="0">
              <a:solidFill>
                <a:srgbClr val="333333"/>
              </a:solidFill>
              <a:latin typeface="Arial" panose="020B0604020202020204" pitchFamily="34" charset="0"/>
              <a:ea typeface="ＭＳ Ｐゴシック" pitchFamily="34" charset="-128"/>
              <a:cs typeface="Arial" panose="020B0604020202020204" pitchFamily="34" charset="0"/>
            </a:endParaRPr>
          </a:p>
        </p:txBody>
      </p:sp>
      <p:pic>
        <p:nvPicPr>
          <p:cNvPr id="2" name="Afbeelding 1" descr="Afbeelding 1">
            <a:extLst>
              <a:ext uri="{FF2B5EF4-FFF2-40B4-BE49-F238E27FC236}">
                <a16:creationId xmlns:a16="http://schemas.microsoft.com/office/drawing/2014/main" id="{D38246BA-840F-4E12-D1F4-C8735B81D099}"/>
              </a:ext>
            </a:extLst>
          </p:cNvPr>
          <p:cNvPicPr>
            <a:picLocks noChangeAspect="1"/>
          </p:cNvPicPr>
          <p:nvPr/>
        </p:nvPicPr>
        <p:blipFill>
          <a:blip r:embed="rId3"/>
          <a:stretch>
            <a:fillRect/>
          </a:stretch>
        </p:blipFill>
        <p:spPr>
          <a:xfrm>
            <a:off x="6084167" y="4898791"/>
            <a:ext cx="2896227" cy="1927307"/>
          </a:xfrm>
          <a:prstGeom prst="rect">
            <a:avLst/>
          </a:prstGeom>
          <a:ln w="12700">
            <a:miter lim="400000"/>
          </a:ln>
        </p:spPr>
      </p:pic>
      <p:pic>
        <p:nvPicPr>
          <p:cNvPr id="1028" name="Picture 4" descr="13 The structured approach to the seriously injured child | Obgyn Key">
            <a:extLst>
              <a:ext uri="{FF2B5EF4-FFF2-40B4-BE49-F238E27FC236}">
                <a16:creationId xmlns:a16="http://schemas.microsoft.com/office/drawing/2014/main" id="{46967564-DA8F-E44E-7B9D-F02827585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41" y="4710605"/>
            <a:ext cx="5923384" cy="2115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Afbeelding 5" descr="Afbeelding 5"/>
          <p:cNvPicPr>
            <a:picLocks noChangeAspect="1"/>
          </p:cNvPicPr>
          <p:nvPr/>
        </p:nvPicPr>
        <p:blipFill>
          <a:blip r:embed="rId3"/>
          <a:stretch>
            <a:fillRect/>
          </a:stretch>
        </p:blipFill>
        <p:spPr>
          <a:xfrm>
            <a:off x="0" y="12700"/>
            <a:ext cx="9194800" cy="6858000"/>
          </a:xfrm>
          <a:prstGeom prst="rect">
            <a:avLst/>
          </a:prstGeom>
          <a:ln w="12700">
            <a:miter lim="400000"/>
          </a:ln>
        </p:spPr>
      </p:pic>
      <p:sp>
        <p:nvSpPr>
          <p:cNvPr id="294" name="Title 4"/>
          <p:cNvSpPr txBox="1">
            <a:spLocks noGrp="1"/>
          </p:cNvSpPr>
          <p:nvPr>
            <p:ph type="title"/>
          </p:nvPr>
        </p:nvSpPr>
        <p:spPr>
          <a:xfrm>
            <a:off x="250825" y="396873"/>
            <a:ext cx="2160935" cy="633415"/>
          </a:xfrm>
          <a:prstGeom prst="rect">
            <a:avLst/>
          </a:prstGeom>
          <a:solidFill>
            <a:schemeClr val="accent3">
              <a:lumOff val="44000"/>
            </a:schemeClr>
          </a:solidFill>
        </p:spPr>
        <p:txBody>
          <a:bodyPr/>
          <a:lstStyle>
            <a:lvl1pPr>
              <a:defRPr>
                <a:latin typeface="Arial"/>
                <a:ea typeface="Arial"/>
                <a:cs typeface="Arial"/>
                <a:sym typeface="Arial"/>
              </a:defRPr>
            </a:lvl1pPr>
          </a:lstStyle>
          <a:p>
            <a:r>
              <a:t>Lucas, 8j</a:t>
            </a:r>
          </a:p>
        </p:txBody>
      </p:sp>
      <p:sp>
        <p:nvSpPr>
          <p:cNvPr id="295" name="Content Placeholder 5"/>
          <p:cNvSpPr txBox="1">
            <a:spLocks noGrp="1"/>
          </p:cNvSpPr>
          <p:nvPr>
            <p:ph type="body" sz="half" idx="1"/>
          </p:nvPr>
        </p:nvSpPr>
        <p:spPr>
          <a:xfrm>
            <a:off x="177156" y="1920070"/>
            <a:ext cx="4855883" cy="4018223"/>
          </a:xfrm>
          <a:prstGeom prst="rect">
            <a:avLst/>
          </a:prstGeom>
          <a:solidFill>
            <a:schemeClr val="accent3">
              <a:lumOff val="44000"/>
            </a:schemeClr>
          </a:solidFill>
        </p:spPr>
        <p:txBody>
          <a:bodyPr/>
          <a:lstStyle/>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A	</a:t>
            </a:r>
            <a:r>
              <a:rPr lang="nl-NL" sz="2000" dirty="0">
                <a:solidFill>
                  <a:srgbClr val="333333"/>
                </a:solidFill>
                <a:latin typeface="Arial" panose="020B0604020202020204" pitchFamily="34" charset="0"/>
                <a:cs typeface="Arial" panose="020B0604020202020204" pitchFamily="34" charset="0"/>
              </a:rPr>
              <a:t>8 jaar</a:t>
            </a:r>
          </a:p>
          <a:p>
            <a:pPr marL="0" indent="0" eaLnBrk="1" hangingPunct="1">
              <a:spcBef>
                <a:spcPts val="0"/>
              </a:spcBef>
              <a:buFont typeface="Arial"/>
              <a:buNone/>
              <a:defRPr/>
            </a:pPr>
            <a:endParaRPr lang="nl-NL" sz="800" dirty="0">
              <a:solidFill>
                <a:srgbClr val="333333"/>
              </a:solidFill>
              <a:latin typeface="Arial" panose="020B0604020202020204" pitchFamily="34" charset="0"/>
              <a:cs typeface="Arial" panose="020B0604020202020204" pitchFamily="34" charset="0"/>
            </a:endParaRPr>
          </a:p>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T	</a:t>
            </a:r>
            <a:r>
              <a:rPr lang="nl-NL" sz="2000" dirty="0">
                <a:solidFill>
                  <a:srgbClr val="333333"/>
                </a:solidFill>
                <a:latin typeface="Arial" panose="020B0604020202020204" pitchFamily="34" charset="0"/>
                <a:cs typeface="Arial" panose="020B0604020202020204" pitchFamily="34" charset="0"/>
              </a:rPr>
              <a:t>30 min geleden</a:t>
            </a:r>
          </a:p>
          <a:p>
            <a:pPr marL="0" indent="0" eaLnBrk="1" hangingPunct="1">
              <a:spcBef>
                <a:spcPts val="0"/>
              </a:spcBef>
              <a:buFont typeface="Arial"/>
              <a:buNone/>
              <a:defRPr/>
            </a:pPr>
            <a:endParaRPr lang="nl-NL" sz="800" dirty="0">
              <a:solidFill>
                <a:srgbClr val="333333"/>
              </a:solidFill>
              <a:latin typeface="Arial" panose="020B0604020202020204" pitchFamily="34" charset="0"/>
              <a:cs typeface="Arial" panose="020B0604020202020204" pitchFamily="34" charset="0"/>
            </a:endParaRPr>
          </a:p>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M	</a:t>
            </a:r>
            <a:r>
              <a:rPr lang="nl-NL" sz="2000" dirty="0">
                <a:solidFill>
                  <a:srgbClr val="333333"/>
                </a:solidFill>
                <a:latin typeface="Arial" panose="020B0604020202020204" pitchFamily="34" charset="0"/>
                <a:cs typeface="Arial" panose="020B0604020202020204" pitchFamily="34" charset="0"/>
              </a:rPr>
              <a:t>Val uit boom op hek</a:t>
            </a:r>
          </a:p>
          <a:p>
            <a:pPr marL="0" indent="0" eaLnBrk="1" hangingPunct="1">
              <a:spcBef>
                <a:spcPts val="0"/>
              </a:spcBef>
              <a:buFont typeface="Arial"/>
              <a:buNone/>
              <a:defRPr/>
            </a:pPr>
            <a:endParaRPr lang="nl-NL" sz="800" dirty="0">
              <a:solidFill>
                <a:srgbClr val="333333"/>
              </a:solidFill>
              <a:latin typeface="Arial" panose="020B0604020202020204" pitchFamily="34" charset="0"/>
              <a:cs typeface="Arial" panose="020B0604020202020204" pitchFamily="34" charset="0"/>
            </a:endParaRPr>
          </a:p>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I	</a:t>
            </a:r>
            <a:r>
              <a:rPr lang="nl-NL" sz="2000" dirty="0">
                <a:solidFill>
                  <a:srgbClr val="333333"/>
                </a:solidFill>
                <a:latin typeface="Arial" panose="020B0604020202020204" pitchFamily="34" charset="0"/>
                <a:cs typeface="Arial" panose="020B0604020202020204" pitchFamily="34" charset="0"/>
              </a:rPr>
              <a:t>Penetrerend thoraxletsel?</a:t>
            </a:r>
          </a:p>
          <a:p>
            <a:pPr marL="0" indent="0" eaLnBrk="1" hangingPunct="1">
              <a:spcBef>
                <a:spcPts val="0"/>
              </a:spcBef>
              <a:buFont typeface="Arial"/>
              <a:buNone/>
              <a:defRPr/>
            </a:pPr>
            <a:endParaRPr lang="nl-NL" sz="800" dirty="0">
              <a:solidFill>
                <a:srgbClr val="333333"/>
              </a:solidFill>
              <a:latin typeface="Arial" panose="020B0604020202020204" pitchFamily="34" charset="0"/>
              <a:cs typeface="Arial" panose="020B0604020202020204" pitchFamily="34" charset="0"/>
            </a:endParaRPr>
          </a:p>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S	</a:t>
            </a:r>
            <a:r>
              <a:rPr lang="nl-NL" sz="2000" dirty="0">
                <a:solidFill>
                  <a:srgbClr val="333333"/>
                </a:solidFill>
                <a:latin typeface="Arial" panose="020B0604020202020204" pitchFamily="34" charset="0"/>
                <a:cs typeface="Arial" panose="020B0604020202020204" pitchFamily="34" charset="0"/>
              </a:rPr>
              <a:t>Bloed op shirt; praat maar hapt 	naar adem, AH 35/min, bleek, 	HR 140/min, CRT 3 sec.</a:t>
            </a:r>
          </a:p>
          <a:p>
            <a:pPr marL="0" indent="0" eaLnBrk="1" hangingPunct="1">
              <a:spcBef>
                <a:spcPts val="0"/>
              </a:spcBef>
              <a:buFont typeface="Arial"/>
              <a:buNone/>
              <a:defRPr/>
            </a:pPr>
            <a:endParaRPr lang="nl-NL" sz="800" dirty="0">
              <a:solidFill>
                <a:srgbClr val="333333"/>
              </a:solidFill>
              <a:latin typeface="Arial" panose="020B0604020202020204" pitchFamily="34" charset="0"/>
              <a:cs typeface="Arial" panose="020B0604020202020204" pitchFamily="34" charset="0"/>
            </a:endParaRPr>
          </a:p>
          <a:p>
            <a:pPr marL="0" indent="0" eaLnBrk="1" hangingPunct="1">
              <a:spcBef>
                <a:spcPts val="0"/>
              </a:spcBef>
              <a:buFont typeface="Arial"/>
              <a:buNone/>
              <a:defRPr/>
            </a:pPr>
            <a:r>
              <a:rPr lang="nl-NL" sz="2000" b="1" dirty="0">
                <a:solidFill>
                  <a:srgbClr val="333333"/>
                </a:solidFill>
                <a:latin typeface="Arial" panose="020B0604020202020204" pitchFamily="34" charset="0"/>
                <a:cs typeface="Arial" panose="020B0604020202020204" pitchFamily="34" charset="0"/>
              </a:rPr>
              <a:t>T	</a:t>
            </a:r>
            <a:r>
              <a:rPr lang="nl-NL" sz="2000" dirty="0">
                <a:solidFill>
                  <a:srgbClr val="333333"/>
                </a:solidFill>
                <a:latin typeface="Arial" panose="020B0604020202020204" pitchFamily="34" charset="0"/>
                <a:cs typeface="Arial" panose="020B0604020202020204" pitchFamily="34" charset="0"/>
              </a:rPr>
              <a:t>Drukverband rond thorax, 	hoge flow O</a:t>
            </a:r>
            <a:r>
              <a:rPr lang="nl-NL" sz="2000" baseline="-25000" dirty="0">
                <a:solidFill>
                  <a:srgbClr val="333333"/>
                </a:solidFill>
                <a:latin typeface="Arial" panose="020B0604020202020204" pitchFamily="34" charset="0"/>
                <a:cs typeface="Arial" panose="020B0604020202020204" pitchFamily="34" charset="0"/>
              </a:rPr>
              <a:t>2</a:t>
            </a:r>
          </a:p>
        </p:txBody>
      </p:sp>
      <p:pic>
        <p:nvPicPr>
          <p:cNvPr id="2" name="Picture 1">
            <a:extLst>
              <a:ext uri="{FF2B5EF4-FFF2-40B4-BE49-F238E27FC236}">
                <a16:creationId xmlns:a16="http://schemas.microsoft.com/office/drawing/2014/main" id="{CFD24C30-9BFF-FEBB-DAD2-4252883E5B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7972" y="5373200"/>
            <a:ext cx="2160241" cy="1472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A002334D-A6AB-9146-E7D6-4F068EA449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4559" y="5372602"/>
            <a:ext cx="2160241" cy="1472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1"/>
          <p:cNvSpPr txBox="1">
            <a:spLocks noGrp="1"/>
          </p:cNvSpPr>
          <p:nvPr>
            <p:ph type="title"/>
          </p:nvPr>
        </p:nvSpPr>
        <p:spPr>
          <a:xfrm>
            <a:off x="250824" y="404813"/>
            <a:ext cx="9577390" cy="633413"/>
          </a:xfrm>
          <a:prstGeom prst="rect">
            <a:avLst/>
          </a:prstGeom>
        </p:spPr>
        <p:txBody>
          <a:bodyPr/>
          <a:lstStyle>
            <a:lvl1pPr>
              <a:defRPr>
                <a:latin typeface="Arial"/>
                <a:ea typeface="Arial"/>
                <a:cs typeface="Arial"/>
                <a:sym typeface="Arial"/>
              </a:defRPr>
            </a:lvl1pPr>
          </a:lstStyle>
          <a:p>
            <a:r>
              <a:t>Bij aankomst in het ziekenhuis</a:t>
            </a:r>
          </a:p>
        </p:txBody>
      </p:sp>
      <p:sp>
        <p:nvSpPr>
          <p:cNvPr id="306" name="Content Placeholder 2"/>
          <p:cNvSpPr txBox="1">
            <a:spLocks noGrp="1"/>
          </p:cNvSpPr>
          <p:nvPr>
            <p:ph type="body" idx="1"/>
          </p:nvPr>
        </p:nvSpPr>
        <p:spPr>
          <a:xfrm>
            <a:off x="323527" y="1268759"/>
            <a:ext cx="8496945" cy="3409306"/>
          </a:xfrm>
          <a:prstGeom prst="rect">
            <a:avLst/>
          </a:prstGeom>
        </p:spPr>
        <p:txBody>
          <a:bodyPr>
            <a:normAutofit lnSpcReduction="10000"/>
          </a:bodyPr>
          <a:lstStyle/>
          <a:p>
            <a:pPr marL="0" indent="0" defTabSz="905255">
              <a:buSzTx/>
              <a:buNone/>
              <a:defRPr sz="2574">
                <a:latin typeface="Arial"/>
                <a:ea typeface="Arial"/>
                <a:cs typeface="Arial"/>
                <a:sym typeface="Arial"/>
              </a:defRPr>
            </a:pPr>
            <a:r>
              <a:rPr lang="nl-NL" dirty="0"/>
              <a:t>Initieel praat hij nog en klaagt over pijn aan zijn borstkas. Je ziet daar linksonder een open wonde.</a:t>
            </a:r>
          </a:p>
          <a:p>
            <a:pPr marL="0" indent="0" defTabSz="905255">
              <a:buSzTx/>
              <a:buNone/>
              <a:defRPr sz="2574">
                <a:latin typeface="Arial"/>
                <a:ea typeface="Arial"/>
                <a:cs typeface="Arial"/>
                <a:sym typeface="Arial"/>
              </a:defRPr>
            </a:pPr>
            <a:endParaRPr lang="nl-NL" dirty="0"/>
          </a:p>
          <a:p>
            <a:pPr marL="0" indent="0" defTabSz="905255">
              <a:buSzTx/>
              <a:buNone/>
              <a:defRPr sz="2574">
                <a:latin typeface="Arial"/>
                <a:ea typeface="Arial"/>
                <a:cs typeface="Arial"/>
                <a:sym typeface="Arial"/>
              </a:defRPr>
            </a:pPr>
            <a:r>
              <a:rPr lang="nl-NL" dirty="0"/>
              <a:t>Ademhaling wordt echter steeds moeizamer (40/min) met toegenomen intrekkingen. Bij controle hoor je links geen ademgeruis meer.  </a:t>
            </a:r>
          </a:p>
          <a:p>
            <a:pPr marL="0" indent="0" defTabSz="905255">
              <a:buSzTx/>
              <a:buNone/>
              <a:defRPr sz="2574">
                <a:latin typeface="Arial"/>
                <a:ea typeface="Arial"/>
                <a:cs typeface="Arial"/>
                <a:sym typeface="Arial"/>
              </a:defRPr>
            </a:pPr>
            <a:endParaRPr lang="nl-NL" dirty="0"/>
          </a:p>
          <a:p>
            <a:pPr marL="0" indent="0" defTabSz="905255">
              <a:buSzTx/>
              <a:buNone/>
              <a:defRPr sz="2574">
                <a:latin typeface="Arial"/>
                <a:ea typeface="Arial"/>
                <a:cs typeface="Arial"/>
                <a:sym typeface="Arial"/>
              </a:defRPr>
            </a:pPr>
            <a:r>
              <a:rPr lang="nl-NL" dirty="0"/>
              <a:t>Hij is perifeer koud, CRT &gt; 5 sec, HR 150/min. </a:t>
            </a:r>
          </a:p>
          <a:p>
            <a:pPr marL="0" indent="0" defTabSz="905255">
              <a:buSzTx/>
              <a:buNone/>
              <a:defRPr sz="2574">
                <a:latin typeface="Arial"/>
                <a:ea typeface="Arial"/>
                <a:cs typeface="Arial"/>
                <a:sym typeface="Arial"/>
              </a:defRPr>
            </a:pPr>
            <a:endParaRPr lang="nl-NL" dirty="0"/>
          </a:p>
        </p:txBody>
      </p:sp>
      <p:pic>
        <p:nvPicPr>
          <p:cNvPr id="307" name="Afbeelding 5" descr="Afbeelding 5"/>
          <p:cNvPicPr>
            <a:picLocks noChangeAspect="1"/>
          </p:cNvPicPr>
          <p:nvPr/>
        </p:nvPicPr>
        <p:blipFill>
          <a:blip r:embed="rId3"/>
          <a:stretch>
            <a:fillRect/>
          </a:stretch>
        </p:blipFill>
        <p:spPr>
          <a:xfrm>
            <a:off x="6732240" y="5015984"/>
            <a:ext cx="2411433" cy="1798583"/>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E44C-62B5-FB8D-E0F9-729EAE1910D2}"/>
              </a:ext>
            </a:extLst>
          </p:cNvPr>
          <p:cNvSpPr>
            <a:spLocks noGrp="1"/>
          </p:cNvSpPr>
          <p:nvPr>
            <p:ph type="title"/>
          </p:nvPr>
        </p:nvSpPr>
        <p:spPr>
          <a:xfrm>
            <a:off x="468000" y="360000"/>
            <a:ext cx="8229600" cy="706090"/>
          </a:xfrm>
        </p:spPr>
        <p:txBody>
          <a:bodyPr/>
          <a:lstStyle/>
          <a:p>
            <a:r>
              <a:rPr lang="en-GB" dirty="0" err="1">
                <a:latin typeface="Arial" panose="020B0604020202020204" pitchFamily="34" charset="0"/>
                <a:cs typeface="Arial" panose="020B0604020202020204" pitchFamily="34" charset="0"/>
              </a:rPr>
              <a:t>Massief</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bloedverlies</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AD25CB5-F482-9DF6-D9A4-EEB1525F9AB7}"/>
              </a:ext>
            </a:extLst>
          </p:cNvPr>
          <p:cNvSpPr txBox="1">
            <a:spLocks/>
          </p:cNvSpPr>
          <p:nvPr/>
        </p:nvSpPr>
        <p:spPr bwMode="auto">
          <a:xfrm>
            <a:off x="442104" y="908720"/>
            <a:ext cx="8229600" cy="4608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eaLnBrk="1" hangingPunct="1">
              <a:lnSpc>
                <a:spcPts val="3280"/>
              </a:lnSpc>
              <a:spcBef>
                <a:spcPts val="0"/>
              </a:spcBef>
              <a:spcAft>
                <a:spcPts val="300"/>
              </a:spcAft>
            </a:pPr>
            <a:r>
              <a:rPr lang="nl-NL" altLang="en-US" sz="2400" kern="0" dirty="0">
                <a:solidFill>
                  <a:schemeClr val="tx1">
                    <a:lumMod val="85000"/>
                    <a:lumOff val="15000"/>
                  </a:schemeClr>
                </a:solidFill>
                <a:latin typeface="Arial" charset="0"/>
                <a:ea typeface="ＭＳ Ｐゴシック" pitchFamily="34" charset="-128"/>
                <a:cs typeface="Arial" charset="0"/>
              </a:rPr>
              <a:t>Geef </a:t>
            </a:r>
          </a:p>
          <a:p>
            <a:pPr lvl="1" eaLnBrk="1" hangingPunct="1">
              <a:spcBef>
                <a:spcPts val="0"/>
              </a:spcBef>
              <a:spcAft>
                <a:spcPts val="300"/>
              </a:spcAft>
            </a:pPr>
            <a:r>
              <a:rPr lang="nl-NL" altLang="en-US" sz="1800" kern="0" dirty="0">
                <a:solidFill>
                  <a:schemeClr val="tx1">
                    <a:lumMod val="85000"/>
                    <a:lumOff val="15000"/>
                  </a:schemeClr>
                </a:solidFill>
                <a:latin typeface="Arial" charset="0"/>
                <a:ea typeface="ＭＳ Ｐゴシック" pitchFamily="34" charset="-128"/>
                <a:cs typeface="Arial" charset="0"/>
              </a:rPr>
              <a:t>10ml/kg PC (initieel O neg tot kruisproef bekend) of (verwarmde) gebalanceerde kristalloïden</a:t>
            </a:r>
          </a:p>
          <a:p>
            <a:pPr lvl="1" eaLnBrk="1" hangingPunct="1">
              <a:spcBef>
                <a:spcPts val="0"/>
              </a:spcBef>
              <a:spcAft>
                <a:spcPts val="300"/>
              </a:spcAft>
            </a:pPr>
            <a:r>
              <a:rPr lang="nl-NL" altLang="en-US" sz="1800" kern="0" dirty="0">
                <a:solidFill>
                  <a:schemeClr val="tx1">
                    <a:lumMod val="85000"/>
                    <a:lumOff val="15000"/>
                  </a:schemeClr>
                </a:solidFill>
                <a:latin typeface="Arial" charset="0"/>
                <a:ea typeface="ＭＳ Ｐゴシック" pitchFamily="34" charset="-128"/>
                <a:cs typeface="Arial" charset="0"/>
              </a:rPr>
              <a:t>tranexaminezuur 15mg/kg in bolus (als nog niet gegeven) gevolgd door infuus aan 2mg/kg/u</a:t>
            </a:r>
          </a:p>
          <a:p>
            <a:pPr lvl="1" eaLnBrk="1" hangingPunct="1">
              <a:spcBef>
                <a:spcPts val="0"/>
              </a:spcBef>
              <a:spcAft>
                <a:spcPts val="300"/>
              </a:spcAft>
            </a:pPr>
            <a:r>
              <a:rPr lang="nl-NL" altLang="en-US" sz="1800" kern="0" dirty="0">
                <a:solidFill>
                  <a:schemeClr val="tx1">
                    <a:lumMod val="85000"/>
                    <a:lumOff val="15000"/>
                  </a:schemeClr>
                </a:solidFill>
                <a:latin typeface="Arial" charset="0"/>
                <a:ea typeface="ＭＳ Ｐゴシック" pitchFamily="34" charset="-128"/>
                <a:cs typeface="Arial" charset="0"/>
              </a:rPr>
              <a:t>zo nodig verder vochtbolussen van 10ml/kg</a:t>
            </a:r>
          </a:p>
          <a:p>
            <a:pPr lvl="1" eaLnBrk="1" hangingPunct="1">
              <a:spcBef>
                <a:spcPts val="0"/>
              </a:spcBef>
              <a:spcAft>
                <a:spcPts val="300"/>
              </a:spcAft>
            </a:pPr>
            <a:endParaRPr lang="nl-NL" altLang="en-US" sz="800" kern="0" dirty="0">
              <a:solidFill>
                <a:schemeClr val="tx1">
                  <a:lumMod val="85000"/>
                  <a:lumOff val="15000"/>
                </a:schemeClr>
              </a:solidFill>
              <a:latin typeface="Arial" charset="0"/>
              <a:ea typeface="ＭＳ Ｐゴシック" pitchFamily="34" charset="-128"/>
              <a:cs typeface="Arial" charset="0"/>
            </a:endParaRPr>
          </a:p>
          <a:p>
            <a:pPr eaLnBrk="1" hangingPunct="1">
              <a:lnSpc>
                <a:spcPts val="3280"/>
              </a:lnSpc>
              <a:spcBef>
                <a:spcPts val="0"/>
              </a:spcBef>
              <a:spcAft>
                <a:spcPts val="300"/>
              </a:spcAft>
            </a:pPr>
            <a:r>
              <a:rPr lang="nl-NL" altLang="en-US" sz="2400" kern="0" dirty="0">
                <a:solidFill>
                  <a:schemeClr val="tx1">
                    <a:lumMod val="85000"/>
                    <a:lumOff val="15000"/>
                  </a:schemeClr>
                </a:solidFill>
                <a:latin typeface="Arial" charset="0"/>
                <a:ea typeface="ＭＳ Ｐゴシック" pitchFamily="34" charset="-128"/>
                <a:cs typeface="Arial" charset="0"/>
              </a:rPr>
              <a:t>Activeer het massief transfusie protocol</a:t>
            </a:r>
          </a:p>
          <a:p>
            <a:pPr eaLnBrk="1" hangingPunct="1">
              <a:lnSpc>
                <a:spcPts val="3280"/>
              </a:lnSpc>
              <a:spcBef>
                <a:spcPts val="0"/>
              </a:spcBef>
              <a:spcAft>
                <a:spcPts val="300"/>
              </a:spcAft>
            </a:pPr>
            <a:r>
              <a:rPr lang="nl-NL" altLang="en-US" sz="2400" kern="0" dirty="0">
                <a:solidFill>
                  <a:schemeClr val="tx1">
                    <a:lumMod val="85000"/>
                    <a:lumOff val="15000"/>
                  </a:schemeClr>
                </a:solidFill>
                <a:latin typeface="Arial" charset="0"/>
                <a:ea typeface="ＭＳ Ｐゴシック" pitchFamily="34" charset="-128"/>
                <a:cs typeface="Arial" charset="0"/>
              </a:rPr>
              <a:t>Ga verder bloedverlies tegen (druk, tourniquet…)</a:t>
            </a:r>
          </a:p>
          <a:p>
            <a:pPr eaLnBrk="1" hangingPunct="1">
              <a:lnSpc>
                <a:spcPts val="3280"/>
              </a:lnSpc>
              <a:spcBef>
                <a:spcPts val="0"/>
              </a:spcBef>
              <a:spcAft>
                <a:spcPts val="300"/>
              </a:spcAft>
            </a:pPr>
            <a:r>
              <a:rPr lang="nl-NL" altLang="en-US" sz="2400" kern="0" dirty="0">
                <a:solidFill>
                  <a:schemeClr val="tx1">
                    <a:lumMod val="85000"/>
                    <a:lumOff val="15000"/>
                  </a:schemeClr>
                </a:solidFill>
                <a:latin typeface="Arial" charset="0"/>
                <a:ea typeface="ＭＳ Ｐゴシック" pitchFamily="34" charset="-128"/>
                <a:cs typeface="Arial" charset="0"/>
              </a:rPr>
              <a:t>Stuur bloed op voor kruisproef, stolling, BB, ..</a:t>
            </a:r>
          </a:p>
          <a:p>
            <a:pPr eaLnBrk="1" hangingPunct="1">
              <a:lnSpc>
                <a:spcPts val="3280"/>
              </a:lnSpc>
              <a:spcBef>
                <a:spcPts val="0"/>
              </a:spcBef>
              <a:spcAft>
                <a:spcPts val="300"/>
              </a:spcAft>
            </a:pPr>
            <a:r>
              <a:rPr lang="nl-NL" altLang="en-US" sz="2400" kern="0" dirty="0">
                <a:solidFill>
                  <a:schemeClr val="tx1">
                    <a:lumMod val="85000"/>
                    <a:lumOff val="15000"/>
                  </a:schemeClr>
                </a:solidFill>
                <a:latin typeface="Arial" charset="0"/>
                <a:ea typeface="ＭＳ Ｐゴシック" pitchFamily="34" charset="-128"/>
                <a:cs typeface="Arial" charset="0"/>
              </a:rPr>
              <a:t>Alterneer PC en plasma (1:1 ratio), voeg plaatjes of </a:t>
            </a:r>
            <a:r>
              <a:rPr lang="nl-NL" altLang="en-US" sz="2400" kern="0" dirty="0" err="1">
                <a:solidFill>
                  <a:schemeClr val="tx1">
                    <a:lumMod val="85000"/>
                    <a:lumOff val="15000"/>
                  </a:schemeClr>
                </a:solidFill>
                <a:latin typeface="Arial" charset="0"/>
                <a:ea typeface="ＭＳ Ｐゴシック" pitchFamily="34" charset="-128"/>
                <a:cs typeface="Arial" charset="0"/>
              </a:rPr>
              <a:t>cryoprecipitaat</a:t>
            </a:r>
            <a:r>
              <a:rPr lang="nl-NL" altLang="en-US" sz="2400" kern="0" dirty="0">
                <a:solidFill>
                  <a:schemeClr val="tx1">
                    <a:lumMod val="85000"/>
                    <a:lumOff val="15000"/>
                  </a:schemeClr>
                </a:solidFill>
                <a:latin typeface="Arial" charset="0"/>
                <a:ea typeface="ＭＳ Ｐゴシック" pitchFamily="34" charset="-128"/>
                <a:cs typeface="Arial" charset="0"/>
              </a:rPr>
              <a:t> toe afhankelijk van de bloedresultaten</a:t>
            </a:r>
          </a:p>
        </p:txBody>
      </p:sp>
    </p:spTree>
    <p:extLst>
      <p:ext uri="{BB962C8B-B14F-4D97-AF65-F5344CB8AC3E}">
        <p14:creationId xmlns:p14="http://schemas.microsoft.com/office/powerpoint/2010/main" val="147232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latin typeface="Arial" charset="0"/>
                <a:ea typeface="ＭＳ Ｐゴシック" pitchFamily="34" charset="-128"/>
                <a:cs typeface="Arial" charset="0"/>
              </a:rPr>
              <a:t>Leerdoelen</a:t>
            </a:r>
            <a:endParaRPr lang="en-GB" altLang="en-US" dirty="0">
              <a:latin typeface="Arial" charset="0"/>
              <a:ea typeface="ＭＳ Ｐゴシック" pitchFamily="34" charset="-128"/>
              <a:cs typeface="Arial" charset="0"/>
            </a:endParaRPr>
          </a:p>
        </p:txBody>
      </p:sp>
      <p:sp>
        <p:nvSpPr>
          <p:cNvPr id="5" name="Content Placeholder 4"/>
          <p:cNvSpPr>
            <a:spLocks noGrp="1"/>
          </p:cNvSpPr>
          <p:nvPr>
            <p:ph idx="1"/>
          </p:nvPr>
        </p:nvSpPr>
        <p:spPr>
          <a:xfrm>
            <a:off x="468000" y="1260000"/>
            <a:ext cx="7992432" cy="4392488"/>
          </a:xfrm>
        </p:spPr>
        <p:txBody>
          <a:bodyPr/>
          <a:lstStyle/>
          <a:p>
            <a:pPr marL="0" indent="0">
              <a:lnSpc>
                <a:spcPct val="90000"/>
              </a:lnSpc>
              <a:buSzTx/>
              <a:buNone/>
            </a:pPr>
            <a:r>
              <a:rPr lang="nl-BE" dirty="0"/>
              <a:t>Inzicht verwerven in </a:t>
            </a:r>
          </a:p>
          <a:p>
            <a:pPr marL="0" indent="0">
              <a:lnSpc>
                <a:spcPct val="90000"/>
              </a:lnSpc>
              <a:buSzTx/>
              <a:buNone/>
            </a:pPr>
            <a:endParaRPr lang="nl-BE" dirty="0"/>
          </a:p>
          <a:p>
            <a:pPr>
              <a:lnSpc>
                <a:spcPct val="140000"/>
              </a:lnSpc>
              <a:spcBef>
                <a:spcPts val="500"/>
              </a:spcBef>
              <a:defRPr sz="2400">
                <a:latin typeface="Arial"/>
                <a:ea typeface="Arial"/>
                <a:cs typeface="Arial"/>
                <a:sym typeface="Arial"/>
              </a:defRPr>
            </a:pPr>
            <a:r>
              <a:rPr lang="nl-BE" dirty="0"/>
              <a:t>de gestructureerde aanpak van het ernstig gewonde kind</a:t>
            </a:r>
          </a:p>
          <a:p>
            <a:pPr>
              <a:lnSpc>
                <a:spcPct val="140000"/>
              </a:lnSpc>
              <a:spcBef>
                <a:spcPts val="500"/>
              </a:spcBef>
              <a:defRPr sz="2400">
                <a:latin typeface="Arial"/>
                <a:ea typeface="Arial"/>
                <a:cs typeface="Arial"/>
                <a:sym typeface="Arial"/>
              </a:defRPr>
            </a:pPr>
            <a:r>
              <a:rPr lang="nl-BE" dirty="0"/>
              <a:t>het snel herkennen van levensbedreigende letsels bij het kind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itle 1"/>
          <p:cNvSpPr txBox="1">
            <a:spLocks noGrp="1"/>
          </p:cNvSpPr>
          <p:nvPr>
            <p:ph type="title"/>
          </p:nvPr>
        </p:nvSpPr>
        <p:spPr>
          <a:xfrm>
            <a:off x="250825" y="404813"/>
            <a:ext cx="8229600" cy="1143001"/>
          </a:xfrm>
          <a:prstGeom prst="rect">
            <a:avLst/>
          </a:prstGeom>
        </p:spPr>
        <p:txBody>
          <a:bodyPr/>
          <a:lstStyle>
            <a:lvl1pPr>
              <a:defRPr>
                <a:latin typeface="Arial"/>
                <a:ea typeface="Arial"/>
                <a:cs typeface="Arial"/>
                <a:sym typeface="Arial"/>
              </a:defRPr>
            </a:lvl1pPr>
          </a:lstStyle>
          <a:p>
            <a:r>
              <a:t>Hij wordt nu wel erg stil….</a:t>
            </a:r>
          </a:p>
        </p:txBody>
      </p:sp>
      <p:sp>
        <p:nvSpPr>
          <p:cNvPr id="319" name="Content Placeholder 3"/>
          <p:cNvSpPr txBox="1">
            <a:spLocks noGrp="1"/>
          </p:cNvSpPr>
          <p:nvPr>
            <p:ph type="body" sz="half" idx="1"/>
          </p:nvPr>
        </p:nvSpPr>
        <p:spPr>
          <a:xfrm>
            <a:off x="4139951" y="1515069"/>
            <a:ext cx="4608514" cy="4525963"/>
          </a:xfrm>
          <a:prstGeom prst="rect">
            <a:avLst/>
          </a:prstGeom>
        </p:spPr>
        <p:txBody>
          <a:bodyPr/>
          <a:lstStyle/>
          <a:p>
            <a:pPr marL="0" indent="0">
              <a:buSzTx/>
              <a:buNone/>
              <a:defRPr>
                <a:latin typeface="Arial"/>
                <a:ea typeface="Arial"/>
                <a:cs typeface="Arial"/>
                <a:sym typeface="Arial"/>
              </a:defRPr>
            </a:pPr>
            <a:r>
              <a:rPr lang="nl-NL"/>
              <a:t>Ondanks adequate behandeling gaat hij verder achteruit. </a:t>
            </a:r>
          </a:p>
          <a:p>
            <a:pPr>
              <a:defRPr>
                <a:latin typeface="Arial"/>
                <a:ea typeface="Arial"/>
                <a:cs typeface="Arial"/>
                <a:sym typeface="Arial"/>
              </a:defRPr>
            </a:pPr>
            <a:endParaRPr lang="nl-NL"/>
          </a:p>
          <a:p>
            <a:pPr marL="0" indent="0">
              <a:buSzTx/>
              <a:buNone/>
              <a:defRPr>
                <a:latin typeface="Arial"/>
                <a:ea typeface="Arial"/>
                <a:cs typeface="Arial"/>
                <a:sym typeface="Arial"/>
              </a:defRPr>
            </a:pPr>
            <a:r>
              <a:rPr lang="nl-NL"/>
              <a:t>Plots ontwikkelt hij een PEA ARREST.</a:t>
            </a:r>
          </a:p>
        </p:txBody>
      </p:sp>
      <p:pic>
        <p:nvPicPr>
          <p:cNvPr id="320" name="Picture 1" descr="Picture 1"/>
          <p:cNvPicPr>
            <a:picLocks noChangeAspect="1"/>
          </p:cNvPicPr>
          <p:nvPr/>
        </p:nvPicPr>
        <p:blipFill>
          <a:blip r:embed="rId3"/>
          <a:stretch>
            <a:fillRect/>
          </a:stretch>
        </p:blipFill>
        <p:spPr>
          <a:xfrm>
            <a:off x="25544" y="2047408"/>
            <a:ext cx="3830853" cy="2691173"/>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156294"/>
            <a:ext cx="2590376" cy="30566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r>
              <a:rPr lang="nl-NL" sz="3200" b="1" kern="0" dirty="0">
                <a:solidFill>
                  <a:srgbClr val="2E5796"/>
                </a:solidFill>
                <a:latin typeface="Arial" panose="020B0604020202020204" pitchFamily="34" charset="0"/>
                <a:ea typeface="ＭＳ Ｐゴシック" charset="0"/>
                <a:cs typeface="Arial" panose="020B0604020202020204" pitchFamily="34" charset="0"/>
              </a:rPr>
              <a:t>Pediatrisch Traumatisch Arrest</a:t>
            </a:r>
            <a:endParaRPr lang="nl-NL" altLang="en-US" sz="3200" b="1" dirty="0">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8773" y="0"/>
            <a:ext cx="5369787" cy="6477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27584" y="6647172"/>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latin typeface="Arial" charset="0"/>
              </a:rPr>
              <a:t>J Vassallo et al. </a:t>
            </a:r>
            <a:r>
              <a:rPr lang="en-GB" altLang="en-US" sz="1100" b="1" dirty="0" err="1">
                <a:latin typeface="Arial" charset="0"/>
              </a:rPr>
              <a:t>Emerg</a:t>
            </a:r>
            <a:r>
              <a:rPr lang="en-GB" altLang="en-US" sz="1100" b="1" dirty="0">
                <a:latin typeface="Arial" charset="0"/>
              </a:rPr>
              <a:t> Med J 2018;35:669-674</a:t>
            </a:r>
          </a:p>
        </p:txBody>
      </p:sp>
      <p:sp>
        <p:nvSpPr>
          <p:cNvPr id="3077" name="Text Box 5"/>
          <p:cNvSpPr txBox="1">
            <a:spLocks noChangeArrowheads="1"/>
          </p:cNvSpPr>
          <p:nvPr/>
        </p:nvSpPr>
        <p:spPr bwMode="auto">
          <a:xfrm>
            <a:off x="4050408" y="6655602"/>
            <a:ext cx="5093592" cy="247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itchFamily="16" charset="0"/>
                <a:ea typeface="msgothic" charset="0"/>
                <a:cs typeface="msgothic" charset="0"/>
              </a:defRPr>
            </a:lvl9pPr>
          </a:lstStyle>
          <a:p>
            <a:r>
              <a:rPr lang="en-GB" altLang="en-US" sz="900" dirty="0">
                <a:latin typeface="Arial" charset="0"/>
              </a:rPr>
              <a:t>Copyright © BMJ Publishing Group Ltd and the College of Emergency Medicine. All rights reserved.</a:t>
            </a:r>
          </a:p>
        </p:txBody>
      </p:sp>
    </p:spTree>
    <p:extLst>
      <p:ext uri="{BB962C8B-B14F-4D97-AF65-F5344CB8AC3E}">
        <p14:creationId xmlns:p14="http://schemas.microsoft.com/office/powerpoint/2010/main" val="11062700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5"/>
          <p:cNvSpPr>
            <a:spLocks noGrp="1"/>
          </p:cNvSpPr>
          <p:nvPr>
            <p:ph sz="half" idx="1"/>
          </p:nvPr>
        </p:nvSpPr>
        <p:spPr bwMode="auto">
          <a:xfrm>
            <a:off x="431680" y="1012488"/>
            <a:ext cx="8229600" cy="48330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A	</a:t>
            </a:r>
            <a:r>
              <a:rPr lang="nl-NL" altLang="en-US" sz="2000" dirty="0">
                <a:solidFill>
                  <a:srgbClr val="333333"/>
                </a:solidFill>
                <a:latin typeface="Arial" charset="0"/>
                <a:ea typeface="ＭＳ Ｐゴシック" pitchFamily="34" charset="-128"/>
                <a:cs typeface="Arial" charset="0"/>
              </a:rPr>
              <a:t>14 jaar oude Jacob</a:t>
            </a:r>
          </a:p>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T	</a:t>
            </a:r>
            <a:r>
              <a:rPr lang="nl-NL" altLang="en-US" sz="2000" dirty="0">
                <a:solidFill>
                  <a:srgbClr val="333333"/>
                </a:solidFill>
                <a:latin typeface="Arial" charset="0"/>
                <a:ea typeface="ＭＳ Ｐゴシック" pitchFamily="34" charset="-128"/>
                <a:cs typeface="Arial" charset="0"/>
              </a:rPr>
              <a:t>1 u geleden</a:t>
            </a:r>
            <a:endParaRPr lang="nl-NL" altLang="en-US" sz="2000" b="1" dirty="0">
              <a:solidFill>
                <a:srgbClr val="333333"/>
              </a:solidFill>
              <a:latin typeface="Arial" charset="0"/>
              <a:ea typeface="ＭＳ Ｐゴシック" pitchFamily="34" charset="-128"/>
              <a:cs typeface="Arial" charset="0"/>
            </a:endParaRPr>
          </a:p>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M</a:t>
            </a:r>
            <a:r>
              <a:rPr lang="nl-NL" altLang="en-US" sz="2000" dirty="0">
                <a:solidFill>
                  <a:srgbClr val="333333"/>
                </a:solidFill>
                <a:latin typeface="Arial" charset="0"/>
                <a:ea typeface="ＭＳ Ｐゴシック" pitchFamily="34" charset="-128"/>
                <a:cs typeface="Arial" charset="0"/>
              </a:rPr>
              <a:t>	Val met BMX op stuur, droeg helm en beschermingsmateriaal. 	Initieel nog naar huis gefietst</a:t>
            </a:r>
          </a:p>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I	</a:t>
            </a:r>
            <a:r>
              <a:rPr lang="nl-NL" altLang="en-US" sz="2000" dirty="0">
                <a:solidFill>
                  <a:srgbClr val="333333"/>
                </a:solidFill>
                <a:latin typeface="Arial" charset="0"/>
                <a:ea typeface="ＭＳ Ｐゴシック" pitchFamily="34" charset="-128"/>
                <a:cs typeface="Arial" charset="0"/>
              </a:rPr>
              <a:t>Buikpijn</a:t>
            </a:r>
            <a:endParaRPr lang="nl-NL" altLang="en-US" sz="2000" b="1" dirty="0">
              <a:solidFill>
                <a:srgbClr val="333333"/>
              </a:solidFill>
              <a:latin typeface="Arial" charset="0"/>
              <a:ea typeface="ＭＳ Ｐゴシック" pitchFamily="34" charset="-128"/>
              <a:cs typeface="Arial" charset="0"/>
            </a:endParaRPr>
          </a:p>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S	</a:t>
            </a:r>
            <a:r>
              <a:rPr lang="nl-NL" altLang="en-US" sz="2000" dirty="0">
                <a:solidFill>
                  <a:srgbClr val="333333"/>
                </a:solidFill>
                <a:latin typeface="Arial" charset="0"/>
                <a:ea typeface="ＭＳ Ｐゴシック" pitchFamily="34" charset="-128"/>
                <a:cs typeface="Arial" charset="0"/>
              </a:rPr>
              <a:t>Geen externe bloedingen; AH 20/min; erg bleek, HR 145/min, 	CRT &lt;3 sec; stil, reageert alleen op aanspreken. </a:t>
            </a:r>
          </a:p>
          <a:p>
            <a:pPr marL="0" indent="0" eaLnBrk="1" hangingPunct="1">
              <a:lnSpc>
                <a:spcPct val="150000"/>
              </a:lnSpc>
              <a:spcBef>
                <a:spcPct val="0"/>
              </a:spcBef>
              <a:buFontTx/>
              <a:buNone/>
            </a:pPr>
            <a:r>
              <a:rPr lang="nl-NL" altLang="en-US" sz="2000" b="1" dirty="0">
                <a:solidFill>
                  <a:srgbClr val="333333"/>
                </a:solidFill>
                <a:latin typeface="Arial" charset="0"/>
                <a:ea typeface="ＭＳ Ｐゴシック" pitchFamily="34" charset="-128"/>
                <a:cs typeface="Arial" charset="0"/>
              </a:rPr>
              <a:t>T</a:t>
            </a:r>
            <a:r>
              <a:rPr lang="nl-NL" altLang="en-US" sz="2000" dirty="0">
                <a:solidFill>
                  <a:srgbClr val="333333"/>
                </a:solidFill>
                <a:latin typeface="Arial" charset="0"/>
                <a:ea typeface="ＭＳ Ｐゴシック" pitchFamily="34" charset="-128"/>
                <a:cs typeface="Arial" charset="0"/>
              </a:rPr>
              <a:t> 	hoge flow O</a:t>
            </a:r>
            <a:r>
              <a:rPr lang="nl-NL" altLang="en-US" sz="2000" baseline="-25000" dirty="0">
                <a:solidFill>
                  <a:srgbClr val="333333"/>
                </a:solidFill>
                <a:latin typeface="Arial" charset="0"/>
                <a:ea typeface="ＭＳ Ｐゴシック" pitchFamily="34" charset="-128"/>
                <a:cs typeface="Arial" charset="0"/>
              </a:rPr>
              <a:t>2</a:t>
            </a:r>
          </a:p>
          <a:p>
            <a:pPr marL="0" indent="0" eaLnBrk="1" hangingPunct="1">
              <a:lnSpc>
                <a:spcPct val="150000"/>
              </a:lnSpc>
              <a:spcBef>
                <a:spcPct val="0"/>
              </a:spcBef>
              <a:buFontTx/>
              <a:buNone/>
            </a:pPr>
            <a:endParaRPr lang="nl-NL" altLang="en-US" sz="2000" dirty="0">
              <a:solidFill>
                <a:srgbClr val="333333"/>
              </a:solidFill>
              <a:latin typeface="Arial" charset="0"/>
              <a:ea typeface="ＭＳ Ｐゴシック" pitchFamily="34" charset="-128"/>
              <a:cs typeface="Arial" charset="0"/>
            </a:endParaRPr>
          </a:p>
          <a:p>
            <a:pPr marL="0" indent="0" eaLnBrk="1" hangingPunct="1">
              <a:lnSpc>
                <a:spcPct val="150000"/>
              </a:lnSpc>
              <a:spcBef>
                <a:spcPct val="0"/>
              </a:spcBef>
              <a:buFontTx/>
              <a:buNone/>
            </a:pPr>
            <a:endParaRPr lang="nl-NL" altLang="en-US" sz="2000" dirty="0">
              <a:solidFill>
                <a:srgbClr val="333333"/>
              </a:solidFill>
              <a:latin typeface="Arial" charset="0"/>
              <a:ea typeface="ＭＳ Ｐゴシック" pitchFamily="34" charset="-128"/>
              <a:cs typeface="Arial" charset="0"/>
            </a:endParaRPr>
          </a:p>
          <a:p>
            <a:pPr marL="0" indent="0" eaLnBrk="1" hangingPunct="1">
              <a:lnSpc>
                <a:spcPct val="150000"/>
              </a:lnSpc>
              <a:buFontTx/>
              <a:buNone/>
            </a:pPr>
            <a:endParaRPr lang="nl-NL" altLang="en-US" sz="2000" dirty="0">
              <a:solidFill>
                <a:srgbClr val="333333"/>
              </a:solidFill>
              <a:latin typeface="Arial" charset="0"/>
              <a:ea typeface="ＭＳ Ｐゴシック" pitchFamily="34" charset="-128"/>
              <a:cs typeface="Arial" charset="0"/>
            </a:endParaRPr>
          </a:p>
        </p:txBody>
      </p:sp>
      <p:pic>
        <p:nvPicPr>
          <p:cNvPr id="7" name="Picture 3" descr="abd2a"/>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516216" y="4363251"/>
            <a:ext cx="2469585" cy="23490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4">
            <a:extLst>
              <a:ext uri="{FF2B5EF4-FFF2-40B4-BE49-F238E27FC236}">
                <a16:creationId xmlns:a16="http://schemas.microsoft.com/office/drawing/2014/main" id="{D05756E0-D7A3-DDC4-739A-D9562D8658BE}"/>
              </a:ext>
            </a:extLst>
          </p:cNvPr>
          <p:cNvSpPr txBox="1">
            <a:spLocks/>
          </p:cNvSpPr>
          <p:nvPr/>
        </p:nvSpPr>
        <p:spPr>
          <a:xfrm>
            <a:off x="431680" y="167337"/>
            <a:ext cx="8229600" cy="1143001"/>
          </a:xfrm>
          <a:prstGeom prst="rect">
            <a:avLst/>
          </a:prstGeom>
        </p:spPr>
        <p:txBody>
          <a:bodyPr vert="horz"/>
          <a:lstStyle>
            <a:lvl1pPr algn="l" rtl="0" eaLnBrk="0" fontAlgn="base" hangingPunct="0">
              <a:spcBef>
                <a:spcPct val="0"/>
              </a:spcBef>
              <a:spcAft>
                <a:spcPct val="0"/>
              </a:spcAft>
              <a:defRPr sz="3200" b="1" i="0">
                <a:solidFill>
                  <a:srgbClr val="2E5796"/>
                </a:solidFill>
                <a:latin typeface="Arial"/>
                <a:ea typeface="Arial"/>
                <a:cs typeface="Arial"/>
                <a:sym typeface="Arial"/>
              </a:defRPr>
            </a:lvl1pPr>
            <a:lvl2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r>
              <a:rPr lang="nl-BE" kern="0" dirty="0"/>
              <a:t>Komt een kind naar de spoed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bwMode="auto">
          <a:xfrm>
            <a:off x="468000" y="360000"/>
            <a:ext cx="9074150" cy="10527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latin typeface="Arial"/>
                <a:ea typeface="ＭＳ Ｐゴシック"/>
                <a:cs typeface="Arial"/>
              </a:rPr>
              <a:t>Lily</a:t>
            </a:r>
          </a:p>
        </p:txBody>
      </p:sp>
      <p:sp>
        <p:nvSpPr>
          <p:cNvPr id="32771" name="Content Placeholder 5"/>
          <p:cNvSpPr>
            <a:spLocks noGrp="1"/>
          </p:cNvSpPr>
          <p:nvPr>
            <p:ph idx="1"/>
          </p:nvPr>
        </p:nvSpPr>
        <p:spPr bwMode="auto">
          <a:xfrm>
            <a:off x="447504" y="1124744"/>
            <a:ext cx="8529326" cy="42758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spcBef>
                <a:spcPct val="0"/>
              </a:spcBef>
              <a:buNone/>
            </a:pPr>
            <a:r>
              <a:rPr lang="nl-NL" altLang="en-US" sz="2000" b="1" dirty="0">
                <a:solidFill>
                  <a:srgbClr val="333333"/>
                </a:solidFill>
                <a:latin typeface="Arial"/>
                <a:ea typeface="ＭＳ Ｐゴシック"/>
                <a:cs typeface="Arial"/>
              </a:rPr>
              <a:t>A	</a:t>
            </a:r>
            <a:r>
              <a:rPr lang="nl-NL" altLang="en-US" sz="2000" dirty="0">
                <a:solidFill>
                  <a:srgbClr val="333333"/>
                </a:solidFill>
                <a:latin typeface="Arial"/>
                <a:ea typeface="ＭＳ Ｐゴシック"/>
                <a:cs typeface="Arial"/>
              </a:rPr>
              <a:t>18 m oud</a:t>
            </a:r>
          </a:p>
          <a:p>
            <a:pPr marL="0" indent="0" eaLnBrk="1" hangingPunct="1">
              <a:spcBef>
                <a:spcPct val="0"/>
              </a:spcBef>
              <a:buNone/>
            </a:pPr>
            <a:endParaRPr lang="nl-NL" altLang="en-US" sz="800" dirty="0">
              <a:solidFill>
                <a:srgbClr val="333333"/>
              </a:solidFill>
              <a:latin typeface="Arial"/>
              <a:ea typeface="ＭＳ Ｐゴシック"/>
              <a:cs typeface="Arial"/>
            </a:endParaRPr>
          </a:p>
          <a:p>
            <a:pPr marL="0" indent="0" eaLnBrk="1" hangingPunct="1">
              <a:spcBef>
                <a:spcPct val="0"/>
              </a:spcBef>
              <a:buNone/>
            </a:pPr>
            <a:r>
              <a:rPr lang="nl-NL" altLang="en-US" sz="2000" b="1" dirty="0">
                <a:solidFill>
                  <a:srgbClr val="333333"/>
                </a:solidFill>
                <a:latin typeface="Arial"/>
                <a:ea typeface="ＭＳ Ｐゴシック"/>
                <a:cs typeface="Arial"/>
              </a:rPr>
              <a:t>T	</a:t>
            </a:r>
            <a:r>
              <a:rPr lang="nl-NL" altLang="en-US" sz="2000" dirty="0">
                <a:solidFill>
                  <a:srgbClr val="333333"/>
                </a:solidFill>
                <a:latin typeface="Arial"/>
                <a:ea typeface="ＭＳ Ｐゴシック"/>
                <a:cs typeface="Arial"/>
              </a:rPr>
              <a:t>2 u geleden</a:t>
            </a:r>
          </a:p>
          <a:p>
            <a:pPr marL="0" indent="0" eaLnBrk="1" hangingPunct="1">
              <a:spcBef>
                <a:spcPct val="0"/>
              </a:spcBef>
              <a:buNone/>
            </a:pPr>
            <a:endParaRPr lang="nl-NL" altLang="en-US" sz="800" dirty="0">
              <a:solidFill>
                <a:srgbClr val="333333"/>
              </a:solidFill>
              <a:latin typeface="Arial"/>
              <a:ea typeface="ＭＳ Ｐゴシック"/>
              <a:cs typeface="Arial"/>
            </a:endParaRPr>
          </a:p>
          <a:p>
            <a:pPr marL="0" indent="0" eaLnBrk="1" hangingPunct="1">
              <a:spcBef>
                <a:spcPct val="0"/>
              </a:spcBef>
              <a:spcAft>
                <a:spcPts val="0"/>
              </a:spcAft>
              <a:buNone/>
            </a:pPr>
            <a:r>
              <a:rPr lang="nl-NL" altLang="en-US" sz="2000" b="1" dirty="0">
                <a:solidFill>
                  <a:srgbClr val="333333"/>
                </a:solidFill>
                <a:latin typeface="Arial"/>
                <a:ea typeface="ＭＳ Ｐゴシック"/>
                <a:cs typeface="Arial"/>
              </a:rPr>
              <a:t>M	</a:t>
            </a:r>
            <a:r>
              <a:rPr lang="nl-NL" altLang="en-US" sz="2000" dirty="0">
                <a:solidFill>
                  <a:srgbClr val="333333"/>
                </a:solidFill>
                <a:latin typeface="Arial"/>
                <a:ea typeface="ＭＳ Ｐゴシック"/>
                <a:cs typeface="Arial"/>
              </a:rPr>
              <a:t>val van trap, van boven naar beneden</a:t>
            </a:r>
            <a:endParaRPr lang="nl-NL" altLang="en-US" sz="2000" dirty="0">
              <a:solidFill>
                <a:srgbClr val="333333"/>
              </a:solidFill>
              <a:latin typeface="Arial" charset="0"/>
              <a:ea typeface="ＭＳ Ｐゴシック" pitchFamily="34" charset="-128"/>
              <a:cs typeface="Arial" charset="0"/>
            </a:endParaRPr>
          </a:p>
          <a:p>
            <a:pPr marL="0" indent="0" eaLnBrk="1" hangingPunct="1">
              <a:spcBef>
                <a:spcPct val="0"/>
              </a:spcBef>
              <a:spcAft>
                <a:spcPts val="0"/>
              </a:spcAft>
              <a:buNone/>
            </a:pPr>
            <a:r>
              <a:rPr lang="nl-NL" altLang="en-US" sz="2000" dirty="0">
                <a:solidFill>
                  <a:srgbClr val="333333"/>
                </a:solidFill>
                <a:latin typeface="Arial" charset="0"/>
                <a:ea typeface="ＭＳ Ｐゴシック" pitchFamily="34" charset="-128"/>
                <a:cs typeface="Arial" charset="0"/>
              </a:rPr>
              <a:t>	Ambulanciers vonden haar onderaan de trap. </a:t>
            </a:r>
          </a:p>
          <a:p>
            <a:pPr marL="0" indent="0" eaLnBrk="1" hangingPunct="1">
              <a:spcBef>
                <a:spcPct val="0"/>
              </a:spcBef>
              <a:spcAft>
                <a:spcPts val="0"/>
              </a:spcAft>
              <a:buNone/>
            </a:pPr>
            <a:r>
              <a:rPr lang="nl-NL" altLang="en-US" sz="2000" dirty="0">
                <a:solidFill>
                  <a:srgbClr val="333333"/>
                </a:solidFill>
                <a:latin typeface="Arial" charset="0"/>
                <a:ea typeface="ＭＳ Ｐゴシック" pitchFamily="34" charset="-128"/>
                <a:cs typeface="Arial" charset="0"/>
              </a:rPr>
              <a:t>	12j oude zusje probeerde haar te troosten</a:t>
            </a:r>
          </a:p>
          <a:p>
            <a:pPr marL="0" indent="0" eaLnBrk="1" hangingPunct="1">
              <a:spcBef>
                <a:spcPct val="0"/>
              </a:spcBef>
              <a:spcAft>
                <a:spcPts val="0"/>
              </a:spcAft>
              <a:buNone/>
            </a:pPr>
            <a:endParaRPr lang="nl-NL" altLang="en-US" sz="800" dirty="0">
              <a:solidFill>
                <a:srgbClr val="333333"/>
              </a:solidFill>
              <a:latin typeface="Arial" charset="0"/>
              <a:ea typeface="ＭＳ Ｐゴシック" pitchFamily="34" charset="-128"/>
              <a:cs typeface="Arial" charset="0"/>
            </a:endParaRPr>
          </a:p>
          <a:p>
            <a:pPr marL="0" indent="0" eaLnBrk="1" hangingPunct="1">
              <a:spcBef>
                <a:spcPct val="0"/>
              </a:spcBef>
              <a:spcAft>
                <a:spcPts val="0"/>
              </a:spcAft>
              <a:buFontTx/>
              <a:buNone/>
            </a:pPr>
            <a:r>
              <a:rPr lang="nl-NL" altLang="en-US" sz="2000" b="1" dirty="0">
                <a:solidFill>
                  <a:srgbClr val="333333"/>
                </a:solidFill>
                <a:latin typeface="Arial" charset="0"/>
                <a:ea typeface="ＭＳ Ｐゴシック" pitchFamily="34" charset="-128"/>
                <a:cs typeface="Arial" charset="0"/>
              </a:rPr>
              <a:t>I	</a:t>
            </a:r>
            <a:r>
              <a:rPr lang="nl-NL" altLang="en-US" sz="2000" dirty="0">
                <a:solidFill>
                  <a:srgbClr val="333333"/>
                </a:solidFill>
                <a:latin typeface="Arial" charset="0"/>
                <a:ea typeface="ＭＳ Ｐゴシック" pitchFamily="34" charset="-128"/>
                <a:cs typeface="Arial" charset="0"/>
              </a:rPr>
              <a:t>Gezwollen rechter bovenbeen in abnormale stand; blauwe 	plekken op voorhoofd en blauw oog. </a:t>
            </a:r>
          </a:p>
          <a:p>
            <a:pPr marL="0" indent="0" eaLnBrk="1" hangingPunct="1">
              <a:spcBef>
                <a:spcPct val="0"/>
              </a:spcBef>
              <a:spcAft>
                <a:spcPts val="0"/>
              </a:spcAft>
              <a:buFontTx/>
              <a:buNone/>
            </a:pPr>
            <a:endParaRPr lang="nl-NL" altLang="en-US" sz="800" dirty="0">
              <a:solidFill>
                <a:srgbClr val="333333"/>
              </a:solidFill>
              <a:latin typeface="Arial" charset="0"/>
              <a:ea typeface="ＭＳ Ｐゴシック" pitchFamily="34" charset="-128"/>
              <a:cs typeface="Arial" charset="0"/>
            </a:endParaRPr>
          </a:p>
          <a:p>
            <a:pPr marL="0" indent="0" eaLnBrk="1" hangingPunct="1">
              <a:spcBef>
                <a:spcPct val="0"/>
              </a:spcBef>
              <a:spcAft>
                <a:spcPts val="0"/>
              </a:spcAft>
              <a:buFontTx/>
              <a:buNone/>
            </a:pPr>
            <a:r>
              <a:rPr lang="nl-NL" altLang="en-US" sz="2000" b="1" dirty="0">
                <a:solidFill>
                  <a:srgbClr val="333333"/>
                </a:solidFill>
                <a:latin typeface="Arial" charset="0"/>
                <a:ea typeface="ＭＳ Ｐゴシック" pitchFamily="34" charset="-128"/>
                <a:cs typeface="Arial" charset="0"/>
              </a:rPr>
              <a:t>S	</a:t>
            </a:r>
            <a:r>
              <a:rPr lang="nl-NL" altLang="en-US" sz="2000" dirty="0">
                <a:solidFill>
                  <a:srgbClr val="333333"/>
                </a:solidFill>
                <a:latin typeface="Arial" charset="0"/>
                <a:ea typeface="ＭＳ Ｐゴシック" pitchFamily="34" charset="-128"/>
                <a:cs typeface="Arial" charset="0"/>
              </a:rPr>
              <a:t>Geen externe bloedingen; AH 36/min; HR 155/min, CRT &lt; 2 sec; 	ontroostbaar huilen; blauw oog rechts en bovenbeen in 	abnormale stand</a:t>
            </a:r>
          </a:p>
          <a:p>
            <a:pPr marL="0" indent="0" eaLnBrk="1" hangingPunct="1">
              <a:spcBef>
                <a:spcPct val="0"/>
              </a:spcBef>
              <a:spcAft>
                <a:spcPts val="0"/>
              </a:spcAft>
              <a:buFontTx/>
              <a:buNone/>
            </a:pPr>
            <a:endParaRPr lang="nl-NL" altLang="en-US" sz="800" dirty="0">
              <a:solidFill>
                <a:srgbClr val="333333"/>
              </a:solidFill>
              <a:latin typeface="Arial"/>
              <a:ea typeface="ＭＳ Ｐゴシック"/>
              <a:cs typeface="Arial"/>
            </a:endParaRPr>
          </a:p>
          <a:p>
            <a:pPr marL="0" indent="0" eaLnBrk="1" hangingPunct="1">
              <a:spcBef>
                <a:spcPct val="0"/>
              </a:spcBef>
              <a:spcAft>
                <a:spcPts val="0"/>
              </a:spcAft>
              <a:buFontTx/>
              <a:buNone/>
            </a:pPr>
            <a:r>
              <a:rPr lang="nl-NL" altLang="en-US" sz="2000" b="1" dirty="0">
                <a:solidFill>
                  <a:srgbClr val="333333"/>
                </a:solidFill>
                <a:latin typeface="Arial"/>
                <a:ea typeface="ＭＳ Ｐゴシック"/>
                <a:cs typeface="Arial"/>
              </a:rPr>
              <a:t>T	</a:t>
            </a:r>
            <a:r>
              <a:rPr lang="nl-NL" altLang="en-US" sz="2000" dirty="0">
                <a:solidFill>
                  <a:srgbClr val="333333"/>
                </a:solidFill>
                <a:latin typeface="Arial"/>
                <a:ea typeface="ＭＳ Ｐゴシック"/>
                <a:cs typeface="Arial"/>
              </a:rPr>
              <a:t>Spalk rechter bovenbeen</a:t>
            </a:r>
            <a:endParaRPr lang="nl-NL" altLang="en-US" sz="2000" dirty="0">
              <a:solidFill>
                <a:srgbClr val="333333"/>
              </a:solidFill>
              <a:latin typeface="Arial" charset="0"/>
              <a:ea typeface="ＭＳ Ｐゴシック" pitchFamily="34" charset="-128"/>
              <a:cs typeface="Arial" charset="0"/>
            </a:endParaRPr>
          </a:p>
        </p:txBody>
      </p:sp>
      <p:pic>
        <p:nvPicPr>
          <p:cNvPr id="327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4206" y="108250"/>
            <a:ext cx="1638935" cy="2456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3046413" y="4518025"/>
            <a:ext cx="5918075" cy="566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800">
                <a:latin typeface="Arial" charset="0"/>
                <a:ea typeface="ＭＳ Ｐゴシック" pitchFamily="34" charset="-128"/>
                <a:cs typeface="Arial" charset="0"/>
              </a:rPr>
              <a:t>Advanced Paediatric Life Support</a:t>
            </a:r>
          </a:p>
        </p:txBody>
      </p:sp>
      <p:sp>
        <p:nvSpPr>
          <p:cNvPr id="33795" name="Text Placeholder 4"/>
          <p:cNvSpPr>
            <a:spLocks noGrp="1"/>
          </p:cNvSpPr>
          <p:nvPr>
            <p:ph type="body" sz="half" idx="2"/>
          </p:nvPr>
        </p:nvSpPr>
        <p:spPr bwMode="auto">
          <a:xfrm>
            <a:off x="3046413" y="5072063"/>
            <a:ext cx="5918075"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spcBef>
                <a:spcPts val="0"/>
              </a:spcBef>
              <a:buFontTx/>
              <a:buNone/>
              <a:defRPr sz="3600">
                <a:solidFill>
                  <a:srgbClr val="000000"/>
                </a:solidFill>
              </a:defRPr>
            </a:pPr>
            <a:r>
              <a:rPr lang="nl-BE" sz="2800" kern="0" dirty="0"/>
              <a:t>Gestructureerde aanpak van het ernstig gewonde kind</a:t>
            </a:r>
          </a:p>
        </p:txBody>
      </p:sp>
      <p:grpSp>
        <p:nvGrpSpPr>
          <p:cNvPr id="2" name="Group 1">
            <a:extLst>
              <a:ext uri="{FF2B5EF4-FFF2-40B4-BE49-F238E27FC236}">
                <a16:creationId xmlns:a16="http://schemas.microsoft.com/office/drawing/2014/main" id="{275A13CB-CF69-E160-049C-C02E34D6D6CA}"/>
              </a:ext>
            </a:extLst>
          </p:cNvPr>
          <p:cNvGrpSpPr/>
          <p:nvPr/>
        </p:nvGrpSpPr>
        <p:grpSpPr>
          <a:xfrm>
            <a:off x="2267744" y="601652"/>
            <a:ext cx="5251290" cy="3476645"/>
            <a:chOff x="1919956" y="692696"/>
            <a:chExt cx="5251290" cy="3476645"/>
          </a:xfrm>
        </p:grpSpPr>
        <p:pic>
          <p:nvPicPr>
            <p:cNvPr id="3" name="Graphic 2" descr="Question Mark with solid fill">
              <a:extLst>
                <a:ext uri="{FF2B5EF4-FFF2-40B4-BE49-F238E27FC236}">
                  <a16:creationId xmlns:a16="http://schemas.microsoft.com/office/drawing/2014/main" id="{DF859CA0-CF7C-D999-260D-4CFBC04A3A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3677" y="692696"/>
              <a:ext cx="3476645" cy="3476645"/>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4" name="Graphic 3" descr="Question Mark with solid fill">
              <a:extLst>
                <a:ext uri="{FF2B5EF4-FFF2-40B4-BE49-F238E27FC236}">
                  <a16:creationId xmlns:a16="http://schemas.microsoft.com/office/drawing/2014/main" id="{4435A646-CCE2-52E1-5DEB-456AAD341C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74703">
              <a:off x="1919956" y="1807014"/>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5" name="Graphic 4" descr="Question Mark with solid fill">
              <a:extLst>
                <a:ext uri="{FF2B5EF4-FFF2-40B4-BE49-F238E27FC236}">
                  <a16:creationId xmlns:a16="http://schemas.microsoft.com/office/drawing/2014/main" id="{1E12BF8B-F40D-6331-D392-D2C8A1C392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3600">
              <a:off x="5011246" y="890062"/>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grpSp>
      <p:sp>
        <p:nvSpPr>
          <p:cNvPr id="6" name="Rectangle 3">
            <a:extLst>
              <a:ext uri="{FF2B5EF4-FFF2-40B4-BE49-F238E27FC236}">
                <a16:creationId xmlns:a16="http://schemas.microsoft.com/office/drawing/2014/main" id="{51E3500B-F931-EF17-D937-82A63EB47A56}"/>
              </a:ext>
            </a:extLst>
          </p:cNvPr>
          <p:cNvSpPr txBox="1">
            <a:spLocks noChangeArrowheads="1"/>
          </p:cNvSpPr>
          <p:nvPr/>
        </p:nvSpPr>
        <p:spPr bwMode="auto">
          <a:xfrm>
            <a:off x="0" y="2458709"/>
            <a:ext cx="8136448" cy="766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marL="0" indent="0">
              <a:spcBef>
                <a:spcPts val="0"/>
              </a:spcBef>
              <a:buFontTx/>
              <a:buNone/>
              <a:defRPr sz="3600">
                <a:solidFill>
                  <a:srgbClr val="000000"/>
                </a:solidFill>
              </a:defRPr>
            </a:pPr>
            <a:endParaRPr lang="nl-BE" kern="0"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itle 4"/>
          <p:cNvSpPr txBox="1">
            <a:spLocks noGrp="1"/>
          </p:cNvSpPr>
          <p:nvPr>
            <p:ph type="title"/>
          </p:nvPr>
        </p:nvSpPr>
        <p:spPr>
          <a:xfrm>
            <a:off x="250825" y="476250"/>
            <a:ext cx="8229600" cy="633414"/>
          </a:xfrm>
          <a:prstGeom prst="rect">
            <a:avLst/>
          </a:prstGeom>
        </p:spPr>
        <p:txBody>
          <a:bodyPr/>
          <a:lstStyle>
            <a:lvl1pPr>
              <a:defRPr>
                <a:latin typeface="Arial"/>
                <a:ea typeface="Arial"/>
                <a:cs typeface="Arial"/>
                <a:sym typeface="Arial"/>
              </a:defRPr>
            </a:lvl1pPr>
          </a:lstStyle>
          <a:p>
            <a:r>
              <a:t>Samenvatting</a:t>
            </a:r>
          </a:p>
        </p:txBody>
      </p:sp>
      <p:sp>
        <p:nvSpPr>
          <p:cNvPr id="356" name="Content Placeholder 5"/>
          <p:cNvSpPr txBox="1">
            <a:spLocks noGrp="1"/>
          </p:cNvSpPr>
          <p:nvPr>
            <p:ph type="body" idx="1"/>
          </p:nvPr>
        </p:nvSpPr>
        <p:spPr>
          <a:xfrm>
            <a:off x="457200" y="1412875"/>
            <a:ext cx="8229600" cy="4032250"/>
          </a:xfrm>
          <a:prstGeom prst="rect">
            <a:avLst/>
          </a:prstGeom>
        </p:spPr>
        <p:txBody>
          <a:bodyPr/>
          <a:lstStyle/>
          <a:p>
            <a:pPr>
              <a:buFontTx/>
              <a:defRPr>
                <a:latin typeface="Arial"/>
                <a:ea typeface="Arial"/>
                <a:cs typeface="Arial"/>
                <a:sym typeface="Arial"/>
              </a:defRPr>
            </a:pPr>
            <a:r>
              <a:rPr lang="nl-NL"/>
              <a:t>Focus op “doing the basics well!”</a:t>
            </a:r>
          </a:p>
          <a:p>
            <a:pPr>
              <a:lnSpc>
                <a:spcPct val="120000"/>
              </a:lnSpc>
              <a:defRPr>
                <a:latin typeface="Arial"/>
                <a:ea typeface="Arial"/>
                <a:cs typeface="Arial"/>
                <a:sym typeface="Arial"/>
              </a:defRPr>
            </a:pPr>
            <a:r>
              <a:rPr lang="nl-NL"/>
              <a:t>Primaire opvang met </a:t>
            </a:r>
            <a:r>
              <a:rPr lang="nl-NL" baseline="-25000"/>
              <a:t>c</a:t>
            </a:r>
            <a:r>
              <a:rPr lang="nl-NL"/>
              <a:t>A</a:t>
            </a:r>
            <a:r>
              <a:rPr lang="nl-NL" baseline="-25000"/>
              <a:t>c</a:t>
            </a:r>
            <a:r>
              <a:rPr lang="nl-NL"/>
              <a:t>BC resuscitatie zijn je prioriteiten</a:t>
            </a:r>
          </a:p>
          <a:p>
            <a:pPr>
              <a:lnSpc>
                <a:spcPct val="120000"/>
              </a:lnSpc>
              <a:defRPr>
                <a:latin typeface="Arial"/>
                <a:ea typeface="Arial"/>
                <a:cs typeface="Arial"/>
                <a:sym typeface="Arial"/>
              </a:defRPr>
            </a:pPr>
            <a:r>
              <a:rPr lang="nl-NL"/>
              <a:t>Aansturen en controle van het team zijn van groot belang</a:t>
            </a:r>
          </a:p>
          <a:p>
            <a:pPr>
              <a:lnSpc>
                <a:spcPct val="120000"/>
              </a:lnSpc>
              <a:defRPr>
                <a:latin typeface="Arial"/>
                <a:ea typeface="Arial"/>
                <a:cs typeface="Arial"/>
                <a:sym typeface="Arial"/>
              </a:defRPr>
            </a:pPr>
            <a:r>
              <a:rPr lang="nl-NL"/>
              <a:t>Secundaire aanpak zo nodig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A7C9-3591-7859-1A97-7A42306D6D92}"/>
              </a:ext>
            </a:extLst>
          </p:cNvPr>
          <p:cNvSpPr>
            <a:spLocks noGrp="1"/>
          </p:cNvSpPr>
          <p:nvPr>
            <p:ph type="title"/>
          </p:nvPr>
        </p:nvSpPr>
        <p:spPr>
          <a:xfrm>
            <a:off x="275049" y="392596"/>
            <a:ext cx="8229600" cy="1143000"/>
          </a:xfrm>
        </p:spPr>
        <p:txBody>
          <a:bodyPr/>
          <a:lstStyle/>
          <a:p>
            <a:r>
              <a:rPr lang="nl-NL" dirty="0">
                <a:latin typeface="Arial" panose="020B0604020202020204" pitchFamily="34" charset="0"/>
                <a:cs typeface="Arial" panose="020B0604020202020204" pitchFamily="34" charset="0"/>
              </a:rPr>
              <a:t>Demonstratie opvang van kind met ernstig trauma</a:t>
            </a:r>
          </a:p>
        </p:txBody>
      </p:sp>
      <p:sp>
        <p:nvSpPr>
          <p:cNvPr id="3" name="Content Placeholder 2">
            <a:extLst>
              <a:ext uri="{FF2B5EF4-FFF2-40B4-BE49-F238E27FC236}">
                <a16:creationId xmlns:a16="http://schemas.microsoft.com/office/drawing/2014/main" id="{5C8882AC-5535-55D5-5114-39FF7DE662CD}"/>
              </a:ext>
            </a:extLst>
          </p:cNvPr>
          <p:cNvSpPr>
            <a:spLocks noGrp="1"/>
          </p:cNvSpPr>
          <p:nvPr>
            <p:ph sz="half" idx="1"/>
          </p:nvPr>
        </p:nvSpPr>
        <p:spPr>
          <a:xfrm>
            <a:off x="251520" y="1568949"/>
            <a:ext cx="8640960" cy="822101"/>
          </a:xfrm>
        </p:spPr>
        <p:txBody>
          <a:bodyPr/>
          <a:lstStyle/>
          <a:p>
            <a:pPr marL="0" indent="0">
              <a:buNone/>
            </a:pPr>
            <a:r>
              <a:rPr lang="nl-NL" sz="2400" b="0" i="0" u="none" strike="noStrike" dirty="0">
                <a:solidFill>
                  <a:srgbClr val="333333"/>
                </a:solidFill>
                <a:effectLst/>
                <a:latin typeface="Arial" panose="020B0604020202020204" pitchFamily="34" charset="0"/>
              </a:rPr>
              <a:t>Vragen die kandidaten in duo bespreken na de demonstratie:​</a:t>
            </a:r>
            <a:endParaRPr lang="nl-NL" sz="2400" dirty="0">
              <a:solidFill>
                <a:srgbClr val="333333"/>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768BDDC-17BE-6E9E-A12E-C43C75412584}"/>
              </a:ext>
            </a:extLst>
          </p:cNvPr>
          <p:cNvSpPr>
            <a:spLocks noGrp="1"/>
          </p:cNvSpPr>
          <p:nvPr>
            <p:ph sz="half" idx="2"/>
          </p:nvPr>
        </p:nvSpPr>
        <p:spPr>
          <a:xfrm>
            <a:off x="359760" y="1979999"/>
            <a:ext cx="8446080" cy="3913905"/>
          </a:xfrm>
        </p:spPr>
        <p:txBody>
          <a:bodyPr/>
          <a:lstStyle/>
          <a:p>
            <a:pPr indent="0">
              <a:buNone/>
            </a:pPr>
            <a:r>
              <a:rPr lang="nl-NL" sz="2400" dirty="0">
                <a:solidFill>
                  <a:srgbClr val="333333"/>
                </a:solidFill>
                <a:latin typeface="Arial" panose="020B0604020202020204" pitchFamily="34" charset="0"/>
                <a:cs typeface="Arial" panose="020B0604020202020204" pitchFamily="34" charset="0"/>
              </a:rPr>
              <a:t> </a:t>
            </a:r>
          </a:p>
          <a:p>
            <a:pPr marL="0" indent="0">
              <a:spcBef>
                <a:spcPts val="0"/>
              </a:spcBef>
              <a:spcAft>
                <a:spcPts val="600"/>
              </a:spcAft>
              <a:buNone/>
            </a:pPr>
            <a:r>
              <a:rPr lang="nl-NL" sz="2400" dirty="0">
                <a:solidFill>
                  <a:srgbClr val="333333"/>
                </a:solidFill>
                <a:latin typeface="Arial" panose="020B0604020202020204" pitchFamily="34" charset="0"/>
                <a:cs typeface="Arial" panose="020B0604020202020204" pitchFamily="34" charset="0"/>
              </a:rPr>
              <a:t>Bespreek hoe de team leider:</a:t>
            </a:r>
          </a:p>
          <a:p>
            <a:pPr marL="342900" lvl="0" indent="-342900">
              <a:buFont typeface="Symbol" panose="05050102010706020507" pitchFamily="18" charset="2"/>
              <a:buChar char=""/>
            </a:pPr>
            <a:r>
              <a:rPr lang="nl-NL" sz="2400" dirty="0">
                <a:solidFill>
                  <a:srgbClr val="333333"/>
                </a:solidFill>
                <a:latin typeface="Arial" panose="020B0604020202020204" pitchFamily="34" charset="0"/>
                <a:cs typeface="Arial" panose="020B0604020202020204" pitchFamily="34" charset="0"/>
              </a:rPr>
              <a:t>de eerste beoordeling en opvang aanpakte</a:t>
            </a:r>
          </a:p>
          <a:p>
            <a:pPr marL="342900" lvl="0" indent="-342900">
              <a:buFont typeface="Symbol" panose="05050102010706020507" pitchFamily="18" charset="2"/>
              <a:buChar char=""/>
            </a:pPr>
            <a:r>
              <a:rPr lang="nl-NL" sz="2400" dirty="0">
                <a:solidFill>
                  <a:srgbClr val="333333"/>
                </a:solidFill>
                <a:latin typeface="Arial" panose="020B0604020202020204" pitchFamily="34" charset="0"/>
                <a:cs typeface="Arial" panose="020B0604020202020204" pitchFamily="34" charset="0"/>
              </a:rPr>
              <a:t>het team leidde</a:t>
            </a:r>
          </a:p>
          <a:p>
            <a:pPr marL="0" indent="0">
              <a:buNone/>
            </a:pPr>
            <a:endParaRPr lang="nl-NL" sz="2400" dirty="0">
              <a:solidFill>
                <a:srgbClr val="333333"/>
              </a:solidFill>
              <a:effectLst/>
              <a:latin typeface="Arial" panose="020B0604020202020204" pitchFamily="34" charset="0"/>
              <a:ea typeface="Arial Unicode MS"/>
              <a:cs typeface="Arial" panose="020B0604020202020204" pitchFamily="34" charset="0"/>
            </a:endParaRPr>
          </a:p>
          <a:p>
            <a:pPr marL="0" indent="0">
              <a:buNone/>
            </a:pPr>
            <a:r>
              <a:rPr lang="nl-NL" sz="2400" b="0" i="0" u="none" strike="noStrike" dirty="0">
                <a:solidFill>
                  <a:srgbClr val="333333"/>
                </a:solidFill>
                <a:effectLst/>
                <a:latin typeface="Arial" panose="020B0604020202020204" pitchFamily="34" charset="0"/>
              </a:rPr>
              <a:t>Tracht alle vragen die bij je opkomen onderling op te lossen alvorens de sessie weer opengetrokken wordt naar de hele groep.​</a:t>
            </a:r>
            <a:endParaRPr lang="nl-NL" sz="24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29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latin typeface="Arial" charset="0"/>
                <a:ea typeface="ＭＳ Ｐゴシック" pitchFamily="34" charset="-128"/>
                <a:cs typeface="Arial" charset="0"/>
              </a:rPr>
              <a:t>Focus op “doing the basics well”</a:t>
            </a:r>
          </a:p>
        </p:txBody>
      </p:sp>
      <p:pic>
        <p:nvPicPr>
          <p:cNvPr id="16388"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03225" y="1619250"/>
            <a:ext cx="3304679" cy="219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4">
            <a:extLst>
              <a:ext uri="{FF2B5EF4-FFF2-40B4-BE49-F238E27FC236}">
                <a16:creationId xmlns:a16="http://schemas.microsoft.com/office/drawing/2014/main" id="{A782383E-FA1E-A2AB-2A4E-52715927F02D}"/>
              </a:ext>
            </a:extLst>
          </p:cNvPr>
          <p:cNvSpPr txBox="1">
            <a:spLocks noGrp="1"/>
          </p:cNvSpPr>
          <p:nvPr>
            <p:ph sz="half" idx="2"/>
          </p:nvPr>
        </p:nvSpPr>
        <p:spPr>
          <a:xfrm>
            <a:off x="3995936" y="1600200"/>
            <a:ext cx="4690864" cy="4525963"/>
          </a:xfrm>
          <a:prstGeom prst="rect">
            <a:avLst/>
          </a:prstGeom>
        </p:spPr>
        <p:txBody>
          <a:bodyPr/>
          <a:lstStyle/>
          <a:p>
            <a:pPr defTabSz="859536">
              <a:lnSpc>
                <a:spcPct val="120000"/>
              </a:lnSpc>
              <a:spcBef>
                <a:spcPts val="500"/>
              </a:spcBef>
              <a:defRPr sz="2256">
                <a:latin typeface="Arial"/>
                <a:ea typeface="Arial"/>
                <a:cs typeface="Arial"/>
                <a:sym typeface="Arial"/>
              </a:defRPr>
            </a:pPr>
            <a:r>
              <a:rPr lang="nl-NL" dirty="0"/>
              <a:t>Primaire opvang met </a:t>
            </a:r>
            <a:r>
              <a:rPr lang="nl-NL" baseline="-26212" dirty="0" err="1"/>
              <a:t>c</a:t>
            </a:r>
            <a:r>
              <a:rPr lang="nl-NL" dirty="0" err="1"/>
              <a:t>A</a:t>
            </a:r>
            <a:r>
              <a:rPr lang="nl-NL" baseline="-26212" dirty="0" err="1"/>
              <a:t>c</a:t>
            </a:r>
            <a:r>
              <a:rPr lang="nl-NL" dirty="0" err="1"/>
              <a:t>BC</a:t>
            </a:r>
            <a:r>
              <a:rPr lang="nl-NL" dirty="0"/>
              <a:t> resuscitatie zijn je prioriteiten</a:t>
            </a:r>
          </a:p>
          <a:p>
            <a:pPr defTabSz="859536">
              <a:lnSpc>
                <a:spcPct val="120000"/>
              </a:lnSpc>
              <a:spcBef>
                <a:spcPts val="500"/>
              </a:spcBef>
              <a:defRPr sz="2256">
                <a:latin typeface="Arial"/>
                <a:ea typeface="Arial"/>
                <a:cs typeface="Arial"/>
                <a:sym typeface="Arial"/>
              </a:defRPr>
            </a:pPr>
            <a:endParaRPr lang="nl-NL" dirty="0"/>
          </a:p>
          <a:p>
            <a:pPr marL="429768" indent="-429768" defTabSz="859536">
              <a:lnSpc>
                <a:spcPct val="120000"/>
              </a:lnSpc>
              <a:spcBef>
                <a:spcPts val="500"/>
              </a:spcBef>
              <a:defRPr sz="2256">
                <a:latin typeface="Arial"/>
                <a:ea typeface="Arial"/>
                <a:cs typeface="Arial"/>
                <a:sym typeface="Arial"/>
              </a:defRPr>
            </a:pPr>
            <a:r>
              <a:rPr lang="nl-NL" dirty="0"/>
              <a:t>Aansturen en controle van het team zijn van groot belang</a:t>
            </a:r>
          </a:p>
          <a:p>
            <a:pPr marL="429768" indent="-429768" defTabSz="859536">
              <a:lnSpc>
                <a:spcPct val="120000"/>
              </a:lnSpc>
              <a:spcBef>
                <a:spcPts val="500"/>
              </a:spcBef>
              <a:defRPr sz="2256">
                <a:latin typeface="Arial"/>
                <a:ea typeface="Arial"/>
                <a:cs typeface="Arial"/>
                <a:sym typeface="Arial"/>
              </a:defRPr>
            </a:pPr>
            <a:endParaRPr lang="nl-NL" dirty="0"/>
          </a:p>
          <a:p>
            <a:pPr marL="429768" indent="-429768" defTabSz="859536">
              <a:lnSpc>
                <a:spcPct val="120000"/>
              </a:lnSpc>
              <a:spcBef>
                <a:spcPts val="500"/>
              </a:spcBef>
              <a:defRPr sz="2256">
                <a:latin typeface="Arial"/>
                <a:ea typeface="Arial"/>
                <a:cs typeface="Arial"/>
                <a:sym typeface="Arial"/>
              </a:defRPr>
            </a:pPr>
            <a:r>
              <a:rPr lang="nl-NL" dirty="0"/>
              <a:t>Secundaire aanpak met voorkomen van verdere achteruitgang </a:t>
            </a:r>
          </a:p>
          <a:p>
            <a:pPr marL="0" indent="0" defTabSz="859536">
              <a:lnSpc>
                <a:spcPct val="120000"/>
              </a:lnSpc>
              <a:buNone/>
              <a:defRPr sz="2256">
                <a:latin typeface="Arial"/>
                <a:ea typeface="Arial"/>
                <a:cs typeface="Arial"/>
                <a:sym typeface="Arial"/>
              </a:defRPr>
            </a:pPr>
            <a:endParaRPr lang="nl-NL" dirty="0"/>
          </a:p>
        </p:txBody>
      </p:sp>
      <p:sp>
        <p:nvSpPr>
          <p:cNvPr id="2" name="Tekstvak 3">
            <a:extLst>
              <a:ext uri="{FF2B5EF4-FFF2-40B4-BE49-F238E27FC236}">
                <a16:creationId xmlns:a16="http://schemas.microsoft.com/office/drawing/2014/main" id="{E37EA721-39F6-F2A3-A47B-67D045237407}"/>
              </a:ext>
            </a:extLst>
          </p:cNvPr>
          <p:cNvSpPr txBox="1"/>
          <p:nvPr/>
        </p:nvSpPr>
        <p:spPr>
          <a:xfrm>
            <a:off x="403225" y="4234253"/>
            <a:ext cx="3304679" cy="830997"/>
          </a:xfrm>
          <a:prstGeom prst="rect">
            <a:avLst/>
          </a:prstGeom>
          <a:solidFill>
            <a:srgbClr val="9ED3D7"/>
          </a:solidFill>
          <a:ln w="254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4800" baseline="-25000"/>
            </a:pPr>
            <a:r>
              <a:rPr dirty="0" err="1"/>
              <a:t>c</a:t>
            </a:r>
            <a:r>
              <a:rPr baseline="0" dirty="0" err="1"/>
              <a:t>A</a:t>
            </a:r>
            <a:r>
              <a:rPr dirty="0" err="1"/>
              <a:t>c</a:t>
            </a:r>
            <a:r>
              <a:rPr baseline="0" dirty="0" err="1"/>
              <a:t>BCDE</a:t>
            </a:r>
            <a:endParaRPr baseline="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xfrm>
            <a:off x="225767" y="181216"/>
            <a:ext cx="8229600" cy="1143001"/>
          </a:xfrm>
          <a:prstGeom prst="rect">
            <a:avLst/>
          </a:prstGeom>
        </p:spPr>
        <p:txBody>
          <a:bodyPr/>
          <a:lstStyle/>
          <a:p>
            <a:r>
              <a:rPr dirty="0"/>
              <a:t>Trauma team</a:t>
            </a:r>
          </a:p>
        </p:txBody>
      </p:sp>
      <p:sp>
        <p:nvSpPr>
          <p:cNvPr id="184" name="Content Placeholder 2"/>
          <p:cNvSpPr txBox="1">
            <a:spLocks noGrp="1"/>
          </p:cNvSpPr>
          <p:nvPr>
            <p:ph type="body" sz="half" idx="1"/>
          </p:nvPr>
        </p:nvSpPr>
        <p:spPr>
          <a:xfrm>
            <a:off x="321275" y="1009388"/>
            <a:ext cx="4690866" cy="4525963"/>
          </a:xfrm>
          <a:prstGeom prst="rect">
            <a:avLst/>
          </a:prstGeom>
        </p:spPr>
        <p:txBody>
          <a:bodyPr>
            <a:normAutofit/>
          </a:bodyPr>
          <a:lstStyle/>
          <a:p>
            <a:pPr marL="0" indent="0">
              <a:buSzTx/>
              <a:buNone/>
            </a:pPr>
            <a:r>
              <a:rPr lang="nl-NL" sz="2000" dirty="0"/>
              <a:t>Verschillen:</a:t>
            </a:r>
          </a:p>
          <a:p>
            <a:pPr>
              <a:spcBef>
                <a:spcPts val="500"/>
              </a:spcBef>
              <a:defRPr sz="2400"/>
            </a:pPr>
            <a:r>
              <a:rPr lang="nl-NL" sz="2000" dirty="0"/>
              <a:t>Level 1 traumacentrum (+ PICU)  </a:t>
            </a:r>
          </a:p>
          <a:p>
            <a:pPr>
              <a:spcBef>
                <a:spcPts val="500"/>
              </a:spcBef>
              <a:defRPr sz="2400"/>
            </a:pPr>
            <a:r>
              <a:rPr lang="nl-NL" sz="2000" dirty="0"/>
              <a:t>Tertiair centrum</a:t>
            </a:r>
          </a:p>
          <a:p>
            <a:pPr>
              <a:spcBef>
                <a:spcPts val="500"/>
              </a:spcBef>
              <a:defRPr sz="2400"/>
            </a:pPr>
            <a:r>
              <a:rPr lang="nl-NL" sz="2000" dirty="0"/>
              <a:t>Regionaal ziekenhuis</a:t>
            </a:r>
          </a:p>
          <a:p>
            <a:pPr>
              <a:spcBef>
                <a:spcPts val="500"/>
              </a:spcBef>
              <a:defRPr sz="2400"/>
            </a:pPr>
            <a:r>
              <a:rPr lang="nl-NL" sz="2000" dirty="0"/>
              <a:t>…</a:t>
            </a:r>
          </a:p>
          <a:p>
            <a:pPr marL="0" indent="0">
              <a:spcBef>
                <a:spcPts val="500"/>
              </a:spcBef>
              <a:buSzTx/>
              <a:buNone/>
              <a:defRPr sz="2400"/>
            </a:pPr>
            <a:endParaRPr lang="nl-NL" sz="2000" dirty="0"/>
          </a:p>
          <a:p>
            <a:pPr marL="0" indent="0">
              <a:spcBef>
                <a:spcPts val="500"/>
              </a:spcBef>
              <a:buSzTx/>
              <a:buNone/>
              <a:defRPr sz="2400"/>
            </a:pPr>
            <a:endParaRPr lang="nl-NL" sz="2000" dirty="0"/>
          </a:p>
          <a:p>
            <a:pPr marL="0" indent="0">
              <a:spcBef>
                <a:spcPts val="500"/>
              </a:spcBef>
              <a:buSzTx/>
              <a:buNone/>
              <a:defRPr sz="2400"/>
            </a:pPr>
            <a:endParaRPr lang="nl-NL" sz="2000" dirty="0"/>
          </a:p>
          <a:p>
            <a:pPr marL="0" indent="0">
              <a:spcBef>
                <a:spcPts val="500"/>
              </a:spcBef>
              <a:buSzTx/>
              <a:buNone/>
              <a:defRPr sz="2400"/>
            </a:pPr>
            <a:r>
              <a:rPr lang="nl-NL" sz="2000" dirty="0"/>
              <a:t>Afhankelijk van de lokale setting kan het team wisselen maar de basisprincipes blijven dezelfde.</a:t>
            </a:r>
          </a:p>
        </p:txBody>
      </p:sp>
      <p:pic>
        <p:nvPicPr>
          <p:cNvPr id="2" name="Content Placeholder 4">
            <a:extLst>
              <a:ext uri="{FF2B5EF4-FFF2-40B4-BE49-F238E27FC236}">
                <a16:creationId xmlns:a16="http://schemas.microsoft.com/office/drawing/2014/main" id="{DE2383D8-EEF6-5B54-43FD-D75699DB6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434" y="1147773"/>
            <a:ext cx="3872566" cy="4562454"/>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Rectangle 15"/>
          <p:cNvGrpSpPr/>
          <p:nvPr/>
        </p:nvGrpSpPr>
        <p:grpSpPr>
          <a:xfrm>
            <a:off x="250825" y="5805486"/>
            <a:ext cx="8642350" cy="792165"/>
            <a:chOff x="0" y="-1"/>
            <a:chExt cx="8642350" cy="792164"/>
          </a:xfrm>
          <a:solidFill>
            <a:schemeClr val="accent1">
              <a:lumMod val="75000"/>
            </a:schemeClr>
          </a:solidFill>
        </p:grpSpPr>
        <p:sp>
          <p:nvSpPr>
            <p:cNvPr id="191" name="Rechthoek"/>
            <p:cNvSpPr/>
            <p:nvPr/>
          </p:nvSpPr>
          <p:spPr>
            <a:xfrm>
              <a:off x="0" y="-1"/>
              <a:ext cx="8642350" cy="792164"/>
            </a:xfrm>
            <a:prstGeom prst="rect">
              <a:avLst/>
            </a:prstGeom>
            <a:grpFill/>
            <a:ln w="12700" cap="flat">
              <a:noFill/>
              <a:miter lim="400000"/>
            </a:ln>
            <a:effectLst/>
          </p:spPr>
          <p:txBody>
            <a:bodyPr wrap="square" lIns="45719" tIns="45719" rIns="45719" bIns="45719" numCol="1" anchor="t">
              <a:noAutofit/>
            </a:bodyPr>
            <a:lstStyle/>
            <a:p>
              <a:pPr algn="ctr">
                <a:defRPr>
                  <a:latin typeface="+mn-lt"/>
                  <a:ea typeface="+mn-ea"/>
                  <a:cs typeface="+mn-cs"/>
                  <a:sym typeface="Tahoma"/>
                </a:defRPr>
              </a:pPr>
              <a:endParaRPr lang="nl-NL">
                <a:solidFill>
                  <a:sysClr val="windowText" lastClr="000000"/>
                </a:solidFill>
              </a:endParaRPr>
            </a:p>
          </p:txBody>
        </p:sp>
        <p:sp>
          <p:nvSpPr>
            <p:cNvPr id="192" name="Kind komt toe:…"/>
            <p:cNvSpPr txBox="1"/>
            <p:nvPr/>
          </p:nvSpPr>
          <p:spPr>
            <a:xfrm>
              <a:off x="45719" y="-1"/>
              <a:ext cx="8550911" cy="707883"/>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2000">
                  <a:solidFill>
                    <a:schemeClr val="accent3">
                      <a:lumOff val="44000"/>
                    </a:schemeClr>
                  </a:solidFill>
                  <a:latin typeface="Arial"/>
                  <a:ea typeface="Arial"/>
                  <a:cs typeface="Arial"/>
                  <a:sym typeface="Arial"/>
                </a:defRPr>
              </a:pPr>
              <a:r>
                <a:rPr lang="nl-NL" dirty="0">
                  <a:solidFill>
                    <a:sysClr val="windowText" lastClr="000000"/>
                  </a:solidFill>
                </a:rPr>
                <a:t>Kind komt toe: </a:t>
              </a:r>
              <a:r>
                <a:rPr lang="nl-NL" i="1" dirty="0">
                  <a:solidFill>
                    <a:sysClr val="windowText" lastClr="000000"/>
                  </a:solidFill>
                </a:rPr>
                <a:t>5 </a:t>
              </a:r>
              <a:r>
                <a:rPr lang="nl-NL" i="1" dirty="0" err="1">
                  <a:solidFill>
                    <a:sysClr val="windowText" lastClr="000000"/>
                  </a:solidFill>
                </a:rPr>
                <a:t>seconds</a:t>
              </a:r>
              <a:r>
                <a:rPr lang="nl-NL" i="1" dirty="0">
                  <a:solidFill>
                    <a:sysClr val="windowText" lastClr="000000"/>
                  </a:solidFill>
                </a:rPr>
                <a:t> look </a:t>
              </a:r>
              <a:endParaRPr lang="nl-NL" i="1" dirty="0">
                <a:solidFill>
                  <a:sysClr val="windowText" lastClr="000000"/>
                </a:solidFill>
                <a:latin typeface="+mn-lt"/>
                <a:ea typeface="+mn-ea"/>
                <a:cs typeface="+mn-cs"/>
                <a:sym typeface="Tahoma"/>
              </a:endParaRPr>
            </a:p>
            <a:p>
              <a:pPr algn="ctr">
                <a:defRPr sz="2000">
                  <a:solidFill>
                    <a:schemeClr val="accent3">
                      <a:lumOff val="44000"/>
                    </a:schemeClr>
                  </a:solidFill>
                  <a:latin typeface="Arial"/>
                  <a:ea typeface="Arial"/>
                  <a:cs typeface="Arial"/>
                  <a:sym typeface="Arial"/>
                </a:defRPr>
              </a:pPr>
              <a:r>
                <a:rPr lang="nl-NL" dirty="0">
                  <a:solidFill>
                    <a:sysClr val="windowText" lastClr="000000"/>
                  </a:solidFill>
                </a:rPr>
                <a:t>+ gestructureerde SBAR overdracht </a:t>
              </a:r>
            </a:p>
          </p:txBody>
        </p:sp>
      </p:grpSp>
      <p:grpSp>
        <p:nvGrpSpPr>
          <p:cNvPr id="196" name="Pentagon 20"/>
          <p:cNvGrpSpPr/>
          <p:nvPr/>
        </p:nvGrpSpPr>
        <p:grpSpPr>
          <a:xfrm>
            <a:off x="2843807" y="1052735"/>
            <a:ext cx="3517845" cy="1152128"/>
            <a:chOff x="0" y="-1"/>
            <a:chExt cx="3517844" cy="1152127"/>
          </a:xfrm>
        </p:grpSpPr>
        <p:sp>
          <p:nvSpPr>
            <p:cNvPr id="194" name="Vorm"/>
            <p:cNvSpPr/>
            <p:nvPr/>
          </p:nvSpPr>
          <p:spPr>
            <a:xfrm rot="5400000">
              <a:off x="1182858" y="-1182859"/>
              <a:ext cx="1152127" cy="35178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770" y="0"/>
                  </a:lnTo>
                  <a:lnTo>
                    <a:pt x="21600" y="10800"/>
                  </a:lnTo>
                  <a:lnTo>
                    <a:pt x="16770" y="21600"/>
                  </a:lnTo>
                  <a:lnTo>
                    <a:pt x="0" y="21600"/>
                  </a:lnTo>
                  <a:close/>
                </a:path>
              </a:pathLst>
            </a:custGeom>
            <a:solidFill>
              <a:srgbClr val="0070C0"/>
            </a:solidFill>
            <a:ln w="12700" cap="flat">
              <a:noFill/>
              <a:miter lim="400000"/>
            </a:ln>
            <a:effectLst/>
          </p:spPr>
          <p:txBody>
            <a:bodyPr wrap="square" lIns="45719" tIns="45719" rIns="45719" bIns="45719" numCol="1" anchor="t">
              <a:noAutofit/>
            </a:bodyPr>
            <a:lstStyle/>
            <a:p>
              <a:pPr algn="ctr">
                <a:defRPr sz="2000">
                  <a:latin typeface="Arial"/>
                  <a:ea typeface="Arial"/>
                  <a:cs typeface="Arial"/>
                  <a:sym typeface="Arial"/>
                </a:defRPr>
              </a:pPr>
              <a:endParaRPr lang="nl-NL"/>
            </a:p>
          </p:txBody>
        </p:sp>
        <p:sp>
          <p:nvSpPr>
            <p:cNvPr id="195" name="Team toewijzing…"/>
            <p:cNvSpPr txBox="1"/>
            <p:nvPr/>
          </p:nvSpPr>
          <p:spPr>
            <a:xfrm>
              <a:off x="45720" y="0"/>
              <a:ext cx="3426403" cy="10156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2000">
                  <a:solidFill>
                    <a:schemeClr val="accent3">
                      <a:lumOff val="44000"/>
                    </a:schemeClr>
                  </a:solidFill>
                  <a:latin typeface="Arial"/>
                  <a:ea typeface="Arial"/>
                  <a:cs typeface="Arial"/>
                  <a:sym typeface="Arial"/>
                </a:defRPr>
              </a:pPr>
              <a:r>
                <a:rPr lang="nl-NL"/>
                <a:t>Team toewijzing </a:t>
              </a:r>
              <a:endParaRPr lang="nl-NL">
                <a:latin typeface="+mn-lt"/>
                <a:ea typeface="+mn-ea"/>
                <a:cs typeface="+mn-cs"/>
                <a:sym typeface="Tahoma"/>
              </a:endParaRPr>
            </a:p>
            <a:p>
              <a:pPr algn="ctr">
                <a:defRPr sz="2000">
                  <a:solidFill>
                    <a:schemeClr val="accent3">
                      <a:lumOff val="44000"/>
                    </a:schemeClr>
                  </a:solidFill>
                  <a:latin typeface="Arial"/>
                  <a:ea typeface="Arial"/>
                  <a:cs typeface="Arial"/>
                  <a:sym typeface="Arial"/>
                </a:defRPr>
              </a:pPr>
              <a:r>
                <a:rPr lang="nl-NL"/>
                <a:t>Informatie overdracht </a:t>
              </a:r>
              <a:endParaRPr lang="nl-NL">
                <a:latin typeface="+mn-lt"/>
                <a:ea typeface="+mn-ea"/>
                <a:cs typeface="+mn-cs"/>
                <a:sym typeface="Tahoma"/>
              </a:endParaRPr>
            </a:p>
            <a:p>
              <a:pPr algn="ctr">
                <a:defRPr sz="2000">
                  <a:solidFill>
                    <a:schemeClr val="accent3">
                      <a:lumOff val="44000"/>
                    </a:schemeClr>
                  </a:solidFill>
                  <a:latin typeface="Arial"/>
                  <a:ea typeface="Arial"/>
                  <a:cs typeface="Arial"/>
                  <a:sym typeface="Arial"/>
                </a:defRPr>
              </a:pPr>
              <a:r>
                <a:rPr lang="nl-NL"/>
                <a:t>Rol toewijzen  </a:t>
              </a:r>
              <a:endParaRPr lang="nl-NL">
                <a:latin typeface="+mn-lt"/>
                <a:ea typeface="+mn-ea"/>
                <a:cs typeface="+mn-cs"/>
                <a:sym typeface="Tahoma"/>
              </a:endParaRPr>
            </a:p>
          </p:txBody>
        </p:sp>
      </p:grpSp>
      <p:grpSp>
        <p:nvGrpSpPr>
          <p:cNvPr id="199" name="Pentagon 21"/>
          <p:cNvGrpSpPr/>
          <p:nvPr/>
        </p:nvGrpSpPr>
        <p:grpSpPr>
          <a:xfrm>
            <a:off x="1078382" y="2478647"/>
            <a:ext cx="7166028" cy="864095"/>
            <a:chOff x="-1" y="0"/>
            <a:chExt cx="7166027" cy="864094"/>
          </a:xfrm>
        </p:grpSpPr>
        <p:sp>
          <p:nvSpPr>
            <p:cNvPr id="197" name="Vorm"/>
            <p:cNvSpPr/>
            <p:nvPr/>
          </p:nvSpPr>
          <p:spPr>
            <a:xfrm rot="5400000">
              <a:off x="3150966" y="-3150967"/>
              <a:ext cx="864094" cy="71660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770" y="0"/>
                  </a:lnTo>
                  <a:lnTo>
                    <a:pt x="21600" y="10800"/>
                  </a:lnTo>
                  <a:lnTo>
                    <a:pt x="16770" y="21600"/>
                  </a:lnTo>
                  <a:lnTo>
                    <a:pt x="0" y="21600"/>
                  </a:lnTo>
                  <a:close/>
                </a:path>
              </a:pathLst>
            </a:custGeom>
            <a:solidFill>
              <a:srgbClr val="0070C0"/>
            </a:solidFill>
            <a:ln w="12700" cap="flat">
              <a:noFill/>
              <a:miter lim="400000"/>
            </a:ln>
            <a:effectLst/>
          </p:spPr>
          <p:txBody>
            <a:bodyPr wrap="square" lIns="45719" tIns="45719" rIns="45719" bIns="45719" numCol="1" anchor="t">
              <a:noAutofit/>
            </a:bodyPr>
            <a:lstStyle/>
            <a:p>
              <a:pPr algn="ctr">
                <a:defRPr sz="2000">
                  <a:latin typeface="Arial"/>
                  <a:ea typeface="Arial"/>
                  <a:cs typeface="Arial"/>
                  <a:sym typeface="Arial"/>
                </a:defRPr>
              </a:pPr>
              <a:endParaRPr lang="nl-NL"/>
            </a:p>
          </p:txBody>
        </p:sp>
        <p:sp>
          <p:nvSpPr>
            <p:cNvPr id="198" name="Formuleer een plan gebaseerd op informatie en leeftijd"/>
            <p:cNvSpPr txBox="1"/>
            <p:nvPr/>
          </p:nvSpPr>
          <p:spPr>
            <a:xfrm>
              <a:off x="45719" y="0"/>
              <a:ext cx="7074587"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2000">
                  <a:solidFill>
                    <a:schemeClr val="accent3">
                      <a:lumOff val="44000"/>
                    </a:schemeClr>
                  </a:solidFill>
                  <a:latin typeface="Arial"/>
                  <a:ea typeface="Arial"/>
                  <a:cs typeface="Arial"/>
                  <a:sym typeface="Arial"/>
                </a:defRPr>
              </a:lvl1pPr>
            </a:lstStyle>
            <a:p>
              <a:endParaRPr lang="nl-NL" sz="800"/>
            </a:p>
            <a:p>
              <a:r>
                <a:rPr lang="nl-NL"/>
                <a:t>Formuleer een plan gebaseerd op informatie en leeftijd  </a:t>
              </a:r>
              <a:endParaRPr lang="nl-NL">
                <a:latin typeface="+mn-lt"/>
                <a:ea typeface="+mn-ea"/>
                <a:cs typeface="+mn-cs"/>
                <a:sym typeface="Tahoma"/>
              </a:endParaRPr>
            </a:p>
          </p:txBody>
        </p:sp>
      </p:grpSp>
      <p:sp>
        <p:nvSpPr>
          <p:cNvPr id="200" name="Title 1"/>
          <p:cNvSpPr txBox="1">
            <a:spLocks noGrp="1"/>
          </p:cNvSpPr>
          <p:nvPr>
            <p:ph type="title"/>
          </p:nvPr>
        </p:nvSpPr>
        <p:spPr>
          <a:xfrm>
            <a:off x="250825" y="188912"/>
            <a:ext cx="8229600" cy="1143001"/>
          </a:xfrm>
          <a:prstGeom prst="rect">
            <a:avLst/>
          </a:prstGeom>
        </p:spPr>
        <p:txBody>
          <a:bodyPr/>
          <a:lstStyle>
            <a:lvl1pPr>
              <a:defRPr sz="3600">
                <a:latin typeface="Arial"/>
                <a:ea typeface="Arial"/>
                <a:cs typeface="Arial"/>
                <a:sym typeface="Arial"/>
              </a:defRPr>
            </a:lvl1pPr>
          </a:lstStyle>
          <a:p>
            <a:r>
              <a:t>Voor aankomst</a:t>
            </a:r>
          </a:p>
        </p:txBody>
      </p:sp>
      <p:grpSp>
        <p:nvGrpSpPr>
          <p:cNvPr id="203" name="Pentagon 15"/>
          <p:cNvGrpSpPr/>
          <p:nvPr/>
        </p:nvGrpSpPr>
        <p:grpSpPr>
          <a:xfrm>
            <a:off x="1078381" y="3501008"/>
            <a:ext cx="7200805" cy="800948"/>
            <a:chOff x="0" y="-1"/>
            <a:chExt cx="7200804" cy="800947"/>
          </a:xfrm>
        </p:grpSpPr>
        <p:sp>
          <p:nvSpPr>
            <p:cNvPr id="201" name="Vorm"/>
            <p:cNvSpPr/>
            <p:nvPr/>
          </p:nvSpPr>
          <p:spPr>
            <a:xfrm rot="5400000">
              <a:off x="3199928" y="-3199929"/>
              <a:ext cx="800947" cy="72008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770" y="0"/>
                  </a:lnTo>
                  <a:lnTo>
                    <a:pt x="21600" y="10800"/>
                  </a:lnTo>
                  <a:lnTo>
                    <a:pt x="16770" y="21600"/>
                  </a:lnTo>
                  <a:lnTo>
                    <a:pt x="0" y="21600"/>
                  </a:lnTo>
                  <a:close/>
                </a:path>
              </a:pathLst>
            </a:custGeom>
            <a:solidFill>
              <a:srgbClr val="0070C0"/>
            </a:solidFill>
            <a:ln w="12700" cap="flat">
              <a:noFill/>
              <a:miter lim="400000"/>
            </a:ln>
            <a:effectLst/>
          </p:spPr>
          <p:txBody>
            <a:bodyPr wrap="square" lIns="45719" tIns="45719" rIns="45719" bIns="45719" numCol="1" anchor="t">
              <a:noAutofit/>
            </a:bodyPr>
            <a:lstStyle/>
            <a:p>
              <a:pPr algn="ctr">
                <a:defRPr sz="2000">
                  <a:latin typeface="Arial"/>
                  <a:ea typeface="Arial"/>
                  <a:cs typeface="Arial"/>
                  <a:sym typeface="Arial"/>
                </a:defRPr>
              </a:pPr>
              <a:endParaRPr lang="nl-NL"/>
            </a:p>
          </p:txBody>
        </p:sp>
        <p:sp>
          <p:nvSpPr>
            <p:cNvPr id="202" name="Zorg voor leeftijdsadequaat ABC materiaal"/>
            <p:cNvSpPr txBox="1"/>
            <p:nvPr/>
          </p:nvSpPr>
          <p:spPr>
            <a:xfrm>
              <a:off x="45719" y="0"/>
              <a:ext cx="7109364"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2000">
                  <a:solidFill>
                    <a:schemeClr val="accent3">
                      <a:lumOff val="44000"/>
                    </a:schemeClr>
                  </a:solidFill>
                  <a:latin typeface="Arial"/>
                  <a:ea typeface="Arial"/>
                  <a:cs typeface="Arial"/>
                  <a:sym typeface="Arial"/>
                </a:defRPr>
              </a:lvl1pPr>
            </a:lstStyle>
            <a:p>
              <a:r>
                <a:rPr lang="nl-NL" dirty="0"/>
                <a:t>Zorg voor leeftijdsadequaat ABC materiaal inclusief controle bloeding</a:t>
              </a:r>
            </a:p>
          </p:txBody>
        </p:sp>
      </p:grpSp>
      <p:grpSp>
        <p:nvGrpSpPr>
          <p:cNvPr id="206" name="Pentagon 16"/>
          <p:cNvGrpSpPr/>
          <p:nvPr/>
        </p:nvGrpSpPr>
        <p:grpSpPr>
          <a:xfrm>
            <a:off x="1043605" y="4556458"/>
            <a:ext cx="7200805" cy="1032782"/>
            <a:chOff x="0" y="-1"/>
            <a:chExt cx="7200804" cy="1032781"/>
          </a:xfrm>
        </p:grpSpPr>
        <p:sp>
          <p:nvSpPr>
            <p:cNvPr id="204" name="Vorm"/>
            <p:cNvSpPr/>
            <p:nvPr/>
          </p:nvSpPr>
          <p:spPr>
            <a:xfrm rot="5400000">
              <a:off x="3084011" y="-3084012"/>
              <a:ext cx="1032781" cy="72008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770" y="0"/>
                  </a:lnTo>
                  <a:lnTo>
                    <a:pt x="21600" y="10800"/>
                  </a:lnTo>
                  <a:lnTo>
                    <a:pt x="16770" y="21600"/>
                  </a:lnTo>
                  <a:lnTo>
                    <a:pt x="0" y="21600"/>
                  </a:lnTo>
                  <a:close/>
                </a:path>
              </a:pathLst>
            </a:custGeom>
            <a:solidFill>
              <a:srgbClr val="0070C0"/>
            </a:solidFill>
            <a:ln w="12700" cap="flat">
              <a:noFill/>
              <a:miter lim="400000"/>
            </a:ln>
            <a:effectLst/>
          </p:spPr>
          <p:txBody>
            <a:bodyPr wrap="square" lIns="45719" tIns="45719" rIns="45719" bIns="45719" numCol="1" anchor="t">
              <a:noAutofit/>
            </a:bodyPr>
            <a:lstStyle/>
            <a:p>
              <a:pPr algn="ctr">
                <a:defRPr sz="2000">
                  <a:latin typeface="Arial"/>
                  <a:ea typeface="Arial"/>
                  <a:cs typeface="Arial"/>
                  <a:sym typeface="Arial"/>
                </a:defRPr>
              </a:pPr>
              <a:endParaRPr/>
            </a:p>
          </p:txBody>
        </p:sp>
        <p:sp>
          <p:nvSpPr>
            <p:cNvPr id="205" name="Communiceer en plan je volgende stappen:…"/>
            <p:cNvSpPr txBox="1"/>
            <p:nvPr/>
          </p:nvSpPr>
          <p:spPr>
            <a:xfrm>
              <a:off x="45719" y="0"/>
              <a:ext cx="7109364" cy="707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2000">
                  <a:solidFill>
                    <a:schemeClr val="accent3">
                      <a:lumOff val="44000"/>
                    </a:schemeClr>
                  </a:solidFill>
                  <a:latin typeface="Arial"/>
                  <a:ea typeface="Arial"/>
                  <a:cs typeface="Arial"/>
                  <a:sym typeface="Arial"/>
                </a:defRPr>
              </a:pPr>
              <a:r>
                <a:rPr lang="nl-NL"/>
                <a:t>Communiceer en plan je volgende stappen:</a:t>
              </a:r>
              <a:endParaRPr lang="nl-NL">
                <a:latin typeface="+mn-lt"/>
                <a:ea typeface="+mn-ea"/>
                <a:cs typeface="+mn-cs"/>
                <a:sym typeface="Tahoma"/>
              </a:endParaRPr>
            </a:p>
            <a:p>
              <a:pPr algn="ctr">
                <a:defRPr sz="2000">
                  <a:solidFill>
                    <a:schemeClr val="accent3">
                      <a:lumOff val="44000"/>
                    </a:schemeClr>
                  </a:solidFill>
                  <a:latin typeface="Arial"/>
                  <a:ea typeface="Arial"/>
                  <a:cs typeface="Arial"/>
                  <a:sym typeface="Arial"/>
                </a:defRPr>
              </a:pPr>
              <a:r>
                <a:rPr lang="nl-NL"/>
                <a:t>Waar gaat kind heen? Hoe? </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itle 1"/>
          <p:cNvSpPr txBox="1">
            <a:spLocks noGrp="1"/>
          </p:cNvSpPr>
          <p:nvPr>
            <p:ph type="title"/>
          </p:nvPr>
        </p:nvSpPr>
        <p:spPr>
          <a:xfrm>
            <a:off x="179387" y="476250"/>
            <a:ext cx="9288464" cy="633414"/>
          </a:xfrm>
          <a:prstGeom prst="rect">
            <a:avLst/>
          </a:prstGeom>
        </p:spPr>
        <p:txBody>
          <a:bodyPr/>
          <a:lstStyle>
            <a:lvl1pPr>
              <a:defRPr>
                <a:latin typeface="Arial"/>
                <a:ea typeface="Arial"/>
                <a:cs typeface="Arial"/>
                <a:sym typeface="Arial"/>
              </a:defRPr>
            </a:lvl1pPr>
          </a:lstStyle>
          <a:p>
            <a:r>
              <a:t>Systematische aanpak</a:t>
            </a:r>
          </a:p>
        </p:txBody>
      </p:sp>
      <p:sp>
        <p:nvSpPr>
          <p:cNvPr id="212" name="Content Placeholder 2"/>
          <p:cNvSpPr txBox="1">
            <a:spLocks noGrp="1"/>
          </p:cNvSpPr>
          <p:nvPr>
            <p:ph type="body" idx="1"/>
          </p:nvPr>
        </p:nvSpPr>
        <p:spPr>
          <a:xfrm>
            <a:off x="358775" y="1210105"/>
            <a:ext cx="8785225" cy="4032251"/>
          </a:xfrm>
          <a:prstGeom prst="rect">
            <a:avLst/>
          </a:prstGeom>
        </p:spPr>
        <p:txBody>
          <a:bodyPr>
            <a:noAutofit/>
          </a:bodyPr>
          <a:lstStyle/>
          <a:p>
            <a:pPr marL="406908" indent="-406908" defTabSz="813816">
              <a:lnSpc>
                <a:spcPct val="150000"/>
              </a:lnSpc>
              <a:spcBef>
                <a:spcPts val="500"/>
              </a:spcBef>
              <a:buSzTx/>
              <a:buNone/>
              <a:defRPr sz="2136" b="1">
                <a:latin typeface="Arial"/>
                <a:ea typeface="Arial"/>
                <a:cs typeface="Arial"/>
                <a:sym typeface="Arial"/>
              </a:defRPr>
            </a:pPr>
            <a:r>
              <a:rPr lang="nl-NL" sz="2000"/>
              <a:t>Primaire opvang:	</a:t>
            </a:r>
          </a:p>
          <a:p>
            <a:pPr marL="406908" lvl="1" indent="0" defTabSz="813816">
              <a:lnSpc>
                <a:spcPct val="150000"/>
              </a:lnSpc>
              <a:spcBef>
                <a:spcPts val="400"/>
              </a:spcBef>
              <a:buSzTx/>
              <a:buNone/>
              <a:defRPr sz="1779">
                <a:latin typeface="Arial"/>
                <a:ea typeface="Arial"/>
                <a:cs typeface="Arial"/>
                <a:sym typeface="Arial"/>
              </a:defRPr>
            </a:pPr>
            <a:r>
              <a:rPr lang="nl-NL" sz="2000"/>
              <a:t>Behandel de problemen als je ze tegenkomt </a:t>
            </a:r>
          </a:p>
          <a:p>
            <a:pPr marL="406908" indent="-406908" defTabSz="813816">
              <a:lnSpc>
                <a:spcPct val="150000"/>
              </a:lnSpc>
              <a:spcBef>
                <a:spcPts val="500"/>
              </a:spcBef>
              <a:buSzTx/>
              <a:buNone/>
              <a:defRPr sz="2136" b="1">
                <a:latin typeface="Arial"/>
                <a:ea typeface="Arial"/>
                <a:cs typeface="Arial"/>
                <a:sym typeface="Arial"/>
              </a:defRPr>
            </a:pPr>
            <a:r>
              <a:rPr lang="nl-NL" sz="2000"/>
              <a:t>Resuscitatie 	</a:t>
            </a:r>
          </a:p>
          <a:p>
            <a:pPr marL="406908" indent="-406908" defTabSz="813816">
              <a:lnSpc>
                <a:spcPct val="150000"/>
              </a:lnSpc>
              <a:spcBef>
                <a:spcPts val="500"/>
              </a:spcBef>
              <a:buSzTx/>
              <a:buNone/>
              <a:defRPr sz="2136" b="1">
                <a:latin typeface="Arial"/>
                <a:ea typeface="Arial"/>
                <a:cs typeface="Arial"/>
                <a:sym typeface="Arial"/>
              </a:defRPr>
            </a:pPr>
            <a:r>
              <a:rPr lang="nl-NL" sz="2000"/>
              <a:t>	Levensreddende (damage control) acties nodig? </a:t>
            </a:r>
          </a:p>
          <a:p>
            <a:pPr marL="406908" indent="-406908" defTabSz="813816">
              <a:lnSpc>
                <a:spcPct val="150000"/>
              </a:lnSpc>
              <a:spcBef>
                <a:spcPts val="500"/>
              </a:spcBef>
              <a:buSzTx/>
              <a:buNone/>
              <a:defRPr sz="2136" b="1">
                <a:latin typeface="Arial"/>
                <a:ea typeface="Arial"/>
                <a:cs typeface="Arial"/>
                <a:sym typeface="Arial"/>
              </a:defRPr>
            </a:pPr>
            <a:r>
              <a:rPr lang="nl-NL" sz="2000"/>
              <a:t>Secundaire opvang en spoedbehandeling	</a:t>
            </a:r>
          </a:p>
          <a:p>
            <a:pPr marL="406908" indent="-406908" defTabSz="813816">
              <a:lnSpc>
                <a:spcPct val="150000"/>
              </a:lnSpc>
              <a:spcBef>
                <a:spcPts val="500"/>
              </a:spcBef>
              <a:buSzTx/>
              <a:buNone/>
              <a:defRPr sz="2136" b="1">
                <a:latin typeface="Arial"/>
                <a:ea typeface="Arial"/>
                <a:cs typeface="Arial"/>
                <a:sym typeface="Arial"/>
              </a:defRPr>
            </a:pPr>
            <a:r>
              <a:rPr lang="nl-NL" sz="2000"/>
              <a:t>	</a:t>
            </a:r>
            <a:r>
              <a:rPr lang="nl-NL" sz="2000">
                <a:latin typeface="Arial"/>
                <a:cs typeface="Arial"/>
              </a:rPr>
              <a:t>Alle letsels identificeren en plan maken</a:t>
            </a:r>
          </a:p>
          <a:p>
            <a:pPr marL="406908" indent="-406908" defTabSz="813816">
              <a:lnSpc>
                <a:spcPct val="150000"/>
              </a:lnSpc>
              <a:spcBef>
                <a:spcPts val="500"/>
              </a:spcBef>
              <a:buSzTx/>
              <a:buNone/>
              <a:defRPr sz="2136" b="1">
                <a:latin typeface="Arial"/>
                <a:ea typeface="Arial"/>
                <a:cs typeface="Arial"/>
                <a:sym typeface="Arial"/>
              </a:defRPr>
            </a:pPr>
            <a:r>
              <a:rPr lang="nl-NL" sz="2000"/>
              <a:t>Definitieve zorg</a:t>
            </a:r>
          </a:p>
          <a:p>
            <a:pPr marL="406908" lvl="1" indent="0" defTabSz="813816">
              <a:lnSpc>
                <a:spcPct val="150000"/>
              </a:lnSpc>
              <a:spcBef>
                <a:spcPts val="400"/>
              </a:spcBef>
              <a:buSzTx/>
              <a:buNone/>
              <a:defRPr sz="1779">
                <a:latin typeface="Arial"/>
                <a:ea typeface="Arial"/>
                <a:cs typeface="Arial"/>
                <a:sym typeface="Arial"/>
              </a:defRPr>
            </a:pPr>
            <a:r>
              <a:rPr lang="nl-NL" sz="2000"/>
              <a:t>Wat is je eindplan?</a:t>
            </a:r>
          </a:p>
        </p:txBody>
      </p:sp>
      <p:pic>
        <p:nvPicPr>
          <p:cNvPr id="213" name="Afbeelding 1" descr="Afbeelding 1"/>
          <p:cNvPicPr>
            <a:picLocks noChangeAspect="1"/>
          </p:cNvPicPr>
          <p:nvPr/>
        </p:nvPicPr>
        <p:blipFill>
          <a:blip r:embed="rId3"/>
          <a:stretch>
            <a:fillRect/>
          </a:stretch>
        </p:blipFill>
        <p:spPr>
          <a:xfrm>
            <a:off x="6986917" y="3620134"/>
            <a:ext cx="1811860" cy="2736305"/>
          </a:xfrm>
          <a:prstGeom prst="rect">
            <a:avLst/>
          </a:prstGeom>
          <a:ln w="12700">
            <a:miter lim="400000"/>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latin typeface="Arial" charset="0"/>
                <a:ea typeface="ＭＳ Ｐゴシック" pitchFamily="34" charset="-128"/>
                <a:cs typeface="Arial" charset="0"/>
              </a:rPr>
              <a:t>Initiële beoordeling en aanpak</a:t>
            </a:r>
          </a:p>
        </p:txBody>
      </p:sp>
      <p:sp>
        <p:nvSpPr>
          <p:cNvPr id="19459" name="Content Placeholder 2"/>
          <p:cNvSpPr>
            <a:spLocks noGrp="1"/>
          </p:cNvSpPr>
          <p:nvPr>
            <p:ph idx="1"/>
          </p:nvPr>
        </p:nvSpPr>
        <p:spPr bwMode="auto">
          <a:xfrm>
            <a:off x="457200" y="998303"/>
            <a:ext cx="8229600"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50000"/>
              </a:lnSpc>
              <a:buFontTx/>
              <a:buNone/>
            </a:pPr>
            <a:r>
              <a:rPr lang="nl-NL" altLang="en-US" sz="3200" b="1" dirty="0">
                <a:solidFill>
                  <a:srgbClr val="2E5796"/>
                </a:solidFill>
                <a:latin typeface="Arial" charset="0"/>
                <a:ea typeface="ＭＳ Ｐゴシック" pitchFamily="34" charset="-128"/>
                <a:cs typeface="Arial" charset="0"/>
              </a:rPr>
              <a:t>&lt;c&gt;</a:t>
            </a:r>
            <a:r>
              <a:rPr lang="nl-NL" altLang="en-US" i="1" dirty="0" err="1">
                <a:solidFill>
                  <a:srgbClr val="333333"/>
                </a:solidFill>
                <a:latin typeface="Arial" charset="0"/>
                <a:ea typeface="ＭＳ Ｐゴシック" pitchFamily="34" charset="-128"/>
                <a:cs typeface="Arial" charset="0"/>
              </a:rPr>
              <a:t>ontrole</a:t>
            </a:r>
            <a:r>
              <a:rPr lang="nl-NL" altLang="en-US" i="1" dirty="0">
                <a:solidFill>
                  <a:srgbClr val="333333"/>
                </a:solidFill>
                <a:latin typeface="Arial" charset="0"/>
                <a:ea typeface="ＭＳ Ｐゴシック" pitchFamily="34" charset="-128"/>
                <a:cs typeface="Arial" charset="0"/>
              </a:rPr>
              <a:t> massieve bloedingen</a:t>
            </a:r>
          </a:p>
          <a:p>
            <a:pPr marL="0" indent="0" eaLnBrk="1" hangingPunct="1">
              <a:lnSpc>
                <a:spcPct val="150000"/>
              </a:lnSpc>
              <a:buFontTx/>
              <a:buNone/>
            </a:pPr>
            <a:r>
              <a:rPr lang="nl-NL" altLang="en-US" sz="3200" b="1" dirty="0">
                <a:solidFill>
                  <a:srgbClr val="2E5796"/>
                </a:solidFill>
                <a:latin typeface="Arial" charset="0"/>
                <a:ea typeface="ＭＳ Ｐゴシック" pitchFamily="34" charset="-128"/>
                <a:cs typeface="Arial" charset="0"/>
              </a:rPr>
              <a:t>A</a:t>
            </a:r>
            <a:r>
              <a:rPr lang="nl-NL" altLang="en-US" dirty="0">
                <a:solidFill>
                  <a:srgbClr val="333333"/>
                </a:solidFill>
                <a:latin typeface="Arial" charset="0"/>
                <a:ea typeface="ＭＳ Ｐゴシック" pitchFamily="34" charset="-128"/>
                <a:cs typeface="Arial" charset="0"/>
              </a:rPr>
              <a:t>irway - met (cervicale) wervelkolom bescherming</a:t>
            </a:r>
          </a:p>
          <a:p>
            <a:pPr marL="0" indent="0" eaLnBrk="1" hangingPunct="1">
              <a:lnSpc>
                <a:spcPct val="150000"/>
              </a:lnSpc>
              <a:buFontTx/>
              <a:buNone/>
            </a:pPr>
            <a:r>
              <a:rPr lang="nl-NL" altLang="en-US" sz="3200" b="1" dirty="0" err="1">
                <a:solidFill>
                  <a:srgbClr val="2E5796"/>
                </a:solidFill>
                <a:latin typeface="Arial" charset="0"/>
                <a:ea typeface="ＭＳ Ｐゴシック" pitchFamily="34" charset="-128"/>
                <a:cs typeface="Arial" charset="0"/>
              </a:rPr>
              <a:t>B</a:t>
            </a:r>
            <a:r>
              <a:rPr lang="nl-NL" altLang="en-US" dirty="0" err="1">
                <a:solidFill>
                  <a:srgbClr val="333333"/>
                </a:solidFill>
                <a:latin typeface="Arial" charset="0"/>
                <a:ea typeface="ＭＳ Ｐゴシック" pitchFamily="34" charset="-128"/>
                <a:cs typeface="Arial" charset="0"/>
              </a:rPr>
              <a:t>reathing</a:t>
            </a:r>
            <a:endParaRPr lang="nl-NL" altLang="en-US" dirty="0">
              <a:solidFill>
                <a:srgbClr val="333333"/>
              </a:solidFill>
              <a:latin typeface="Arial" charset="0"/>
              <a:ea typeface="ＭＳ Ｐゴシック" pitchFamily="34" charset="-128"/>
              <a:cs typeface="Arial" charset="0"/>
            </a:endParaRPr>
          </a:p>
          <a:p>
            <a:pPr marL="0" indent="0" eaLnBrk="1" hangingPunct="1">
              <a:lnSpc>
                <a:spcPct val="150000"/>
              </a:lnSpc>
              <a:buFontTx/>
              <a:buNone/>
            </a:pPr>
            <a:r>
              <a:rPr lang="nl-NL" altLang="en-US" sz="3200" b="1" dirty="0">
                <a:solidFill>
                  <a:srgbClr val="2E5796"/>
                </a:solidFill>
                <a:latin typeface="Arial" charset="0"/>
                <a:ea typeface="ＭＳ Ｐゴシック" pitchFamily="34" charset="-128"/>
                <a:cs typeface="Arial" charset="0"/>
              </a:rPr>
              <a:t>C</a:t>
            </a:r>
            <a:r>
              <a:rPr lang="nl-NL" altLang="en-US" dirty="0">
                <a:solidFill>
                  <a:srgbClr val="333333"/>
                </a:solidFill>
                <a:latin typeface="Arial" charset="0"/>
                <a:ea typeface="ＭＳ Ｐゴシック" pitchFamily="34" charset="-128"/>
                <a:cs typeface="Arial" charset="0"/>
              </a:rPr>
              <a:t>irculatie</a:t>
            </a:r>
          </a:p>
          <a:p>
            <a:pPr marL="0" indent="0" eaLnBrk="1" hangingPunct="1">
              <a:lnSpc>
                <a:spcPct val="150000"/>
              </a:lnSpc>
              <a:buFontTx/>
              <a:buNone/>
            </a:pPr>
            <a:r>
              <a:rPr lang="nl-NL" altLang="en-US" sz="3200" b="1" dirty="0">
                <a:solidFill>
                  <a:srgbClr val="2E5796"/>
                </a:solidFill>
                <a:latin typeface="Arial" charset="0"/>
                <a:ea typeface="ＭＳ Ｐゴシック" pitchFamily="34" charset="-128"/>
                <a:cs typeface="Arial" charset="0"/>
              </a:rPr>
              <a:t>D</a:t>
            </a:r>
            <a:r>
              <a:rPr lang="nl-NL" altLang="en-US" dirty="0">
                <a:solidFill>
                  <a:srgbClr val="333333"/>
                </a:solidFill>
                <a:latin typeface="Arial" charset="0"/>
                <a:ea typeface="ＭＳ Ｐゴシック" pitchFamily="34" charset="-128"/>
                <a:cs typeface="Arial" charset="0"/>
              </a:rPr>
              <a:t>isability (neurologie)</a:t>
            </a:r>
          </a:p>
          <a:p>
            <a:pPr marL="0" indent="0" eaLnBrk="1" hangingPunct="1">
              <a:lnSpc>
                <a:spcPct val="150000"/>
              </a:lnSpc>
              <a:buFontTx/>
              <a:buNone/>
            </a:pPr>
            <a:r>
              <a:rPr lang="nl-NL" altLang="en-US" sz="3200" b="1" dirty="0">
                <a:solidFill>
                  <a:srgbClr val="2E5796"/>
                </a:solidFill>
                <a:latin typeface="Arial" charset="0"/>
                <a:ea typeface="ＭＳ Ｐゴシック" pitchFamily="34" charset="-128"/>
                <a:cs typeface="Arial" charset="0"/>
              </a:rPr>
              <a:t>E</a:t>
            </a:r>
            <a:r>
              <a:rPr lang="nl-NL" altLang="en-US" dirty="0">
                <a:solidFill>
                  <a:srgbClr val="333333"/>
                </a:solidFill>
                <a:latin typeface="Arial" charset="0"/>
                <a:ea typeface="ＭＳ Ｐゴシック" pitchFamily="34" charset="-128"/>
                <a:cs typeface="Arial" charset="0"/>
              </a:rPr>
              <a:t>xposure inclusief extremiteiten/omgeving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107504" y="360000"/>
            <a:ext cx="9036496" cy="108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sz="2800" dirty="0">
                <a:latin typeface="Arial" charset="0"/>
                <a:ea typeface="ＭＳ Ｐゴシック" pitchFamily="34" charset="-128"/>
                <a:cs typeface="Arial" charset="0"/>
              </a:rPr>
              <a:t>Levensbedreigende letsels: herken en behandel ze</a:t>
            </a:r>
          </a:p>
        </p:txBody>
      </p:sp>
      <p:sp>
        <p:nvSpPr>
          <p:cNvPr id="3" name="Content Placeholder 2"/>
          <p:cNvSpPr>
            <a:spLocks noGrp="1"/>
          </p:cNvSpPr>
          <p:nvPr>
            <p:ph idx="1"/>
          </p:nvPr>
        </p:nvSpPr>
        <p:spPr>
          <a:xfrm>
            <a:off x="457200" y="1052736"/>
            <a:ext cx="8229600" cy="4032250"/>
          </a:xfrm>
        </p:spPr>
        <p:txBody>
          <a:bodyPr/>
          <a:lstStyle/>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A</a:t>
            </a:r>
            <a:r>
              <a:rPr lang="nl-NL" dirty="0">
                <a:solidFill>
                  <a:srgbClr val="333333"/>
                </a:solidFill>
                <a:latin typeface="Arial" panose="020B0604020202020204" pitchFamily="34" charset="0"/>
                <a:cs typeface="Arial" panose="020B0604020202020204" pitchFamily="34" charset="0"/>
              </a:rPr>
              <a:t>irway obstructie</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T</a:t>
            </a:r>
            <a:r>
              <a:rPr lang="nl-NL" dirty="0">
                <a:solidFill>
                  <a:srgbClr val="333333"/>
                </a:solidFill>
                <a:latin typeface="Arial" panose="020B0604020202020204" pitchFamily="34" charset="0"/>
                <a:cs typeface="Arial" panose="020B0604020202020204" pitchFamily="34" charset="0"/>
              </a:rPr>
              <a:t>ensie pneumothorax</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O</a:t>
            </a:r>
            <a:r>
              <a:rPr lang="nl-NL" dirty="0">
                <a:solidFill>
                  <a:srgbClr val="333333"/>
                </a:solidFill>
                <a:latin typeface="Arial" panose="020B0604020202020204" pitchFamily="34" charset="0"/>
                <a:cs typeface="Arial" panose="020B0604020202020204" pitchFamily="34" charset="0"/>
              </a:rPr>
              <a:t>pen pneumothorax</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M</a:t>
            </a:r>
            <a:r>
              <a:rPr lang="nl-NL" dirty="0">
                <a:solidFill>
                  <a:srgbClr val="333333"/>
                </a:solidFill>
                <a:latin typeface="Arial" panose="020B0604020202020204" pitchFamily="34" charset="0"/>
                <a:cs typeface="Arial" panose="020B0604020202020204" pitchFamily="34" charset="0"/>
              </a:rPr>
              <a:t>assieve hemothorax</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F</a:t>
            </a:r>
            <a:r>
              <a:rPr lang="nl-NL" dirty="0">
                <a:solidFill>
                  <a:srgbClr val="333333"/>
                </a:solidFill>
                <a:latin typeface="Arial" panose="020B0604020202020204" pitchFamily="34" charset="0"/>
                <a:cs typeface="Arial" panose="020B0604020202020204" pitchFamily="34" charset="0"/>
              </a:rPr>
              <a:t>ladderthorax</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C</a:t>
            </a:r>
            <a:r>
              <a:rPr lang="nl-NL" dirty="0">
                <a:solidFill>
                  <a:srgbClr val="333333"/>
                </a:solidFill>
                <a:latin typeface="Arial" panose="020B0604020202020204" pitchFamily="34" charset="0"/>
                <a:cs typeface="Arial" panose="020B0604020202020204" pitchFamily="34" charset="0"/>
              </a:rPr>
              <a:t>ardiale tamponade</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D</a:t>
            </a:r>
            <a:r>
              <a:rPr lang="nl-NL" dirty="0">
                <a:solidFill>
                  <a:srgbClr val="333333"/>
                </a:solidFill>
                <a:latin typeface="Arial" panose="020B0604020202020204" pitchFamily="34" charset="0"/>
                <a:cs typeface="Arial" panose="020B0604020202020204" pitchFamily="34" charset="0"/>
              </a:rPr>
              <a:t>reigende inklemming </a:t>
            </a:r>
          </a:p>
          <a:p>
            <a:pPr eaLnBrk="1" hangingPunct="1">
              <a:lnSpc>
                <a:spcPts val="3760"/>
              </a:lnSpc>
              <a:defRPr/>
            </a:pPr>
            <a:r>
              <a:rPr lang="nl-NL" b="1" dirty="0">
                <a:solidFill>
                  <a:srgbClr val="333333"/>
                </a:solidFill>
                <a:latin typeface="Arial" panose="020B0604020202020204" pitchFamily="34" charset="0"/>
                <a:cs typeface="Arial" panose="020B0604020202020204" pitchFamily="34" charset="0"/>
              </a:rPr>
              <a:t>S</a:t>
            </a:r>
            <a:r>
              <a:rPr lang="nl-NL" dirty="0">
                <a:solidFill>
                  <a:srgbClr val="333333"/>
                </a:solidFill>
                <a:latin typeface="Arial" panose="020B0604020202020204" pitchFamily="34" charset="0"/>
                <a:cs typeface="Arial" panose="020B0604020202020204" pitchFamily="34" charset="0"/>
              </a:rPr>
              <a:t>hock (door bloeding of door andere oorzaak)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48072"/>
          </a:xfrm>
        </p:spPr>
        <p:txBody>
          <a:bodyPr/>
          <a:lstStyle/>
          <a:p>
            <a:r>
              <a:rPr lang="nl-NL" dirty="0" err="1">
                <a:latin typeface="Arial" panose="020B0604020202020204" pitchFamily="34" charset="0"/>
                <a:cs typeface="Arial" panose="020B0604020202020204" pitchFamily="34" charset="0"/>
              </a:rPr>
              <a:t>Damage</a:t>
            </a:r>
            <a:r>
              <a:rPr lang="nl-NL" dirty="0">
                <a:latin typeface="Arial" panose="020B0604020202020204" pitchFamily="34" charset="0"/>
                <a:cs typeface="Arial" panose="020B0604020202020204" pitchFamily="34" charset="0"/>
              </a:rPr>
              <a:t> Control Resuscitatie</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8000" y="1124745"/>
            <a:ext cx="8352928" cy="1080120"/>
          </a:xfrm>
        </p:spPr>
        <p:txBody>
          <a:bodyPr/>
          <a:lstStyle/>
          <a:p>
            <a:pPr marL="358775" indent="-358775" defTabSz="309625">
              <a:defRPr sz="4240"/>
            </a:pPr>
            <a:r>
              <a:rPr lang="nl-NL" sz="2000" dirty="0">
                <a:solidFill>
                  <a:srgbClr val="333333"/>
                </a:solidFill>
                <a:latin typeface="Arial" panose="020B0604020202020204" pitchFamily="34" charset="0"/>
                <a:cs typeface="Arial" panose="020B0604020202020204" pitchFamily="34" charset="0"/>
              </a:rPr>
              <a:t>Gebalanceerde resuscitatie – “</a:t>
            </a:r>
            <a:r>
              <a:rPr lang="nl-NL" sz="2000" i="1" dirty="0" err="1">
                <a:solidFill>
                  <a:srgbClr val="333333"/>
                </a:solidFill>
                <a:latin typeface="Arial" panose="020B0604020202020204" pitchFamily="34" charset="0"/>
                <a:cs typeface="Arial" panose="020B0604020202020204" pitchFamily="34" charset="0"/>
              </a:rPr>
              <a:t>Don’t</a:t>
            </a:r>
            <a:r>
              <a:rPr lang="nl-NL" sz="2000" i="1" dirty="0">
                <a:solidFill>
                  <a:srgbClr val="333333"/>
                </a:solidFill>
                <a:latin typeface="Arial" panose="020B0604020202020204" pitchFamily="34" charset="0"/>
                <a:cs typeface="Arial" panose="020B0604020202020204" pitchFamily="34" charset="0"/>
              </a:rPr>
              <a:t> </a:t>
            </a:r>
            <a:r>
              <a:rPr lang="nl-NL" sz="2000" i="1" dirty="0" err="1">
                <a:solidFill>
                  <a:srgbClr val="333333"/>
                </a:solidFill>
                <a:latin typeface="Arial" panose="020B0604020202020204" pitchFamily="34" charset="0"/>
                <a:cs typeface="Arial" panose="020B0604020202020204" pitchFamily="34" charset="0"/>
              </a:rPr>
              <a:t>add</a:t>
            </a:r>
            <a:r>
              <a:rPr lang="nl-NL" sz="2000" i="1" dirty="0">
                <a:solidFill>
                  <a:srgbClr val="333333"/>
                </a:solidFill>
                <a:latin typeface="Arial" panose="020B0604020202020204" pitchFamily="34" charset="0"/>
                <a:cs typeface="Arial" panose="020B0604020202020204" pitchFamily="34" charset="0"/>
              </a:rPr>
              <a:t> insult </a:t>
            </a:r>
            <a:r>
              <a:rPr lang="nl-NL" sz="2000" i="1" dirty="0" err="1">
                <a:solidFill>
                  <a:srgbClr val="333333"/>
                </a:solidFill>
                <a:latin typeface="Arial" panose="020B0604020202020204" pitchFamily="34" charset="0"/>
                <a:cs typeface="Arial" panose="020B0604020202020204" pitchFamily="34" charset="0"/>
              </a:rPr>
              <a:t>to</a:t>
            </a:r>
            <a:r>
              <a:rPr lang="nl-NL" sz="2000" i="1" dirty="0">
                <a:solidFill>
                  <a:srgbClr val="333333"/>
                </a:solidFill>
                <a:latin typeface="Arial" panose="020B0604020202020204" pitchFamily="34" charset="0"/>
                <a:cs typeface="Arial" panose="020B0604020202020204" pitchFamily="34" charset="0"/>
              </a:rPr>
              <a:t> </a:t>
            </a:r>
            <a:r>
              <a:rPr lang="nl-NL" sz="2000" i="1" dirty="0" err="1">
                <a:solidFill>
                  <a:srgbClr val="333333"/>
                </a:solidFill>
                <a:latin typeface="Arial" panose="020B0604020202020204" pitchFamily="34" charset="0"/>
                <a:cs typeface="Arial" panose="020B0604020202020204" pitchFamily="34" charset="0"/>
              </a:rPr>
              <a:t>injury</a:t>
            </a:r>
            <a:r>
              <a:rPr lang="nl-NL" sz="2000" dirty="0">
                <a:solidFill>
                  <a:srgbClr val="333333"/>
                </a:solidFill>
                <a:latin typeface="Arial" panose="020B0604020202020204" pitchFamily="34" charset="0"/>
                <a:cs typeface="Arial" panose="020B0604020202020204" pitchFamily="34" charset="0"/>
              </a:rPr>
              <a:t>”</a:t>
            </a:r>
          </a:p>
          <a:p>
            <a:pPr marL="358775" indent="-358775" defTabSz="309625">
              <a:defRPr sz="4240"/>
            </a:pPr>
            <a:r>
              <a:rPr lang="nl-NL" sz="2000" dirty="0">
                <a:solidFill>
                  <a:srgbClr val="333333"/>
                </a:solidFill>
                <a:latin typeface="Arial" panose="020B0604020202020204" pitchFamily="34" charset="0"/>
                <a:cs typeface="Arial" panose="020B0604020202020204" pitchFamily="34" charset="0"/>
              </a:rPr>
              <a:t>Vermijd de dodelijke trias (</a:t>
            </a:r>
            <a:r>
              <a:rPr lang="nl-NL" sz="2000" dirty="0" err="1">
                <a:solidFill>
                  <a:srgbClr val="333333"/>
                </a:solidFill>
                <a:latin typeface="Arial" panose="020B0604020202020204" pitchFamily="34" charset="0"/>
                <a:cs typeface="Arial" panose="020B0604020202020204" pitchFamily="34" charset="0"/>
              </a:rPr>
              <a:t>lethal</a:t>
            </a:r>
            <a:r>
              <a:rPr lang="nl-NL" sz="2000" dirty="0">
                <a:solidFill>
                  <a:srgbClr val="333333"/>
                </a:solidFill>
                <a:latin typeface="Arial" panose="020B0604020202020204" pitchFamily="34" charset="0"/>
                <a:cs typeface="Arial" panose="020B0604020202020204" pitchFamily="34" charset="0"/>
              </a:rPr>
              <a:t> </a:t>
            </a:r>
            <a:r>
              <a:rPr lang="nl-NL" sz="2000" dirty="0" err="1">
                <a:solidFill>
                  <a:srgbClr val="333333"/>
                </a:solidFill>
                <a:latin typeface="Arial" panose="020B0604020202020204" pitchFamily="34" charset="0"/>
                <a:cs typeface="Arial" panose="020B0604020202020204" pitchFamily="34" charset="0"/>
              </a:rPr>
              <a:t>triad</a:t>
            </a:r>
            <a:r>
              <a:rPr lang="nl-NL" sz="2000" dirty="0">
                <a:solidFill>
                  <a:srgbClr val="333333"/>
                </a:solidFill>
                <a:latin typeface="Arial" panose="020B0604020202020204" pitchFamily="34" charset="0"/>
                <a:cs typeface="Arial" panose="020B0604020202020204" pitchFamily="34"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365" y="2081907"/>
            <a:ext cx="5581154" cy="218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a:extLst>
              <a:ext uri="{FF2B5EF4-FFF2-40B4-BE49-F238E27FC236}">
                <a16:creationId xmlns:a16="http://schemas.microsoft.com/office/drawing/2014/main" id="{4827444C-4E7F-863B-B1BC-DCDF9727FC98}"/>
              </a:ext>
            </a:extLst>
          </p:cNvPr>
          <p:cNvSpPr txBox="1">
            <a:spLocks/>
          </p:cNvSpPr>
          <p:nvPr/>
        </p:nvSpPr>
        <p:spPr>
          <a:xfrm>
            <a:off x="251520" y="4751955"/>
            <a:ext cx="3520008" cy="1917405"/>
          </a:xfrm>
          <a:prstGeom prst="rect">
            <a:avLst/>
          </a:prstGeom>
          <a:solidFill>
            <a:schemeClr val="accent3"/>
          </a:solidFill>
        </p:spPr>
        <p:txBody>
          <a:bodyPr vert="horz"/>
          <a:lstStyle>
            <a:lvl1pPr marL="457200" indent="-457200" algn="l" rtl="0" eaLnBrk="0" fontAlgn="base" hangingPunct="0">
              <a:spcBef>
                <a:spcPct val="20000"/>
              </a:spcBef>
              <a:spcAft>
                <a:spcPct val="0"/>
              </a:spcAft>
              <a:buClr>
                <a:srgbClr val="3657A7"/>
              </a:buClr>
              <a:buFont typeface="Arial"/>
              <a:buChar char="•"/>
              <a:defRPr sz="2800" b="0" i="0">
                <a:solidFill>
                  <a:schemeClr val="tx1"/>
                </a:solidFill>
                <a:latin typeface="Myriad Pro"/>
                <a:ea typeface="ＭＳ Ｐゴシック" charset="0"/>
                <a:cs typeface="Myriad Pro"/>
              </a:defRPr>
            </a:lvl1pPr>
            <a:lvl2pPr marL="914400" indent="-457200" algn="l" rtl="0" eaLnBrk="0" fontAlgn="base" hangingPunct="0">
              <a:spcBef>
                <a:spcPct val="20000"/>
              </a:spcBef>
              <a:spcAft>
                <a:spcPct val="0"/>
              </a:spcAft>
              <a:buClr>
                <a:srgbClr val="3657A7"/>
              </a:buClr>
              <a:buFont typeface="Arial"/>
              <a:buChar char="•"/>
              <a:defRPr sz="2400" b="0" i="0">
                <a:solidFill>
                  <a:schemeClr val="tx1"/>
                </a:solidFill>
                <a:latin typeface="Arial"/>
                <a:ea typeface="ＭＳ Ｐゴシック" pitchFamily="-1" charset="-128"/>
                <a:cs typeface="Arial"/>
              </a:defRPr>
            </a:lvl2pPr>
            <a:lvl3pPr marL="1257300" indent="-342900" algn="l" rtl="0" eaLnBrk="0" fontAlgn="base" hangingPunct="0">
              <a:spcBef>
                <a:spcPct val="20000"/>
              </a:spcBef>
              <a:spcAft>
                <a:spcPct val="0"/>
              </a:spcAft>
              <a:buClr>
                <a:srgbClr val="3657A7"/>
              </a:buClr>
              <a:buFont typeface="Arial"/>
              <a:buChar char="•"/>
              <a:defRPr sz="2200" b="0" i="0">
                <a:solidFill>
                  <a:schemeClr val="tx1"/>
                </a:solidFill>
                <a:latin typeface="Arial"/>
                <a:ea typeface="ＭＳ Ｐゴシック" pitchFamily="-1" charset="-128"/>
                <a:cs typeface="Arial"/>
              </a:defRPr>
            </a:lvl3pPr>
            <a:lvl4pPr marL="1714500" indent="-342900" algn="l" rtl="0" eaLnBrk="0" fontAlgn="base" hangingPunct="0">
              <a:spcBef>
                <a:spcPct val="20000"/>
              </a:spcBef>
              <a:spcAft>
                <a:spcPct val="0"/>
              </a:spcAft>
              <a:buClr>
                <a:srgbClr val="3657A7"/>
              </a:buClr>
              <a:buFont typeface="Arial"/>
              <a:buChar char="•"/>
              <a:defRPr sz="2000" b="0" i="0">
                <a:solidFill>
                  <a:schemeClr val="tx1"/>
                </a:solidFill>
                <a:latin typeface="Arial"/>
                <a:ea typeface="ＭＳ Ｐゴシック" pitchFamily="-1" charset="-128"/>
                <a:cs typeface="Arial"/>
              </a:defRPr>
            </a:lvl4pPr>
            <a:lvl5pPr marL="2171700" indent="-342900" algn="l" rtl="0" eaLnBrk="0" fontAlgn="base" hangingPunct="0">
              <a:spcBef>
                <a:spcPct val="20000"/>
              </a:spcBef>
              <a:spcAft>
                <a:spcPct val="0"/>
              </a:spcAft>
              <a:buClr>
                <a:srgbClr val="3657A7"/>
              </a:buClr>
              <a:buFont typeface="Arial"/>
              <a:buChar char="•"/>
              <a:defRPr sz="1800" b="0" i="0">
                <a:solidFill>
                  <a:schemeClr val="tx1"/>
                </a:solidFill>
                <a:latin typeface="Arial"/>
                <a:ea typeface="ＭＳ Ｐゴシック" pitchFamily="-1" charset="-128"/>
                <a:cs typeface="Arial"/>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marL="0" indent="0" defTabSz="309625">
              <a:buNone/>
              <a:defRPr sz="4240"/>
            </a:pPr>
            <a:r>
              <a:rPr lang="nl-NL" sz="2000" kern="0">
                <a:solidFill>
                  <a:srgbClr val="333333"/>
                </a:solidFill>
                <a:latin typeface="Arial" panose="020B0604020202020204" pitchFamily="34" charset="0"/>
                <a:cs typeface="Arial" panose="020B0604020202020204" pitchFamily="34" charset="0"/>
              </a:rPr>
              <a:t>Behandel en voorkom:</a:t>
            </a:r>
          </a:p>
          <a:p>
            <a:pPr marL="715963" lvl="1" indent="-357188" defTabSz="309625">
              <a:defRPr sz="4240"/>
            </a:pPr>
            <a:r>
              <a:rPr lang="nl-NL" sz="2000" kern="0">
                <a:solidFill>
                  <a:srgbClr val="333333"/>
                </a:solidFill>
                <a:latin typeface="Arial" panose="020B0604020202020204" pitchFamily="34" charset="0"/>
                <a:cs typeface="Arial" panose="020B0604020202020204" pitchFamily="34" charset="0"/>
              </a:rPr>
              <a:t>bloedverlies</a:t>
            </a:r>
          </a:p>
          <a:p>
            <a:pPr marL="715963" lvl="1" indent="-357188" defTabSz="309625">
              <a:defRPr sz="4240"/>
            </a:pPr>
            <a:r>
              <a:rPr lang="nl-NL" sz="2000" kern="0">
                <a:solidFill>
                  <a:srgbClr val="333333"/>
                </a:solidFill>
                <a:latin typeface="Arial" panose="020B0604020202020204" pitchFamily="34" charset="0"/>
                <a:cs typeface="Arial" panose="020B0604020202020204" pitchFamily="34" charset="0"/>
              </a:rPr>
              <a:t>hypoxie</a:t>
            </a:r>
          </a:p>
          <a:p>
            <a:pPr marL="715963" lvl="1" indent="-357188" defTabSz="309625">
              <a:defRPr sz="4240"/>
            </a:pPr>
            <a:r>
              <a:rPr lang="nl-NL" sz="2000" kern="0">
                <a:solidFill>
                  <a:srgbClr val="333333"/>
                </a:solidFill>
                <a:latin typeface="Arial" panose="020B0604020202020204" pitchFamily="34" charset="0"/>
                <a:cs typeface="Arial" panose="020B0604020202020204" pitchFamily="34" charset="0"/>
              </a:rPr>
              <a:t>afkoeling</a:t>
            </a:r>
          </a:p>
        </p:txBody>
      </p:sp>
      <p:sp>
        <p:nvSpPr>
          <p:cNvPr id="5" name="Content Placeholder 2">
            <a:extLst>
              <a:ext uri="{FF2B5EF4-FFF2-40B4-BE49-F238E27FC236}">
                <a16:creationId xmlns:a16="http://schemas.microsoft.com/office/drawing/2014/main" id="{168CD5B7-CF80-EC02-F53B-020D0C3119A4}"/>
              </a:ext>
            </a:extLst>
          </p:cNvPr>
          <p:cNvSpPr txBox="1">
            <a:spLocks/>
          </p:cNvSpPr>
          <p:nvPr/>
        </p:nvSpPr>
        <p:spPr>
          <a:xfrm>
            <a:off x="3923928" y="4751955"/>
            <a:ext cx="5085727" cy="1874004"/>
          </a:xfrm>
          <a:prstGeom prst="rect">
            <a:avLst/>
          </a:prstGeom>
          <a:solidFill>
            <a:schemeClr val="accent3"/>
          </a:solidFill>
        </p:spPr>
        <p:txBody>
          <a:bodyPr vert="horz"/>
          <a:lstStyle>
            <a:lvl1pPr marL="457200" indent="-457200" algn="l" rtl="0" eaLnBrk="0" fontAlgn="base" hangingPunct="0">
              <a:spcBef>
                <a:spcPct val="20000"/>
              </a:spcBef>
              <a:spcAft>
                <a:spcPct val="0"/>
              </a:spcAft>
              <a:buClr>
                <a:srgbClr val="3657A7"/>
              </a:buClr>
              <a:buFont typeface="Arial"/>
              <a:buChar char="•"/>
              <a:defRPr sz="2800" b="0" i="0">
                <a:solidFill>
                  <a:schemeClr val="tx1"/>
                </a:solidFill>
                <a:latin typeface="Myriad Pro"/>
                <a:ea typeface="ＭＳ Ｐゴシック" charset="0"/>
                <a:cs typeface="Myriad Pro"/>
              </a:defRPr>
            </a:lvl1pPr>
            <a:lvl2pPr marL="914400" indent="-457200" algn="l" rtl="0" eaLnBrk="0" fontAlgn="base" hangingPunct="0">
              <a:spcBef>
                <a:spcPct val="20000"/>
              </a:spcBef>
              <a:spcAft>
                <a:spcPct val="0"/>
              </a:spcAft>
              <a:buClr>
                <a:srgbClr val="3657A7"/>
              </a:buClr>
              <a:buFont typeface="Arial"/>
              <a:buChar char="•"/>
              <a:defRPr sz="2400" b="0" i="0">
                <a:solidFill>
                  <a:schemeClr val="tx1"/>
                </a:solidFill>
                <a:latin typeface="Arial"/>
                <a:ea typeface="ＭＳ Ｐゴシック" pitchFamily="-1" charset="-128"/>
                <a:cs typeface="Arial"/>
              </a:defRPr>
            </a:lvl2pPr>
            <a:lvl3pPr marL="1257300" indent="-342900" algn="l" rtl="0" eaLnBrk="0" fontAlgn="base" hangingPunct="0">
              <a:spcBef>
                <a:spcPct val="20000"/>
              </a:spcBef>
              <a:spcAft>
                <a:spcPct val="0"/>
              </a:spcAft>
              <a:buClr>
                <a:srgbClr val="3657A7"/>
              </a:buClr>
              <a:buFont typeface="Arial"/>
              <a:buChar char="•"/>
              <a:defRPr sz="2200" b="0" i="0">
                <a:solidFill>
                  <a:schemeClr val="tx1"/>
                </a:solidFill>
                <a:latin typeface="Arial"/>
                <a:ea typeface="ＭＳ Ｐゴシック" pitchFamily="-1" charset="-128"/>
                <a:cs typeface="Arial"/>
              </a:defRPr>
            </a:lvl3pPr>
            <a:lvl4pPr marL="1714500" indent="-342900" algn="l" rtl="0" eaLnBrk="0" fontAlgn="base" hangingPunct="0">
              <a:spcBef>
                <a:spcPct val="20000"/>
              </a:spcBef>
              <a:spcAft>
                <a:spcPct val="0"/>
              </a:spcAft>
              <a:buClr>
                <a:srgbClr val="3657A7"/>
              </a:buClr>
              <a:buFont typeface="Arial"/>
              <a:buChar char="•"/>
              <a:defRPr sz="2000" b="0" i="0">
                <a:solidFill>
                  <a:schemeClr val="tx1"/>
                </a:solidFill>
                <a:latin typeface="Arial"/>
                <a:ea typeface="ＭＳ Ｐゴシック" pitchFamily="-1" charset="-128"/>
                <a:cs typeface="Arial"/>
              </a:defRPr>
            </a:lvl4pPr>
            <a:lvl5pPr marL="2171700" indent="-342900" algn="l" rtl="0" eaLnBrk="0" fontAlgn="base" hangingPunct="0">
              <a:spcBef>
                <a:spcPct val="20000"/>
              </a:spcBef>
              <a:spcAft>
                <a:spcPct val="0"/>
              </a:spcAft>
              <a:buClr>
                <a:srgbClr val="3657A7"/>
              </a:buClr>
              <a:buFont typeface="Arial"/>
              <a:buChar char="•"/>
              <a:defRPr sz="1800" b="0" i="0">
                <a:solidFill>
                  <a:schemeClr val="tx1"/>
                </a:solidFill>
                <a:latin typeface="Arial"/>
                <a:ea typeface="ＭＳ Ｐゴシック" pitchFamily="-1" charset="-128"/>
                <a:cs typeface="Arial"/>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marL="0" indent="0" defTabSz="309625">
              <a:buNone/>
              <a:defRPr sz="4240"/>
            </a:pPr>
            <a:r>
              <a:rPr lang="nl-NL" sz="2000" kern="0">
                <a:solidFill>
                  <a:srgbClr val="333333"/>
                </a:solidFill>
                <a:latin typeface="Arial" panose="020B0604020202020204" pitchFamily="34" charset="0"/>
                <a:cs typeface="Arial" panose="020B0604020202020204" pitchFamily="34" charset="0"/>
              </a:rPr>
              <a:t>Doe alles om:</a:t>
            </a:r>
          </a:p>
          <a:p>
            <a:pPr marL="715963" lvl="1" indent="-357188" defTabSz="309625">
              <a:defRPr sz="4240"/>
            </a:pPr>
            <a:r>
              <a:rPr lang="nl-NL" sz="2000" kern="0">
                <a:solidFill>
                  <a:srgbClr val="333333"/>
                </a:solidFill>
                <a:latin typeface="Arial" panose="020B0604020202020204" pitchFamily="34" charset="0"/>
                <a:cs typeface="Arial" panose="020B0604020202020204" pitchFamily="34" charset="0"/>
              </a:rPr>
              <a:t>bloedingen te stoppen</a:t>
            </a:r>
          </a:p>
          <a:p>
            <a:pPr marL="715963" lvl="1" indent="-357188" defTabSz="309625">
              <a:defRPr sz="4240"/>
            </a:pPr>
            <a:r>
              <a:rPr lang="nl-NL" sz="2000" kern="0">
                <a:solidFill>
                  <a:srgbClr val="333333"/>
                </a:solidFill>
                <a:latin typeface="Arial" panose="020B0604020202020204" pitchFamily="34" charset="0"/>
                <a:cs typeface="Arial" panose="020B0604020202020204" pitchFamily="34" charset="0"/>
              </a:rPr>
              <a:t>adequate orgaanperfusie te voorzien</a:t>
            </a:r>
          </a:p>
          <a:p>
            <a:pPr marL="715963" lvl="1" indent="-357188" defTabSz="309625">
              <a:defRPr sz="4240"/>
            </a:pPr>
            <a:r>
              <a:rPr lang="nl-NL" sz="2000" kern="0">
                <a:solidFill>
                  <a:srgbClr val="333333"/>
                </a:solidFill>
                <a:latin typeface="Arial" panose="020B0604020202020204" pitchFamily="34" charset="0"/>
                <a:cs typeface="Arial" panose="020B0604020202020204" pitchFamily="34" charset="0"/>
              </a:rPr>
              <a:t>verdere stress te vermijden</a:t>
            </a:r>
          </a:p>
        </p:txBody>
      </p:sp>
    </p:spTree>
    <p:extLst>
      <p:ext uri="{BB962C8B-B14F-4D97-AF65-F5344CB8AC3E}">
        <p14:creationId xmlns:p14="http://schemas.microsoft.com/office/powerpoint/2010/main" val="2505127839"/>
      </p:ext>
    </p:extLst>
  </p:cSld>
  <p:clrMapOvr>
    <a:masterClrMapping/>
  </p:clrMapOvr>
</p:sld>
</file>

<file path=ppt/theme/theme1.xml><?xml version="1.0" encoding="utf-8"?>
<a:theme xmlns:a="http://schemas.openxmlformats.org/drawingml/2006/main" name="ALSG Slide Se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354DA330BD5A4C9FCF72D726C9CC06" ma:contentTypeVersion="36" ma:contentTypeDescription="Create a new document." ma:contentTypeScope="" ma:versionID="341b237ff2262b22d5e4bdd445c599de">
  <xsd:schema xmlns:xsd="http://www.w3.org/2001/XMLSchema" xmlns:xs="http://www.w3.org/2001/XMLSchema" xmlns:p="http://schemas.microsoft.com/office/2006/metadata/properties" xmlns:ns2="b2f304b4-c112-4b70-9f19-37216e24449e" xmlns:ns3="095235e1-cac3-48c6-ba25-9444b617c5a9" targetNamespace="http://schemas.microsoft.com/office/2006/metadata/properties" ma:root="true" ma:fieldsID="3dba8b450de2c9fd04c2acb6f58d26d3" ns2:_="" ns3:_="">
    <xsd:import namespace="b2f304b4-c112-4b70-9f19-37216e24449e"/>
    <xsd:import namespace="095235e1-cac3-48c6-ba25-9444b617c5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element ref="ns2:Edited_x003f_"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304b4-c112-4b70-9f19-37216e244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d7ee7c-b987-402f-8388-316970a80103" ma:termSetId="09814cd3-568e-fe90-9814-8d621ff8fb84" ma:anchorId="fba54fb3-c3e1-fe81-a776-ca4b69148c4d" ma:open="true" ma:isKeyword="false">
      <xsd:complexType>
        <xsd:sequence>
          <xsd:element ref="pc:Terms" minOccurs="0" maxOccurs="1"/>
        </xsd:sequence>
      </xsd:complexType>
    </xsd:element>
    <xsd:element name="Edited_x003f_" ma:index="24" nillable="true" ma:displayName="Edited?" ma:default="0" ma:format="Dropdown" ma:internalName="Edited_x003f_">
      <xsd:simpleType>
        <xsd:restriction base="dms:Boolean"/>
      </xsd:simpleType>
    </xsd:element>
    <xsd:element name="Notes" ma:index="25" nillable="true" ma:displayName="Notes" ma:format="Dropdown" ma:internalName="Notes">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5235e1-cac3-48c6-ba25-9444b617c5a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3fe69-b0a4-423a-843f-aa8a16b9fcc8}" ma:internalName="TaxCatchAll" ma:showField="CatchAllData" ma:web="095235e1-cac3-48c6-ba25-9444b617c5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f304b4-c112-4b70-9f19-37216e24449e">
      <Terms xmlns="http://schemas.microsoft.com/office/infopath/2007/PartnerControls"/>
    </lcf76f155ced4ddcb4097134ff3c332f>
    <TaxCatchAll xmlns="095235e1-cac3-48c6-ba25-9444b617c5a9" xsi:nil="true"/>
    <Edited_x003f_ xmlns="b2f304b4-c112-4b70-9f19-37216e24449e">false</Edited_x003f_>
    <Notes xmlns="b2f304b4-c112-4b70-9f19-37216e24449e" xsi:nil="true"/>
    <SharedWithUsers xmlns="095235e1-cac3-48c6-ba25-9444b617c5a9">
      <UserInfo>
        <DisplayName>HAINEY Nicky</DisplayName>
        <AccountId>19</AccountId>
        <AccountType/>
      </UserInfo>
      <UserInfo>
        <DisplayName>BAXTER Kirsten</DisplayName>
        <AccountId>26</AccountId>
        <AccountType/>
      </UserInfo>
      <UserInfo>
        <DisplayName>DENNING Kate</DisplayName>
        <AccountId>27</AccountId>
        <AccountType/>
      </UserInfo>
    </SharedWithUsers>
  </documentManagement>
</p:properties>
</file>

<file path=customXml/itemProps1.xml><?xml version="1.0" encoding="utf-8"?>
<ds:datastoreItem xmlns:ds="http://schemas.openxmlformats.org/officeDocument/2006/customXml" ds:itemID="{95B4E1D9-A1DC-412F-BD07-8AB7A380EC25}">
  <ds:schemaRefs>
    <ds:schemaRef ds:uri="http://schemas.microsoft.com/office/2006/metadata/contentType"/>
    <ds:schemaRef ds:uri="http://schemas.microsoft.com/office/2006/metadata/properties/metaAttributes"/>
    <ds:schemaRef ds:uri="http://www.w3.org/2000/xmlns/"/>
    <ds:schemaRef ds:uri="http://www.w3.org/2001/XMLSchema"/>
    <ds:schemaRef ds:uri="b2f304b4-c112-4b70-9f19-37216e24449e"/>
    <ds:schemaRef ds:uri="095235e1-cac3-48c6-ba25-9444b617c5a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C163A8-7124-43EF-A891-4526CEB24482}">
  <ds:schemaRefs>
    <ds:schemaRef ds:uri="http://schemas.microsoft.com/sharepoint/v3/contenttype/forms"/>
  </ds:schemaRefs>
</ds:datastoreItem>
</file>

<file path=customXml/itemProps3.xml><?xml version="1.0" encoding="utf-8"?>
<ds:datastoreItem xmlns:ds="http://schemas.openxmlformats.org/officeDocument/2006/customXml" ds:itemID="{6379757F-B186-4C2F-8593-5D7408A82EF4}">
  <ds:schemaRefs>
    <ds:schemaRef ds:uri="http://purl.org/dc/elements/1.1/"/>
    <ds:schemaRef ds:uri="b2f304b4-c112-4b70-9f19-37216e24449e"/>
    <ds:schemaRef ds:uri="095235e1-cac3-48c6-ba25-9444b617c5a9"/>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terms/"/>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ALSG Slide Set Template</Template>
  <TotalTime>2465</TotalTime>
  <Words>3777</Words>
  <Application>Microsoft Macintosh PowerPoint</Application>
  <PresentationFormat>Diavoorstelling (4:3)</PresentationFormat>
  <Paragraphs>358</Paragraphs>
  <Slides>26</Slides>
  <Notes>26</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26</vt:i4>
      </vt:variant>
    </vt:vector>
  </HeadingPairs>
  <TitlesOfParts>
    <vt:vector size="32" baseType="lpstr">
      <vt:lpstr>Arial</vt:lpstr>
      <vt:lpstr>Myriad Pro</vt:lpstr>
      <vt:lpstr>Symbol</vt:lpstr>
      <vt:lpstr>Tahoma</vt:lpstr>
      <vt:lpstr>Times</vt:lpstr>
      <vt:lpstr>ALSG Slide Set Template</vt:lpstr>
      <vt:lpstr>Advanced Paediatric Life Support</vt:lpstr>
      <vt:lpstr>Leerdoelen</vt:lpstr>
      <vt:lpstr>Focus op “doing the basics well”</vt:lpstr>
      <vt:lpstr>Trauma team</vt:lpstr>
      <vt:lpstr>Voor aankomst</vt:lpstr>
      <vt:lpstr>Systematische aanpak</vt:lpstr>
      <vt:lpstr>Initiële beoordeling en aanpak</vt:lpstr>
      <vt:lpstr>Levensbedreigende letsels: herken en behandel ze</vt:lpstr>
      <vt:lpstr>Damage Control Resuscitatie </vt:lpstr>
      <vt:lpstr>Controle van bloedingen</vt:lpstr>
      <vt:lpstr>Tweede beoordeling</vt:lpstr>
      <vt:lpstr>Cases</vt:lpstr>
      <vt:lpstr>Nia werd aangereden door een auto</vt:lpstr>
      <vt:lpstr>Trauma-oproep</vt:lpstr>
      <vt:lpstr>Letsels aan de (cervicale) wervelkolom</vt:lpstr>
      <vt:lpstr>Spinale stabilisatie en bescherming</vt:lpstr>
      <vt:lpstr>Lucas, 8j</vt:lpstr>
      <vt:lpstr>Bij aankomst in het ziekenhuis</vt:lpstr>
      <vt:lpstr>Massief bloedverlies</vt:lpstr>
      <vt:lpstr>Hij wordt nu wel erg stil….</vt:lpstr>
      <vt:lpstr>PowerPoint-presentatie</vt:lpstr>
      <vt:lpstr>PowerPoint-presentatie</vt:lpstr>
      <vt:lpstr>Lily</vt:lpstr>
      <vt:lpstr>Advanced Paediatric Life Support</vt:lpstr>
      <vt:lpstr>Samenvatting</vt:lpstr>
      <vt:lpstr>Demonstratie opvang van kind met ernstig trauma</vt:lpstr>
    </vt:vector>
  </TitlesOfParts>
  <Company>ALSG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Paediatric Life Support</dc:title>
  <dc:creator>alsgadmin</dc:creator>
  <cp:lastModifiedBy>els duval</cp:lastModifiedBy>
  <cp:revision>175</cp:revision>
  <dcterms:created xsi:type="dcterms:W3CDTF">2015-01-29T17:18:02Z</dcterms:created>
  <dcterms:modified xsi:type="dcterms:W3CDTF">2024-06-21T10:11:48Z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0x010100C0354DA330BD5A4C9FCF72D726C9CC06</vt:lpwstr>
  </property>
  <property fmtid="{D5CDD505-2E9C-101B-9397-08002B2CF9AE}" pid="3" name="MediaServiceImageTags">
    <vt:lpwstr/>
  </property>
</Properties>
</file>