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7.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8" r:id="rId4"/>
  </p:sldMasterIdLst>
  <p:notesMasterIdLst>
    <p:notesMasterId r:id="rId53"/>
  </p:notesMasterIdLst>
  <p:handoutMasterIdLst>
    <p:handoutMasterId r:id="rId54"/>
  </p:handoutMasterIdLst>
  <p:sldIdLst>
    <p:sldId id="384" r:id="rId5"/>
    <p:sldId id="394" r:id="rId6"/>
    <p:sldId id="395" r:id="rId7"/>
    <p:sldId id="396" r:id="rId8"/>
    <p:sldId id="397" r:id="rId9"/>
    <p:sldId id="420" r:id="rId10"/>
    <p:sldId id="425" r:id="rId11"/>
    <p:sldId id="421" r:id="rId12"/>
    <p:sldId id="389" r:id="rId13"/>
    <p:sldId id="387" r:id="rId14"/>
    <p:sldId id="388" r:id="rId15"/>
    <p:sldId id="363" r:id="rId16"/>
    <p:sldId id="333" r:id="rId17"/>
    <p:sldId id="338" r:id="rId18"/>
    <p:sldId id="273" r:id="rId19"/>
    <p:sldId id="385" r:id="rId20"/>
    <p:sldId id="378" r:id="rId21"/>
    <p:sldId id="342" r:id="rId22"/>
    <p:sldId id="391" r:id="rId23"/>
    <p:sldId id="366" r:id="rId24"/>
    <p:sldId id="316" r:id="rId25"/>
    <p:sldId id="317" r:id="rId26"/>
    <p:sldId id="367" r:id="rId27"/>
    <p:sldId id="368" r:id="rId28"/>
    <p:sldId id="369" r:id="rId29"/>
    <p:sldId id="370" r:id="rId30"/>
    <p:sldId id="318" r:id="rId31"/>
    <p:sldId id="399" r:id="rId32"/>
    <p:sldId id="349" r:id="rId33"/>
    <p:sldId id="371" r:id="rId34"/>
    <p:sldId id="323" r:id="rId35"/>
    <p:sldId id="325" r:id="rId36"/>
    <p:sldId id="326" r:id="rId37"/>
    <p:sldId id="372" r:id="rId38"/>
    <p:sldId id="340" r:id="rId39"/>
    <p:sldId id="422" r:id="rId40"/>
    <p:sldId id="398" r:id="rId41"/>
    <p:sldId id="407" r:id="rId42"/>
    <p:sldId id="392" r:id="rId43"/>
    <p:sldId id="320" r:id="rId44"/>
    <p:sldId id="409" r:id="rId45"/>
    <p:sldId id="410" r:id="rId46"/>
    <p:sldId id="412" r:id="rId47"/>
    <p:sldId id="408" r:id="rId48"/>
    <p:sldId id="400" r:id="rId49"/>
    <p:sldId id="413" r:id="rId50"/>
    <p:sldId id="404" r:id="rId51"/>
    <p:sldId id="350" r:id="rId52"/>
  </p:sldIdLst>
  <p:sldSz cx="9144000" cy="6858000" type="screen4x3"/>
  <p:notesSz cx="6662738" cy="9832975"/>
  <p:custDataLst>
    <p:tags r:id="rId55"/>
  </p:custDataLst>
  <p:defaultTextStyle>
    <a:defPPr>
      <a:defRPr lang="en-US"/>
    </a:defPPr>
    <a:lvl1pPr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1pPr>
    <a:lvl2pPr marL="4572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2pPr>
    <a:lvl3pPr marL="9144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3pPr>
    <a:lvl4pPr marL="13716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4pPr>
    <a:lvl5pPr marL="1828800" algn="ctr" rtl="0" fontAlgn="base">
      <a:spcBef>
        <a:spcPct val="0"/>
      </a:spcBef>
      <a:spcAft>
        <a:spcPct val="0"/>
      </a:spcAft>
      <a:defRPr sz="2400" kern="1200">
        <a:solidFill>
          <a:schemeClr val="tx1"/>
        </a:solidFill>
        <a:latin typeface="Tahoma" pitchFamily="34" charset="0"/>
        <a:ea typeface="ＭＳ Ｐゴシック" pitchFamily="34" charset="-128"/>
        <a:cs typeface="+mn-cs"/>
      </a:defRPr>
    </a:lvl5pPr>
    <a:lvl6pPr marL="2286000" algn="l" defTabSz="914400" rtl="0" eaLnBrk="1" latinLnBrk="0" hangingPunct="1">
      <a:defRPr sz="2400" kern="1200">
        <a:solidFill>
          <a:schemeClr val="tx1"/>
        </a:solidFill>
        <a:latin typeface="Tahoma" pitchFamily="34" charset="0"/>
        <a:ea typeface="ＭＳ Ｐゴシック" pitchFamily="34" charset="-128"/>
        <a:cs typeface="+mn-cs"/>
      </a:defRPr>
    </a:lvl6pPr>
    <a:lvl7pPr marL="2743200" algn="l" defTabSz="914400" rtl="0" eaLnBrk="1" latinLnBrk="0" hangingPunct="1">
      <a:defRPr sz="2400" kern="1200">
        <a:solidFill>
          <a:schemeClr val="tx1"/>
        </a:solidFill>
        <a:latin typeface="Tahoma" pitchFamily="34" charset="0"/>
        <a:ea typeface="ＭＳ Ｐゴシック" pitchFamily="34" charset="-128"/>
        <a:cs typeface="+mn-cs"/>
      </a:defRPr>
    </a:lvl7pPr>
    <a:lvl8pPr marL="3200400" algn="l" defTabSz="914400" rtl="0" eaLnBrk="1" latinLnBrk="0" hangingPunct="1">
      <a:defRPr sz="2400" kern="1200">
        <a:solidFill>
          <a:schemeClr val="tx1"/>
        </a:solidFill>
        <a:latin typeface="Tahoma" pitchFamily="34" charset="0"/>
        <a:ea typeface="ＭＳ Ｐゴシック" pitchFamily="34" charset="-128"/>
        <a:cs typeface="+mn-cs"/>
      </a:defRPr>
    </a:lvl8pPr>
    <a:lvl9pPr marL="3657600" algn="l" defTabSz="914400" rtl="0" eaLnBrk="1" latinLnBrk="0" hangingPunct="1">
      <a:defRPr sz="2400" kern="1200">
        <a:solidFill>
          <a:schemeClr val="tx1"/>
        </a:solidFill>
        <a:latin typeface="Tahom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0B127-1904-8926-212A-22900A921606}" name="DENNING Kate" initials="DK" userId="S::kate@alsg.org::6f1c7b72-2313-4590-9116-1d1b3a7a9f8e" providerId="AD"/>
  <p188:author id="{0A5E9F4F-A25D-4236-E580-D4A6B2CC865D}" name="BAXTER Kirsten" initials="BK" userId="S::kirsten@alsg.org::33fc02f3-f20a-49a2-9720-033c998e5843" providerId="AD"/>
  <p188:author id="{5718DAA7-D501-D496-E68D-2C06D3D1F80E}" name="RALPH Tanya" initials="RT" userId="S::tanya@alsg.org::5ed55860-3cb3-4e92-a1d1-bfb0cb2f0a97" providerId="AD"/>
  <p188:author id="{378B04E8-D403-B8D3-8C7B-208898CF5B7F}" name="HAINEY Nicky" initials="HN" userId="S::nicky@alsg.org::31b7cb6e-8d79-4f24-88ef-e9101aeec8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333333"/>
    <a:srgbClr val="F7F7F7"/>
    <a:srgbClr val="FFFFFF"/>
    <a:srgbClr val="2E5796"/>
    <a:srgbClr val="1E70B9"/>
    <a:srgbClr val="262626"/>
    <a:srgbClr val="DDDDDD"/>
    <a:srgbClr val="2F70C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31" autoAdjust="0"/>
    <p:restoredTop sz="83939" autoAdjust="0"/>
  </p:normalViewPr>
  <p:slideViewPr>
    <p:cSldViewPr snapToGrid="0">
      <p:cViewPr varScale="1">
        <p:scale>
          <a:sx n="95" d="100"/>
          <a:sy n="95" d="100"/>
        </p:scale>
        <p:origin x="1392" y="168"/>
      </p:cViewPr>
      <p:guideLst>
        <p:guide orient="horz" pos="2160"/>
        <p:guide pos="2880"/>
      </p:guideLst>
    </p:cSldViewPr>
  </p:slideViewPr>
  <p:outlineViewPr>
    <p:cViewPr>
      <p:scale>
        <a:sx n="33" d="100"/>
        <a:sy n="33" d="100"/>
      </p:scale>
      <p:origin x="0" y="-10867"/>
    </p:cViewPr>
  </p:outlineViewPr>
  <p:notesTextViewPr>
    <p:cViewPr>
      <p:scale>
        <a:sx n="3" d="2"/>
        <a:sy n="3" d="2"/>
      </p:scale>
      <p:origin x="0" y="0"/>
    </p:cViewPr>
  </p:notesTextViewPr>
  <p:sorterViewPr>
    <p:cViewPr>
      <p:scale>
        <a:sx n="110" d="100"/>
        <a:sy n="110" d="100"/>
      </p:scale>
      <p:origin x="0" y="-4805"/>
    </p:cViewPr>
  </p:sorterViewPr>
  <p:notesViewPr>
    <p:cSldViewPr snapToGrid="0">
      <p:cViewPr>
        <p:scale>
          <a:sx n="91" d="100"/>
          <a:sy n="91" d="100"/>
        </p:scale>
        <p:origin x="3984" y="224"/>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1" name="Rectangle 3"/>
          <p:cNvSpPr>
            <a:spLocks noGrp="1" noChangeArrowheads="1"/>
          </p:cNvSpPr>
          <p:nvPr>
            <p:ph type="dt" sz="quarter"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7172" name="Rectangle 4"/>
          <p:cNvSpPr>
            <a:spLocks noGrp="1" noChangeArrowheads="1"/>
          </p:cNvSpPr>
          <p:nvPr>
            <p:ph type="ftr" sz="quarter" idx="2"/>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7173" name="Rectangle 5"/>
          <p:cNvSpPr>
            <a:spLocks noGrp="1" noChangeArrowheads="1"/>
          </p:cNvSpPr>
          <p:nvPr>
            <p:ph type="sldNum" sz="quarter" idx="3"/>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000">
                <a:ea typeface="MS PGothic" pitchFamily="34" charset="-128"/>
              </a:defRPr>
            </a:lvl1pPr>
          </a:lstStyle>
          <a:p>
            <a:pPr>
              <a:defRPr/>
            </a:pPr>
            <a:fld id="{839AA39F-1532-4088-85D9-045B543C8C29}" type="slidenum">
              <a:rPr lang="en-US" altLang="en-US"/>
              <a:pPr>
                <a:defRPr/>
              </a:pPr>
              <a:t>‹nr.›</a:t>
            </a:fld>
            <a:endParaRPr lang="en-US" altLang="en-US"/>
          </a:p>
        </p:txBody>
      </p:sp>
    </p:spTree>
    <p:extLst>
      <p:ext uri="{BB962C8B-B14F-4D97-AF65-F5344CB8AC3E}">
        <p14:creationId xmlns:p14="http://schemas.microsoft.com/office/powerpoint/2010/main" val="3228196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l" defTabSz="885825" eaLnBrk="0" hangingPunct="0">
              <a:defRPr sz="1000">
                <a:latin typeface="Tahoma"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778250" y="0"/>
            <a:ext cx="2884488" cy="485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lvl1pPr algn="r" defTabSz="885825" eaLnBrk="0" hangingPunct="0">
              <a:defRPr sz="1000">
                <a:latin typeface="Tahoma" charset="0"/>
                <a:ea typeface="+mn-ea"/>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873125" y="741363"/>
            <a:ext cx="4918075" cy="368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87413" y="4668838"/>
            <a:ext cx="4887912" cy="4422775"/>
          </a:xfrm>
          <a:prstGeom prst="rect">
            <a:avLst/>
          </a:prstGeom>
          <a:noFill/>
          <a:ln w="9525">
            <a:noFill/>
            <a:miter lim="800000"/>
            <a:headEnd/>
            <a:tailEnd/>
          </a:ln>
          <a:effectLst/>
        </p:spPr>
        <p:txBody>
          <a:bodyPr vert="horz" wrap="square" lIns="88630" tIns="44313" rIns="88630" bIns="443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l" defTabSz="885825" eaLnBrk="0" hangingPunct="0">
              <a:defRPr sz="1000">
                <a:latin typeface="Arial" panose="020B0604020202020204" pitchFamily="34" charset="0"/>
                <a:ea typeface="+mn-ea"/>
                <a:cs typeface="Arial" panose="020B0604020202020204" pitchFamily="34" charset="0"/>
              </a:defRPr>
            </a:lvl1pPr>
          </a:lstStyle>
          <a:p>
            <a:pPr>
              <a:defRPr/>
            </a:pPr>
            <a:endParaRPr lang="en-US"/>
          </a:p>
        </p:txBody>
      </p:sp>
      <p:sp>
        <p:nvSpPr>
          <p:cNvPr id="6151" name="Rectangle 7"/>
          <p:cNvSpPr>
            <a:spLocks noGrp="1" noChangeArrowheads="1"/>
          </p:cNvSpPr>
          <p:nvPr>
            <p:ph type="sldNum" sz="quarter" idx="5"/>
          </p:nvPr>
        </p:nvSpPr>
        <p:spPr bwMode="auto">
          <a:xfrm>
            <a:off x="3778250" y="9347200"/>
            <a:ext cx="2884488" cy="485775"/>
          </a:xfrm>
          <a:prstGeom prst="rect">
            <a:avLst/>
          </a:prstGeom>
          <a:noFill/>
          <a:ln w="9525">
            <a:noFill/>
            <a:miter lim="800000"/>
            <a:headEnd/>
            <a:tailEnd/>
          </a:ln>
          <a:effectLst/>
        </p:spPr>
        <p:txBody>
          <a:bodyPr vert="horz" wrap="square" lIns="88630" tIns="44313" rIns="88630" bIns="44313" numCol="1" anchor="b" anchorCtr="0" compatLnSpc="1">
            <a:prstTxWarp prst="textNoShape">
              <a:avLst/>
            </a:prstTxWarp>
          </a:bodyPr>
          <a:lstStyle>
            <a:lvl1pPr algn="r" defTabSz="885825" eaLnBrk="0" hangingPunct="0">
              <a:defRPr sz="1200">
                <a:latin typeface="Arial" panose="020B0604020202020204" pitchFamily="34" charset="0"/>
                <a:ea typeface="MS PGothic" pitchFamily="34" charset="-128"/>
                <a:cs typeface="Arial" panose="020B0604020202020204" pitchFamily="34" charset="0"/>
              </a:defRPr>
            </a:lvl1pPr>
          </a:lstStyle>
          <a:p>
            <a:pPr>
              <a:defRPr/>
            </a:pPr>
            <a:r>
              <a:rPr lang="en-US" altLang="en-US"/>
              <a:t>APLS 6e:</a:t>
            </a:r>
            <a:fld id="{2B109FB3-D8C1-41D9-A86A-4984F9533F90}" type="slidenum">
              <a:rPr lang="en-US" altLang="en-US"/>
              <a:pPr>
                <a:defRPr/>
              </a:pPr>
              <a:t>‹nr.›</a:t>
            </a:fld>
            <a:endParaRPr lang="en-US" altLang="en-US"/>
          </a:p>
        </p:txBody>
      </p:sp>
    </p:spTree>
    <p:extLst>
      <p:ext uri="{BB962C8B-B14F-4D97-AF65-F5344CB8AC3E}">
        <p14:creationId xmlns:p14="http://schemas.microsoft.com/office/powerpoint/2010/main" val="1645130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34" charset="-128"/>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1200" b="1" dirty="0">
                <a:latin typeface="Arial" panose="020B0604020202020204" pitchFamily="34" charset="0"/>
                <a:cs typeface="Arial" panose="020B0604020202020204" pitchFamily="34" charset="0"/>
              </a:rPr>
              <a:t>DON’T FORGET TO READ THE NOTES UNDER THE SLIDES!</a:t>
            </a:r>
          </a:p>
          <a:p>
            <a:pPr algn="ctr"/>
            <a:endParaRPr lang="en-GB" alt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REALLY IMPORTANT to make sure the candidates understand that continuous assessment does not mean that they have to be perfect at the start –  we will give targeted support to help all candidates improve.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If you struggle at any point we will immediately find a way to help you practise again, and we will encourage you to view this as useful learning and say to yourself “I haven’t got this right </a:t>
            </a:r>
            <a:r>
              <a:rPr lang="en-GB" b="1" baseline="0"/>
              <a:t>YET</a:t>
            </a:r>
            <a:r>
              <a:rPr lang="en-GB" baseline="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Use your group to help you, and use the times when you are an observer to focus on working out where the benchmark lies</a:t>
            </a:r>
          </a:p>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10</a:t>
            </a:fld>
            <a:endParaRPr lang="en-US" altLang="en-US"/>
          </a:p>
        </p:txBody>
      </p:sp>
    </p:spTree>
    <p:extLst>
      <p:ext uri="{BB962C8B-B14F-4D97-AF65-F5344CB8AC3E}">
        <p14:creationId xmlns:p14="http://schemas.microsoft.com/office/powerpoint/2010/main" val="317280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25" y="755650"/>
            <a:ext cx="4918075" cy="36877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11</a:t>
            </a:fld>
            <a:endParaRPr lang="en-US" altLang="en-US"/>
          </a:p>
        </p:txBody>
      </p:sp>
    </p:spTree>
    <p:extLst>
      <p:ext uri="{BB962C8B-B14F-4D97-AF65-F5344CB8AC3E}">
        <p14:creationId xmlns:p14="http://schemas.microsoft.com/office/powerpoint/2010/main" val="121726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ltLang="en-US" dirty="0"/>
              <a:t>This would be a nice time to introduce (SHORT!) the faculty and they can each mention whose mentor and group they are.</a:t>
            </a:r>
          </a:p>
          <a:p>
            <a:endParaRPr lang="en-GB" altLang="en-US" dirty="0"/>
          </a:p>
          <a:p>
            <a:endParaRPr lang="nl-NL" dirty="0"/>
          </a:p>
        </p:txBody>
      </p:sp>
      <p:sp>
        <p:nvSpPr>
          <p:cNvPr id="4" name="Tijdelijke aanduiding voor dianumm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12</a:t>
            </a:fld>
            <a:endParaRPr lang="en-US" altLang="en-US"/>
          </a:p>
        </p:txBody>
      </p:sp>
    </p:spTree>
    <p:extLst>
      <p:ext uri="{BB962C8B-B14F-4D97-AF65-F5344CB8AC3E}">
        <p14:creationId xmlns:p14="http://schemas.microsoft.com/office/powerpoint/2010/main" val="2694103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Mention any local fire regulations and to turn off mobile phones.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FORGET TO READ THE NOTES UNDER THE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Remember the lectures are here to refresh the content for the candidates rather than teach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Candidates get more values from discussing the cases in small groups than Q&amp;A with the lecturer.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a:latin typeface="Arial" panose="020B0604020202020204" pitchFamily="34" charset="0"/>
                <a:cs typeface="Arial" panose="020B0604020202020204" pitchFamily="34" charset="0"/>
              </a:rPr>
              <a:t>Don’t spend too long on the first 4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dirty="0">
              <a:latin typeface="Arial" panose="020B0604020202020204" pitchFamily="34" charset="0"/>
              <a:cs typeface="Arial" panose="020B0604020202020204" pitchFamily="34" charset="0"/>
            </a:endParaRPr>
          </a:p>
          <a:p>
            <a:r>
              <a:rPr lang="en-GB" altLang="en-US" dirty="0">
                <a:latin typeface="Tahoma" pitchFamily="34" charset="0"/>
              </a:rPr>
              <a:t>The illness demo simulation follows this lecture.</a:t>
            </a:r>
          </a:p>
          <a:p>
            <a:r>
              <a:rPr lang="en-GB" altLang="en-US" dirty="0">
                <a:latin typeface="Tahoma" pitchFamily="34" charset="0"/>
              </a:rPr>
              <a:t>The lecturer is responsible for leading into this at the end of the lecture and for facilitating the ‘partner discussion’ at the end of the sim demo.</a:t>
            </a:r>
          </a:p>
          <a:p>
            <a:r>
              <a:rPr lang="en-GB" altLang="en-US" dirty="0">
                <a:latin typeface="Tahoma" pitchFamily="34" charset="0"/>
              </a:rPr>
              <a:t>Please use the slide provided at the end of the lecture (after the questions and summary slides) to show the candidates the questions they need to discuss.</a:t>
            </a:r>
          </a:p>
          <a:p>
            <a:endParaRPr lang="en-GB" altLang="en-US" dirty="0">
              <a:latin typeface="Tahoma" pitchFamily="34" charset="0"/>
            </a:endParaRPr>
          </a:p>
        </p:txBody>
      </p:sp>
    </p:spTree>
    <p:extLst>
      <p:ext uri="{BB962C8B-B14F-4D97-AF65-F5344CB8AC3E}">
        <p14:creationId xmlns:p14="http://schemas.microsoft.com/office/powerpoint/2010/main" val="2813200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a:t>Structured approach is needed in the simulations</a:t>
            </a:r>
          </a:p>
          <a:p>
            <a:pPr marL="171450" indent="-171450">
              <a:buFontTx/>
              <a:buChar char="•"/>
            </a:pPr>
            <a:r>
              <a:rPr lang="en-GB" altLang="en-US"/>
              <a:t>The rapid clinical assessment should take less than 60s (</a:t>
            </a:r>
            <a:r>
              <a:rPr lang="en-GB" altLang="en-US" err="1"/>
              <a:t>excl</a:t>
            </a:r>
            <a:r>
              <a:rPr lang="en-GB" altLang="en-US"/>
              <a:t> BP) – it follows the same order as treatment should be provided</a:t>
            </a:r>
          </a:p>
          <a:p>
            <a:pPr marL="171450" indent="-171450">
              <a:buFontTx/>
              <a:buChar char="•"/>
            </a:pPr>
            <a:r>
              <a:rPr lang="en-GB" altLang="en-US"/>
              <a:t>Re-assessment using the same structure should be undertaken after any treatment</a:t>
            </a:r>
          </a:p>
          <a:p>
            <a:pPr marL="171450" indent="-171450">
              <a:buFontTx/>
              <a:buChar char="•"/>
            </a:pPr>
            <a:r>
              <a:rPr lang="en-GB" altLang="en-US"/>
              <a:t>It is used as a communication tool between staff and for record keeping in the critically ill or injured child</a:t>
            </a:r>
          </a:p>
        </p:txBody>
      </p:sp>
    </p:spTree>
    <p:extLst>
      <p:ext uri="{BB962C8B-B14F-4D97-AF65-F5344CB8AC3E}">
        <p14:creationId xmlns:p14="http://schemas.microsoft.com/office/powerpoint/2010/main" val="195531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Cardiac arrest is rarely a primary event in children</a:t>
            </a:r>
          </a:p>
          <a:p>
            <a:r>
              <a:rPr lang="en-GB" dirty="0"/>
              <a:t>Usually secondary to respiratory or circulatory failure - many common causes of these</a:t>
            </a:r>
          </a:p>
          <a:p>
            <a:r>
              <a:rPr lang="en-GB" dirty="0"/>
              <a:t>Recognition and management of respiratory and circulatory failure prevents cardiac arrest - and gives best outcomes</a:t>
            </a:r>
          </a:p>
          <a:p>
            <a:endParaRPr lang="en-GB" dirty="0"/>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16</a:t>
            </a:fld>
            <a:endParaRPr lang="en-US" altLang="en-US"/>
          </a:p>
        </p:txBody>
      </p:sp>
    </p:spTree>
    <p:extLst>
      <p:ext uri="{BB962C8B-B14F-4D97-AF65-F5344CB8AC3E}">
        <p14:creationId xmlns:p14="http://schemas.microsoft.com/office/powerpoint/2010/main" val="3395474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xfrm>
            <a:off x="874713" y="738188"/>
            <a:ext cx="4914900" cy="3686175"/>
          </a:xfrm>
          <a:ln/>
        </p:spPr>
      </p:sp>
      <p:sp>
        <p:nvSpPr>
          <p:cNvPr id="56324" name="Rectangle 3"/>
          <p:cNvSpPr>
            <a:spLocks noGrp="1" noChangeArrowheads="1"/>
          </p:cNvSpPr>
          <p:nvPr>
            <p:ph type="body" idx="1"/>
          </p:nvPr>
        </p:nvSpPr>
        <p:spPr>
          <a:xfrm>
            <a:off x="889000" y="4670425"/>
            <a:ext cx="4884738" cy="442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ea typeface="MS PGothic" pitchFamily="34" charset="-128"/>
              </a:rPr>
              <a:t>Stress the structured approach – reinforce:</a:t>
            </a:r>
          </a:p>
          <a:p>
            <a:pPr marL="171450" indent="-171450">
              <a:buFont typeface="Arial" panose="020B0604020202020204" pitchFamily="34" charset="0"/>
              <a:buChar char="•"/>
              <a:defRPr/>
            </a:pPr>
            <a:r>
              <a:rPr lang="en-GB" altLang="en-US" dirty="0">
                <a:ea typeface="MS PGothic" pitchFamily="34" charset="-128"/>
              </a:rPr>
              <a:t>the need to treat in order of the structured approach</a:t>
            </a:r>
          </a:p>
          <a:p>
            <a:pPr marL="171450" indent="-171450">
              <a:buFont typeface="Arial" panose="020B0604020202020204" pitchFamily="34" charset="0"/>
              <a:buChar char="•"/>
              <a:defRPr/>
            </a:pPr>
            <a:r>
              <a:rPr lang="en-GB" altLang="en-US" dirty="0">
                <a:ea typeface="MS PGothic" pitchFamily="34" charset="-128"/>
              </a:rPr>
              <a:t>the role of repeat assessments</a:t>
            </a:r>
          </a:p>
          <a:p>
            <a:pPr marL="171450" indent="-171450">
              <a:buFont typeface="Arial" panose="020B0604020202020204" pitchFamily="34" charset="0"/>
              <a:buChar char="•"/>
              <a:defRPr/>
            </a:pPr>
            <a:r>
              <a:rPr lang="en-GB" altLang="en-US" dirty="0">
                <a:ea typeface="MS PGothic" pitchFamily="34" charset="-128"/>
              </a:rPr>
              <a:t>the value of using this in record keeping and in communications between staff</a:t>
            </a:r>
          </a:p>
          <a:p>
            <a:pPr>
              <a:defRPr/>
            </a:pPr>
            <a:endParaRPr lang="en-GB" altLang="en-US" dirty="0">
              <a:ea typeface="MS PGothic" pitchFamily="34" charset="-128"/>
            </a:endParaRPr>
          </a:p>
          <a:p>
            <a:pPr>
              <a:defRPr/>
            </a:pPr>
            <a:r>
              <a:rPr lang="en-GB" altLang="en-US" dirty="0">
                <a:ea typeface="MS PGothic" pitchFamily="34" charset="-128"/>
              </a:rPr>
              <a:t>Primary survey and resuscitation are generic – may take 60 sec (to 60 min!)</a:t>
            </a:r>
          </a:p>
          <a:p>
            <a:pPr>
              <a:defRPr/>
            </a:pPr>
            <a:r>
              <a:rPr lang="en-GB" altLang="en-US" dirty="0">
                <a:ea typeface="MS PGothic" pitchFamily="34" charset="-128"/>
              </a:rPr>
              <a:t>Secondary survey and emergency treatment are condition specific</a:t>
            </a:r>
          </a:p>
        </p:txBody>
      </p:sp>
    </p:spTree>
    <p:extLst>
      <p:ext uri="{BB962C8B-B14F-4D97-AF65-F5344CB8AC3E}">
        <p14:creationId xmlns:p14="http://schemas.microsoft.com/office/powerpoint/2010/main" val="418870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dirty="0"/>
              <a:t>This should take less than 60s (apart from BP). </a:t>
            </a:r>
          </a:p>
          <a:p>
            <a:pPr marL="171450" indent="-171450">
              <a:buFontTx/>
              <a:buChar char="•"/>
            </a:pPr>
            <a:r>
              <a:rPr lang="en-GB" altLang="en-US" dirty="0"/>
              <a:t>It is used for assessment, order of interventions, communication both written and verbal.</a:t>
            </a:r>
          </a:p>
        </p:txBody>
      </p:sp>
    </p:spTree>
    <p:extLst>
      <p:ext uri="{BB962C8B-B14F-4D97-AF65-F5344CB8AC3E}">
        <p14:creationId xmlns:p14="http://schemas.microsoft.com/office/powerpoint/2010/main" val="317475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a:t>This should take less than 60s (apart from BP). </a:t>
            </a:r>
          </a:p>
          <a:p>
            <a:pPr marL="171450" indent="-171450">
              <a:buFontTx/>
              <a:buChar char="•"/>
            </a:pPr>
            <a:r>
              <a:rPr lang="en-GB" altLang="en-US"/>
              <a:t>It is used for assessment, order of interventions, communication both written and verbal.</a:t>
            </a:r>
          </a:p>
        </p:txBody>
      </p:sp>
    </p:spTree>
    <p:extLst>
      <p:ext uri="{BB962C8B-B14F-4D97-AF65-F5344CB8AC3E}">
        <p14:creationId xmlns:p14="http://schemas.microsoft.com/office/powerpoint/2010/main" val="3536661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ltLang="en-US" dirty="0">
              <a:latin typeface="Tahoma" pitchFamily="34" charset="0"/>
            </a:endParaRPr>
          </a:p>
        </p:txBody>
      </p:sp>
    </p:spTree>
    <p:extLst>
      <p:ext uri="{BB962C8B-B14F-4D97-AF65-F5344CB8AC3E}">
        <p14:creationId xmlns:p14="http://schemas.microsoft.com/office/powerpoint/2010/main" val="1009745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airway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a:t>
            </a:r>
          </a:p>
          <a:p>
            <a:pPr>
              <a:defRPr/>
            </a:pPr>
            <a:endParaRPr lang="en-GB" altLang="en-US" dirty="0">
              <a:ea typeface="MS PGothic" pitchFamily="34" charset="-128"/>
            </a:endParaRPr>
          </a:p>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airway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a:t>
            </a:r>
          </a:p>
          <a:p>
            <a:endParaRPr lang="en-GB" dirty="0"/>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20</a:t>
            </a:fld>
            <a:endParaRPr lang="en-US" altLang="en-US"/>
          </a:p>
        </p:txBody>
      </p:sp>
    </p:spTree>
    <p:extLst>
      <p:ext uri="{BB962C8B-B14F-4D97-AF65-F5344CB8AC3E}">
        <p14:creationId xmlns:p14="http://schemas.microsoft.com/office/powerpoint/2010/main" val="2268850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 – discuss why BM not done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Tahoma" pitchFamily="34" charset="0"/>
              </a:rPr>
              <a:t>For treatment of croup:</a:t>
            </a:r>
          </a:p>
          <a:p>
            <a:r>
              <a:rPr lang="en-GB" altLang="en-US" dirty="0">
                <a:latin typeface="Tahoma" pitchFamily="34" charset="0"/>
              </a:rPr>
              <a:t>Oxygen</a:t>
            </a:r>
          </a:p>
          <a:p>
            <a:pPr lvl="0" algn="l" eaLnBrk="1" hangingPunct="1">
              <a:spcBef>
                <a:spcPct val="20000"/>
              </a:spcBef>
              <a:buClr>
                <a:srgbClr val="B2B2B2"/>
              </a:buClr>
            </a:pPr>
            <a:r>
              <a:rPr lang="en-GB" sz="1200" dirty="0">
                <a:latin typeface="Arial" panose="020B0604020202020204" pitchFamily="34" charset="0"/>
                <a:cs typeface="Arial" panose="020B0604020202020204" pitchFamily="34" charset="0"/>
              </a:rPr>
              <a:t>Nebulised budesonide or adrenaline initially</a:t>
            </a:r>
          </a:p>
          <a:p>
            <a:pPr lvl="0" algn="l" eaLnBrk="1" hangingPunct="1">
              <a:spcBef>
                <a:spcPct val="20000"/>
              </a:spcBef>
              <a:buClr>
                <a:srgbClr val="B2B2B2"/>
              </a:buClr>
            </a:pPr>
            <a:r>
              <a:rPr lang="en-GB" sz="1200" dirty="0">
                <a:latin typeface="Arial" panose="020B0604020202020204" pitchFamily="34" charset="0"/>
                <a:cs typeface="Arial" panose="020B0604020202020204" pitchFamily="34" charset="0"/>
              </a:rPr>
              <a:t>Oral dexamethasone (for when oxygen is given and child improving) then nebulised budesonide or adrenaline to ‘buy time’ pre intubation</a:t>
            </a:r>
          </a:p>
          <a:p>
            <a:endParaRPr lang="en-GB" altLang="en-US" dirty="0">
              <a:latin typeface="Tahom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breathing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a:t>
            </a:r>
          </a:p>
          <a:p>
            <a:endParaRPr lang="en-GB" dirty="0"/>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23</a:t>
            </a:fld>
            <a:endParaRPr lang="en-US" altLang="en-US"/>
          </a:p>
        </p:txBody>
      </p:sp>
    </p:spTree>
    <p:extLst>
      <p:ext uri="{BB962C8B-B14F-4D97-AF65-F5344CB8AC3E}">
        <p14:creationId xmlns:p14="http://schemas.microsoft.com/office/powerpoint/2010/main" val="52871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84100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en-US" dirty="0">
                <a:latin typeface="Tahoma" pitchFamily="34" charset="0"/>
              </a:rPr>
              <a:t>Allow 2 minutes</a:t>
            </a:r>
          </a:p>
          <a:p>
            <a:pPr marL="0" marR="0" lvl="0" indent="0" algn="l">
              <a:lnSpc>
                <a:spcPct val="100000"/>
              </a:lnSpc>
              <a:spcBef>
                <a:spcPct val="20000"/>
              </a:spcBef>
              <a:spcAft>
                <a:spcPct val="0"/>
              </a:spcAft>
              <a:buNone/>
            </a:pPr>
            <a:endParaRPr lang="en-GB" sz="1200" b="0" i="0" u="none" strike="noStrike" cap="none" normalizeH="0" baseline="0" noProof="0" dirty="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dirty="0">
                <a:ln>
                  <a:noFill/>
                </a:ln>
                <a:solidFill>
                  <a:srgbClr val="000000"/>
                </a:solidFill>
                <a:effectLst/>
                <a:latin typeface="Arial"/>
              </a:rPr>
              <a:t>Asthma treatment: Salbutamol and ipratropium nebulisers</a:t>
            </a:r>
            <a:r>
              <a:rPr lang="en-US" sz="1200" b="0" i="0" u="none" strike="noStrike" cap="none" normalizeH="0" baseline="0" noProof="0" dirty="0">
                <a:ln>
                  <a:noFill/>
                </a:ln>
                <a:solidFill>
                  <a:srgbClr val="000000"/>
                </a:solidFill>
                <a:effectLst/>
                <a:latin typeface="Arial"/>
              </a:rPr>
              <a:t> </a:t>
            </a:r>
            <a:r>
              <a:rPr lang="en-GB" sz="1200" b="0" i="0" u="none" strike="noStrike" cap="none" normalizeH="0" baseline="0" noProof="0" dirty="0">
                <a:ln>
                  <a:noFill/>
                </a:ln>
                <a:solidFill>
                  <a:srgbClr val="000000"/>
                </a:solidFill>
                <a:effectLst/>
                <a:latin typeface="Arial"/>
              </a:rPr>
              <a:t>driven with oxygen</a:t>
            </a:r>
            <a:endParaRPr lang="en-US" dirty="0">
              <a:solidFill>
                <a:srgbClr val="000000"/>
              </a:solidFill>
              <a:latin typeface="Arial"/>
            </a:endParaRPr>
          </a:p>
        </p:txBody>
      </p:sp>
    </p:spTree>
    <p:extLst>
      <p:ext uri="{BB962C8B-B14F-4D97-AF65-F5344CB8AC3E}">
        <p14:creationId xmlns:p14="http://schemas.microsoft.com/office/powerpoint/2010/main" val="4275570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Ask which signs they know fall into which category.</a:t>
            </a:r>
          </a:p>
          <a:p>
            <a:endParaRPr lang="en-GB" altLang="en-US"/>
          </a:p>
          <a:p>
            <a:r>
              <a:rPr lang="en-GB" altLang="en-US" b="1"/>
              <a:t>Effort:</a:t>
            </a:r>
            <a:r>
              <a:rPr lang="en-GB" altLang="en-US"/>
              <a:t> </a:t>
            </a:r>
            <a:r>
              <a:rPr lang="en-US" altLang="en-US"/>
              <a:t>Respiratory rate, Accessory muscle use, Flaring of the nostrils, Child's position, </a:t>
            </a:r>
            <a:r>
              <a:rPr lang="en-GB" altLang="en-US"/>
              <a:t>Stridor (mostly inspiratory), Wheeze (expiratory), Grunting (end-expiratory – it may arise from alveolar / respiratory bronchiolar pathology, either primary, or secondary to peritonism or raised intracranial pathology)</a:t>
            </a:r>
          </a:p>
          <a:p>
            <a:r>
              <a:rPr lang="en-GB" altLang="en-US" i="1"/>
              <a:t>Ask if there are exceptions (neuromuscular, exhaustion, central depression)  </a:t>
            </a:r>
          </a:p>
          <a:p>
            <a:r>
              <a:rPr lang="en-GB" altLang="en-US" b="1"/>
              <a:t>Efficacy:</a:t>
            </a:r>
            <a:r>
              <a:rPr lang="en-GB" altLang="en-US"/>
              <a:t> Look for chest expansion and symmetry, Listen in all areas, Pulse oximetry (colour), Normal SaO</a:t>
            </a:r>
            <a:r>
              <a:rPr lang="en-GB" altLang="en-US" baseline="-25000"/>
              <a:t>2 </a:t>
            </a:r>
            <a:r>
              <a:rPr lang="en-GB" altLang="en-US"/>
              <a:t>in oxygen does not rule out respiratory failure, with an elevated CO</a:t>
            </a:r>
            <a:r>
              <a:rPr lang="en-GB" altLang="en-US" baseline="-25000"/>
              <a:t>2</a:t>
            </a:r>
            <a:r>
              <a:rPr lang="en-GB" altLang="en-US"/>
              <a:t>.</a:t>
            </a:r>
          </a:p>
          <a:p>
            <a:r>
              <a:rPr lang="en-GB" altLang="en-US" i="1"/>
              <a:t>Ask for imminent sign: silent chest</a:t>
            </a:r>
          </a:p>
          <a:p>
            <a:r>
              <a:rPr lang="en-GB" altLang="en-US" b="1"/>
              <a:t>Effects on other systems:</a:t>
            </a:r>
          </a:p>
          <a:p>
            <a:r>
              <a:rPr lang="en-GB" altLang="en-US"/>
              <a:t>Heart rate: tachycardia – bradycardia/ skin colour: Pallor, mottling secondary to endogenous epinephrine, cyanosis.  Mental status: agitation, restlessness, reduced conscious level, coma</a:t>
            </a:r>
          </a:p>
          <a:p>
            <a:r>
              <a:rPr lang="en-GB" altLang="en-US" i="1"/>
              <a:t>Pre terminal sign: sat &lt;85% in air</a:t>
            </a:r>
          </a:p>
          <a:p>
            <a:endParaRPr lang="en-GB" altLang="en-US">
              <a:latin typeface="Tahoma" pitchFamily="34" charset="0"/>
            </a:endParaRP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26</a:t>
            </a:fld>
            <a:endParaRPr lang="en-US" altLang="en-US"/>
          </a:p>
        </p:txBody>
      </p:sp>
    </p:spTree>
    <p:extLst>
      <p:ext uri="{BB962C8B-B14F-4D97-AF65-F5344CB8AC3E}">
        <p14:creationId xmlns:p14="http://schemas.microsoft.com/office/powerpoint/2010/main" val="3217267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p:cNvSpPr>
            <a:spLocks noGrp="1" noRot="1" noChangeAspect="1" noTextEdit="1"/>
          </p:cNvSpPr>
          <p:nvPr>
            <p:ph type="sldImg"/>
          </p:nvPr>
        </p:nvSpPr>
        <p:spPr>
          <a:ln/>
        </p:spPr>
      </p:sp>
      <p:sp>
        <p:nvSpPr>
          <p:cNvPr id="62467" name="Tijdelijke aanduiding voor notiti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tLang="en-US" dirty="0"/>
          </a:p>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circulatory failure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Invite candidates to provide answers to next two slides, including any other key features that they can think of before moving on to the next case, e.g.:</a:t>
            </a:r>
          </a:p>
          <a:p>
            <a:pPr marL="171450" indent="-171450">
              <a:buFont typeface="Arial" panose="020B0604020202020204" pitchFamily="34" charset="0"/>
              <a:buChar char="•"/>
              <a:defRPr/>
            </a:pPr>
            <a:r>
              <a:rPr lang="en-GB" altLang="en-US" dirty="0">
                <a:ea typeface="MS PGothic" pitchFamily="34" charset="-128"/>
              </a:rPr>
              <a:t>bilious vomiting, abdominal pain and distension – surgical abdomen</a:t>
            </a:r>
          </a:p>
          <a:p>
            <a:pPr marL="171450" indent="-171450">
              <a:buFont typeface="Arial" panose="020B0604020202020204" pitchFamily="34" charset="0"/>
              <a:buChar char="•"/>
              <a:defRPr/>
            </a:pPr>
            <a:r>
              <a:rPr lang="en-GB" altLang="en-US" dirty="0">
                <a:ea typeface="MS PGothic" pitchFamily="34" charset="-128"/>
              </a:rPr>
              <a:t>pallor and splenomegaly – severe anaemia</a:t>
            </a:r>
          </a:p>
          <a:p>
            <a:endParaRPr lang="nl-NL" altLang="en-US" dirty="0"/>
          </a:p>
        </p:txBody>
      </p:sp>
    </p:spTree>
    <p:extLst>
      <p:ext uri="{BB962C8B-B14F-4D97-AF65-F5344CB8AC3E}">
        <p14:creationId xmlns:p14="http://schemas.microsoft.com/office/powerpoint/2010/main" val="227528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dirty="0"/>
              <a:t>Allow 2 minutes</a:t>
            </a:r>
          </a:p>
          <a:p>
            <a:endParaRPr lang="en-GB" altLang="en-US" dirty="0"/>
          </a:p>
          <a:p>
            <a:r>
              <a:rPr lang="en-GB" altLang="en-US" dirty="0"/>
              <a:t>For ‘C’ – ask yourself “is this child shocked”?</a:t>
            </a:r>
          </a:p>
          <a:p>
            <a:endParaRPr lang="en-GB" altLang="en-US" dirty="0"/>
          </a:p>
          <a:p>
            <a:r>
              <a:rPr lang="en-GB" altLang="en-US" dirty="0"/>
              <a:t>Emphasise that child has the ‘full house’ of shock</a:t>
            </a:r>
          </a:p>
        </p:txBody>
      </p:sp>
    </p:spTree>
    <p:extLst>
      <p:ext uri="{BB962C8B-B14F-4D97-AF65-F5344CB8AC3E}">
        <p14:creationId xmlns:p14="http://schemas.microsoft.com/office/powerpoint/2010/main" val="1544002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t>DKA – ‘fluid not too much, insulin not too early’</a:t>
            </a:r>
          </a:p>
          <a:p>
            <a:endParaRPr lang="en-GB" altLang="en-US" dirty="0">
              <a:ea typeface="MS PGothic" pitchFamily="34" charset="-128"/>
            </a:endParaRPr>
          </a:p>
          <a:p>
            <a:r>
              <a:rPr lang="en-GB" altLang="en-US" dirty="0"/>
              <a:t>Allow 4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a:t>
            </a:r>
          </a:p>
          <a:p>
            <a:r>
              <a:rPr lang="en-GB" altLang="en-US" dirty="0"/>
              <a:t>e.g. </a:t>
            </a:r>
          </a:p>
          <a:p>
            <a:r>
              <a:rPr lang="en-GB" altLang="en-US" dirty="0"/>
              <a:t>bilious vomiting, abdominal pain and distension – surgical abdomen pallor and splenomegaly – severe anaemia</a:t>
            </a:r>
          </a:p>
          <a:p>
            <a:endParaRPr lang="en-GB" altLang="en-US" dirty="0">
              <a:latin typeface="Tahoma" pitchFamily="34" charset="0"/>
            </a:endParaRPr>
          </a:p>
        </p:txBody>
      </p:sp>
    </p:spTree>
    <p:extLst>
      <p:ext uri="{BB962C8B-B14F-4D97-AF65-F5344CB8AC3E}">
        <p14:creationId xmlns:p14="http://schemas.microsoft.com/office/powerpoint/2010/main" val="129458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Candidates that have completed an APLS course before should be informed that division between skill stations and simulations are a thing of the past.</a:t>
            </a:r>
          </a:p>
        </p:txBody>
      </p:sp>
    </p:spTree>
    <p:extLst>
      <p:ext uri="{BB962C8B-B14F-4D97-AF65-F5344CB8AC3E}">
        <p14:creationId xmlns:p14="http://schemas.microsoft.com/office/powerpoint/2010/main" val="1009745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ea typeface="MS PGothic" pitchFamily="34" charset="-128"/>
              </a:rPr>
              <a:t>Ask randomly which are:</a:t>
            </a:r>
          </a:p>
          <a:p>
            <a:pPr marL="171450" indent="-171450">
              <a:buFont typeface="Arial" panose="020B0604020202020204" pitchFamily="34" charset="0"/>
              <a:buChar char="•"/>
              <a:defRPr/>
            </a:pPr>
            <a:r>
              <a:rPr lang="en-GB" altLang="en-US">
                <a:ea typeface="MS PGothic" pitchFamily="34" charset="-128"/>
              </a:rPr>
              <a:t>Cardiovascular signs (heart rate, pulse volume, CRT (should not be used as the sole measure of shock and is best obtained on the sternum), blood pressure)</a:t>
            </a:r>
          </a:p>
          <a:p>
            <a:pPr marL="171450" indent="-171450">
              <a:buFont typeface="Arial" panose="020B0604020202020204" pitchFamily="34" charset="0"/>
              <a:buChar char="•"/>
              <a:defRPr/>
            </a:pPr>
            <a:r>
              <a:rPr lang="en-GB" altLang="en-US">
                <a:ea typeface="MS PGothic" pitchFamily="34" charset="-128"/>
              </a:rPr>
              <a:t>Effects on other organs (</a:t>
            </a:r>
            <a:r>
              <a:rPr lang="en-GB" altLang="en-US" err="1">
                <a:ea typeface="MS PGothic" pitchFamily="34" charset="-128"/>
              </a:rPr>
              <a:t>resp</a:t>
            </a:r>
            <a:r>
              <a:rPr lang="en-GB" altLang="en-US">
                <a:ea typeface="MS PGothic" pitchFamily="34" charset="-128"/>
              </a:rPr>
              <a:t> rate, skin temperature and colour, mental status)</a:t>
            </a: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30</a:t>
            </a:fld>
            <a:endParaRPr lang="en-US" altLang="en-US"/>
          </a:p>
        </p:txBody>
      </p:sp>
    </p:spTree>
    <p:extLst>
      <p:ext uri="{BB962C8B-B14F-4D97-AF65-F5344CB8AC3E}">
        <p14:creationId xmlns:p14="http://schemas.microsoft.com/office/powerpoint/2010/main" val="2197689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jdelijke aanduiding voor dia-afbeelding 1"/>
          <p:cNvSpPr>
            <a:spLocks noGrp="1" noRot="1" noChangeAspect="1" noTextEdit="1"/>
          </p:cNvSpPr>
          <p:nvPr>
            <p:ph type="sldImg"/>
          </p:nvPr>
        </p:nvSpPr>
        <p:spPr>
          <a:ln/>
        </p:spPr>
      </p:sp>
      <p:sp>
        <p:nvSpPr>
          <p:cNvPr id="67587" name="Tijdelijke aanduiding voor notiti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GB" altLang="en-US" dirty="0">
                <a:ea typeface="MS PGothic" pitchFamily="34" charset="-128"/>
              </a:rPr>
              <a:t>Present this case and the following slide and invite candidates to discuss in their groups the initial resuscitation and then think about the differential diagnosis of reduced conscious level and the specific interventions that should be given.</a:t>
            </a:r>
          </a:p>
          <a:p>
            <a:pPr>
              <a:defRPr/>
            </a:pPr>
            <a:endParaRPr lang="en-GB" altLang="en-US" dirty="0">
              <a:ea typeface="MS PGothic" pitchFamily="34" charset="-128"/>
            </a:endParaRPr>
          </a:p>
          <a:p>
            <a:pPr>
              <a:defRPr/>
            </a:pPr>
            <a:r>
              <a:rPr lang="en-GB" altLang="en-US" dirty="0">
                <a:ea typeface="MS PGothic" pitchFamily="34" charset="-128"/>
              </a:rPr>
              <a:t>If have enough time……..</a:t>
            </a:r>
          </a:p>
          <a:p>
            <a:pPr>
              <a:defRPr/>
            </a:pPr>
            <a:r>
              <a:rPr lang="en-GB" altLang="en-US" dirty="0">
                <a:ea typeface="MS PGothic" pitchFamily="34" charset="-128"/>
              </a:rPr>
              <a:t>Invite candidates to provide answers to next two slides, including any other key features that they can think of before summing up. E.g.</a:t>
            </a:r>
          </a:p>
          <a:p>
            <a:pPr marL="171450" indent="-171450">
              <a:buFont typeface="Arial" panose="020B0604020202020204" pitchFamily="34" charset="0"/>
              <a:buChar char="•"/>
              <a:defRPr/>
            </a:pPr>
            <a:r>
              <a:rPr lang="en-GB" altLang="en-US" dirty="0">
                <a:ea typeface="MS PGothic" pitchFamily="34" charset="-128"/>
              </a:rPr>
              <a:t>headaches, acute onset – cerebrovascular event</a:t>
            </a:r>
          </a:p>
          <a:p>
            <a:pPr marL="171450" indent="-171450">
              <a:buFont typeface="Arial" panose="020B0604020202020204" pitchFamily="34" charset="0"/>
              <a:buChar char="•"/>
              <a:defRPr/>
            </a:pPr>
            <a:r>
              <a:rPr lang="en-GB" altLang="en-US" dirty="0">
                <a:ea typeface="MS PGothic" pitchFamily="34" charset="-128"/>
              </a:rPr>
              <a:t>headaches, high BP – hypertensive encephalopathy</a:t>
            </a:r>
          </a:p>
          <a:p>
            <a:pPr marL="171450" indent="-171450">
              <a:buFont typeface="Arial" panose="020B0604020202020204" pitchFamily="34" charset="0"/>
              <a:buChar char="•"/>
              <a:defRPr/>
            </a:pPr>
            <a:r>
              <a:rPr lang="en-GB" altLang="en-US" dirty="0">
                <a:ea typeface="MS PGothic" pitchFamily="34" charset="-128"/>
              </a:rPr>
              <a:t>vague and inconsistent history, other trauma in an infant – child abuse</a:t>
            </a:r>
          </a:p>
          <a:p>
            <a:endParaRPr lang="nl-NL" altLang="en-US" dirty="0"/>
          </a:p>
        </p:txBody>
      </p:sp>
    </p:spTree>
    <p:extLst>
      <p:ext uri="{BB962C8B-B14F-4D97-AF65-F5344CB8AC3E}">
        <p14:creationId xmlns:p14="http://schemas.microsoft.com/office/powerpoint/2010/main" val="626727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22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latin typeface="Tahoma" pitchFamily="34" charset="0"/>
              </a:rPr>
              <a:t>Allow 3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 </a:t>
            </a:r>
          </a:p>
          <a:p>
            <a:r>
              <a:rPr lang="en-GB" altLang="en-US" dirty="0"/>
              <a:t>E.g.</a:t>
            </a:r>
          </a:p>
          <a:p>
            <a:r>
              <a:rPr lang="en-GB" altLang="en-US" dirty="0"/>
              <a:t>headaches, acute onset – cerebrovascular event</a:t>
            </a:r>
          </a:p>
          <a:p>
            <a:r>
              <a:rPr lang="en-GB" altLang="en-US" dirty="0"/>
              <a:t>headaches, high BP – hypertensive encephalopathy</a:t>
            </a:r>
          </a:p>
          <a:p>
            <a:r>
              <a:rPr lang="en-GB" altLang="en-US" dirty="0"/>
              <a:t>vague and inconsistent history, other trauma in an infant – child abuse</a:t>
            </a:r>
          </a:p>
        </p:txBody>
      </p:sp>
    </p:spTree>
    <p:extLst>
      <p:ext uri="{BB962C8B-B14F-4D97-AF65-F5344CB8AC3E}">
        <p14:creationId xmlns:p14="http://schemas.microsoft.com/office/powerpoint/2010/main" val="376863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For a full AVPU assessment, a response to pain must be undertaken (unless there is a response to voice). </a:t>
            </a:r>
          </a:p>
          <a:p>
            <a:r>
              <a:rPr lang="en-GB" altLang="en-US"/>
              <a:t>Discuss assessing pain – methods of producing a painful stimulus (not sternal rub), and what response might be seen: motor, verbal, eyes. This can be used to introduce the fuller assessment with GCS or CCS.</a:t>
            </a:r>
          </a:p>
          <a:p>
            <a:r>
              <a:rPr lang="en-GB" altLang="en-US"/>
              <a:t>Posture: Certain postures will not be obvious and may only show themselves when a painful stimulus is given. Discuss difference decorticate/decerebrate</a:t>
            </a:r>
          </a:p>
          <a:p>
            <a:r>
              <a:rPr lang="en-GB" altLang="en-US"/>
              <a:t>Pupils: details of pupillary abnormalities are described in the decreased conscious level section of the manual.</a:t>
            </a:r>
          </a:p>
          <a:p>
            <a:endParaRPr lang="en-GB" altLang="en-US">
              <a:latin typeface="Tahoma" pitchFamily="34" charset="0"/>
            </a:endParaRPr>
          </a:p>
          <a:p>
            <a:endParaRPr lang="en-GB" altLang="en-US">
              <a:latin typeface="Tahoma" pitchFamily="34" charset="0"/>
            </a:endParaRPr>
          </a:p>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34</a:t>
            </a:fld>
            <a:endParaRPr lang="en-US" altLang="en-US"/>
          </a:p>
        </p:txBody>
      </p:sp>
    </p:spTree>
    <p:extLst>
      <p:ext uri="{BB962C8B-B14F-4D97-AF65-F5344CB8AC3E}">
        <p14:creationId xmlns:p14="http://schemas.microsoft.com/office/powerpoint/2010/main" val="1809140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defRPr/>
            </a:pPr>
            <a:r>
              <a:rPr lang="en-GB" altLang="en-US" dirty="0">
                <a:ea typeface="MS PGothic" pitchFamily="34" charset="-128"/>
              </a:rPr>
              <a:t>Reminder that a blood glucose should be checked in any sick child either at C or D</a:t>
            </a:r>
          </a:p>
        </p:txBody>
      </p:sp>
    </p:spTree>
    <p:extLst>
      <p:ext uri="{BB962C8B-B14F-4D97-AF65-F5344CB8AC3E}">
        <p14:creationId xmlns:p14="http://schemas.microsoft.com/office/powerpoint/2010/main" val="1740684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a:ea typeface="MS PGothic" pitchFamily="34" charset="-128"/>
              </a:rPr>
              <a:t>If have enough time……..</a:t>
            </a:r>
          </a:p>
          <a:p>
            <a:pPr>
              <a:defRPr/>
            </a:pPr>
            <a:r>
              <a:rPr lang="en-GB" altLang="en-US">
                <a:ea typeface="MS PGothic" pitchFamily="34" charset="-128"/>
              </a:rPr>
              <a:t>Invite candidates to provide any ‘Es’ that they can think of that they should be looking for at this point before sharing the information on the slide</a:t>
            </a:r>
          </a:p>
          <a:p>
            <a:pPr>
              <a:defRPr/>
            </a:pPr>
            <a:endParaRPr lang="en-GB" altLang="en-US">
              <a:latin typeface="Tahoma" pitchFamily="34" charset="0"/>
              <a:ea typeface="MS PGothic" pitchFamily="34" charset="-128"/>
            </a:endParaRPr>
          </a:p>
        </p:txBody>
      </p:sp>
    </p:spTree>
    <p:extLst>
      <p:ext uri="{BB962C8B-B14F-4D97-AF65-F5344CB8AC3E}">
        <p14:creationId xmlns:p14="http://schemas.microsoft.com/office/powerpoint/2010/main" val="3000667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ahoma" pitchFamily="34" charset="0"/>
            </a:endParaRPr>
          </a:p>
        </p:txBody>
      </p:sp>
    </p:spTree>
    <p:extLst>
      <p:ext uri="{BB962C8B-B14F-4D97-AF65-F5344CB8AC3E}">
        <p14:creationId xmlns:p14="http://schemas.microsoft.com/office/powerpoint/2010/main" val="950865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xfrm>
            <a:off x="874713" y="738188"/>
            <a:ext cx="4914900" cy="3686175"/>
          </a:xfrm>
          <a:ln/>
        </p:spPr>
      </p:sp>
      <p:sp>
        <p:nvSpPr>
          <p:cNvPr id="56324" name="Rectangle 3"/>
          <p:cNvSpPr>
            <a:spLocks noGrp="1" noChangeArrowheads="1"/>
          </p:cNvSpPr>
          <p:nvPr>
            <p:ph type="body" idx="1"/>
          </p:nvPr>
        </p:nvSpPr>
        <p:spPr>
          <a:xfrm>
            <a:off x="889000" y="4670425"/>
            <a:ext cx="4884738" cy="442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a:ea typeface="MS PGothic" pitchFamily="34" charset="-128"/>
              </a:rPr>
              <a:t>Stress the structured approach – reinforce:</a:t>
            </a:r>
          </a:p>
          <a:p>
            <a:pPr marL="171450" indent="-171450">
              <a:buFont typeface="Arial" panose="020B0604020202020204" pitchFamily="34" charset="0"/>
              <a:buChar char="•"/>
              <a:defRPr/>
            </a:pPr>
            <a:r>
              <a:rPr lang="en-GB" altLang="en-US">
                <a:ea typeface="MS PGothic" pitchFamily="34" charset="-128"/>
              </a:rPr>
              <a:t>the need to treat in order of the structured approach</a:t>
            </a:r>
          </a:p>
          <a:p>
            <a:pPr marL="171450" indent="-171450">
              <a:buFont typeface="Arial" panose="020B0604020202020204" pitchFamily="34" charset="0"/>
              <a:buChar char="•"/>
              <a:defRPr/>
            </a:pPr>
            <a:r>
              <a:rPr lang="en-GB" altLang="en-US">
                <a:ea typeface="MS PGothic" pitchFamily="34" charset="-128"/>
              </a:rPr>
              <a:t>the role of repeat assessments</a:t>
            </a:r>
          </a:p>
          <a:p>
            <a:pPr marL="171450" indent="-171450">
              <a:buFont typeface="Arial" panose="020B0604020202020204" pitchFamily="34" charset="0"/>
              <a:buChar char="•"/>
              <a:defRPr/>
            </a:pPr>
            <a:r>
              <a:rPr lang="en-GB" altLang="en-US">
                <a:ea typeface="MS PGothic" pitchFamily="34" charset="-128"/>
              </a:rPr>
              <a:t>the value of using this in record keeping and in communications between staff</a:t>
            </a:r>
          </a:p>
          <a:p>
            <a:pPr>
              <a:defRPr/>
            </a:pPr>
            <a:endParaRPr lang="en-GB" altLang="en-US">
              <a:ea typeface="MS PGothic" pitchFamily="34" charset="-128"/>
            </a:endParaRPr>
          </a:p>
          <a:p>
            <a:pPr>
              <a:defRPr/>
            </a:pPr>
            <a:r>
              <a:rPr lang="en-GB" altLang="en-US">
                <a:ea typeface="MS PGothic" pitchFamily="34" charset="-128"/>
              </a:rPr>
              <a:t>Primary survey and resuscitation are generic – may take 60 sec (to 60 min!)</a:t>
            </a:r>
          </a:p>
          <a:p>
            <a:pPr>
              <a:defRPr/>
            </a:pPr>
            <a:r>
              <a:rPr lang="en-GB" altLang="en-US">
                <a:ea typeface="MS PGothic" pitchFamily="34" charset="-128"/>
              </a:rPr>
              <a:t>Secondary survey and emergency treatment are condition specific</a:t>
            </a:r>
          </a:p>
        </p:txBody>
      </p:sp>
    </p:spTree>
    <p:extLst>
      <p:ext uri="{BB962C8B-B14F-4D97-AF65-F5344CB8AC3E}">
        <p14:creationId xmlns:p14="http://schemas.microsoft.com/office/powerpoint/2010/main" val="46535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r>
              <a:rPr lang="en-US" altLang="en-US"/>
              <a:t>APLS 6e:</a:t>
            </a:r>
            <a:fld id="{2B109FB3-D8C1-41D9-A86A-4984F9533F90}" type="slidenum">
              <a:rPr lang="en-US" altLang="en-US" smtClean="0"/>
              <a:pPr>
                <a:defRPr/>
              </a:pPr>
              <a:t>39</a:t>
            </a:fld>
            <a:endParaRPr lang="en-US" altLang="en-US"/>
          </a:p>
        </p:txBody>
      </p:sp>
    </p:spTree>
    <p:extLst>
      <p:ext uri="{BB962C8B-B14F-4D97-AF65-F5344CB8AC3E}">
        <p14:creationId xmlns:p14="http://schemas.microsoft.com/office/powerpoint/2010/main" val="370655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dirty="0"/>
              <a:t>Candidates will be assessed during skill stations, workshops and simulations on their knowledge/skills as well as their performance working either within a team, or as a team leader. They will also be assessed for their potential as future instructors, based on their enthusiasm, support of colleagues, team-working, communication skills and credibility.</a:t>
            </a:r>
          </a:p>
          <a:p>
            <a:endParaRPr lang="en-GB" altLang="en-US" dirty="0"/>
          </a:p>
          <a:p>
            <a:r>
              <a:rPr lang="en-GB" altLang="en-US" dirty="0"/>
              <a:t>Since</a:t>
            </a:r>
            <a:r>
              <a:rPr lang="en-GB" altLang="en-US" baseline="0" dirty="0"/>
              <a:t> 31</a:t>
            </a:r>
            <a:r>
              <a:rPr lang="en-GB" altLang="en-US" baseline="30000" dirty="0"/>
              <a:t>st</a:t>
            </a:r>
            <a:r>
              <a:rPr lang="en-GB" altLang="en-US" baseline="0" dirty="0"/>
              <a:t> October 2018 the course has been officially endorsed by RCPCH in the UK.</a:t>
            </a:r>
            <a:endParaRPr lang="en-GB" altLang="en-US" dirty="0"/>
          </a:p>
          <a:p>
            <a:endParaRPr lang="en-GB" altLang="en-US" dirty="0"/>
          </a:p>
        </p:txBody>
      </p:sp>
    </p:spTree>
    <p:extLst>
      <p:ext uri="{BB962C8B-B14F-4D97-AF65-F5344CB8AC3E}">
        <p14:creationId xmlns:p14="http://schemas.microsoft.com/office/powerpoint/2010/main" val="1272815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tLang="en-US">
              <a:latin typeface="Tahoma" pitchFamily="34" charset="0"/>
            </a:endParaRPr>
          </a:p>
        </p:txBody>
      </p:sp>
    </p:spTree>
    <p:extLst>
      <p:ext uri="{BB962C8B-B14F-4D97-AF65-F5344CB8AC3E}">
        <p14:creationId xmlns:p14="http://schemas.microsoft.com/office/powerpoint/2010/main" val="573557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 – discuss why BM not done</a:t>
            </a:r>
          </a:p>
        </p:txBody>
      </p:sp>
    </p:spTree>
    <p:extLst>
      <p:ext uri="{BB962C8B-B14F-4D97-AF65-F5344CB8AC3E}">
        <p14:creationId xmlns:p14="http://schemas.microsoft.com/office/powerpoint/2010/main" val="3442987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ahoma" pitchFamily="34" charset="0"/>
              </a:rPr>
              <a:t>For treatment of croup:</a:t>
            </a:r>
          </a:p>
          <a:p>
            <a:r>
              <a:rPr lang="en-GB" altLang="en-US">
                <a:latin typeface="Tahoma" pitchFamily="34" charset="0"/>
              </a:rPr>
              <a:t>Oxygen</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Nebulised budesonide or adrenaline initially</a:t>
            </a:r>
          </a:p>
          <a:p>
            <a:pPr lvl="0" algn="l" eaLnBrk="1" hangingPunct="1">
              <a:spcBef>
                <a:spcPct val="20000"/>
              </a:spcBef>
              <a:buClr>
                <a:srgbClr val="B2B2B2"/>
              </a:buClr>
            </a:pPr>
            <a:r>
              <a:rPr lang="en-GB" sz="1200">
                <a:latin typeface="Arial" panose="020B0604020202020204" pitchFamily="34" charset="0"/>
                <a:cs typeface="Arial" panose="020B0604020202020204" pitchFamily="34" charset="0"/>
              </a:rPr>
              <a:t>Oral dexamethasone (for when oxygen is given and child improving) or budesonide then nebulised adrenaline to ‘buy time’ pre intubation</a:t>
            </a:r>
          </a:p>
          <a:p>
            <a:endParaRPr lang="en-GB" altLang="en-US">
              <a:latin typeface="Tahoma" pitchFamily="34" charset="0"/>
            </a:endParaRPr>
          </a:p>
        </p:txBody>
      </p:sp>
    </p:spTree>
    <p:extLst>
      <p:ext uri="{BB962C8B-B14F-4D97-AF65-F5344CB8AC3E}">
        <p14:creationId xmlns:p14="http://schemas.microsoft.com/office/powerpoint/2010/main" val="1355224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1152457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en-US">
                <a:latin typeface="Tahoma" pitchFamily="34" charset="0"/>
              </a:rPr>
              <a:t>Allow 2 minutes</a:t>
            </a:r>
          </a:p>
          <a:p>
            <a:pPr marL="0" marR="0" lvl="0" indent="0" algn="l">
              <a:lnSpc>
                <a:spcPct val="100000"/>
              </a:lnSpc>
              <a:spcBef>
                <a:spcPct val="20000"/>
              </a:spcBef>
              <a:spcAft>
                <a:spcPct val="0"/>
              </a:spcAft>
              <a:buNone/>
            </a:pPr>
            <a:endParaRPr lang="en-GB" sz="1200" b="0" i="0" u="none" strike="noStrike" cap="none" normalizeH="0" baseline="0" noProof="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a:ln>
                  <a:noFill/>
                </a:ln>
                <a:solidFill>
                  <a:srgbClr val="000000"/>
                </a:solidFill>
                <a:effectLst/>
                <a:latin typeface="Arial"/>
              </a:rPr>
              <a:t>Asthma treatment: Salbutamol and ipratropium nebulisers</a:t>
            </a:r>
            <a:endParaRPr lang="en-US" sz="1200" b="0" i="0" u="none" strike="noStrike" cap="none" normalizeH="0" baseline="0" noProof="0">
              <a:ln>
                <a:noFill/>
              </a:ln>
              <a:solidFill>
                <a:srgbClr val="000000"/>
              </a:solidFill>
              <a:effectLst/>
              <a:latin typeface="Arial"/>
            </a:endParaRPr>
          </a:p>
          <a:p>
            <a:pPr marL="0" marR="0" lvl="0" indent="0" algn="l">
              <a:lnSpc>
                <a:spcPct val="100000"/>
              </a:lnSpc>
              <a:spcBef>
                <a:spcPct val="20000"/>
              </a:spcBef>
              <a:spcAft>
                <a:spcPct val="0"/>
              </a:spcAft>
              <a:buNone/>
            </a:pPr>
            <a:r>
              <a:rPr lang="en-GB" sz="1200" b="0" i="0" u="none" strike="noStrike" cap="none" normalizeH="0" baseline="0" noProof="0">
                <a:ln>
                  <a:noFill/>
                </a:ln>
                <a:solidFill>
                  <a:srgbClr val="000000"/>
                </a:solidFill>
                <a:effectLst/>
                <a:latin typeface="Arial"/>
              </a:rPr>
              <a:t>driven with oxygen</a:t>
            </a:r>
            <a:endParaRPr lang="en-US">
              <a:solidFill>
                <a:srgbClr val="000000"/>
              </a:solidFill>
              <a:latin typeface="Arial"/>
            </a:endParaRPr>
          </a:p>
        </p:txBody>
      </p:sp>
    </p:spTree>
    <p:extLst>
      <p:ext uri="{BB962C8B-B14F-4D97-AF65-F5344CB8AC3E}">
        <p14:creationId xmlns:p14="http://schemas.microsoft.com/office/powerpoint/2010/main" val="2831066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3087961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Show key features and ask for diagnosis and emergency treatment.</a:t>
            </a:r>
          </a:p>
          <a:p>
            <a:r>
              <a:rPr lang="en-GB" altLang="en-US" dirty="0"/>
              <a:t>DKA – ‘fluid not too much, insulin not too early’</a:t>
            </a:r>
          </a:p>
          <a:p>
            <a:endParaRPr lang="en-GB" altLang="en-US" dirty="0">
              <a:ea typeface="MS PGothic" pitchFamily="34" charset="-128"/>
            </a:endParaRPr>
          </a:p>
          <a:p>
            <a:r>
              <a:rPr lang="en-GB" altLang="en-US" dirty="0"/>
              <a:t>Allow 4 minutes including discussion</a:t>
            </a:r>
          </a:p>
          <a:p>
            <a:endParaRPr lang="en-GB" altLang="en-US" dirty="0"/>
          </a:p>
          <a:p>
            <a:r>
              <a:rPr lang="en-GB" altLang="en-US" dirty="0">
                <a:ea typeface="MS PGothic" pitchFamily="34" charset="-128"/>
              </a:rPr>
              <a:t>If have enough time……..</a:t>
            </a:r>
          </a:p>
          <a:p>
            <a:r>
              <a:rPr lang="en-GB" altLang="en-US" dirty="0"/>
              <a:t>Ask whether there are any other key features / diagnoses not listed here.</a:t>
            </a:r>
          </a:p>
          <a:p>
            <a:r>
              <a:rPr lang="en-GB" altLang="en-US" dirty="0"/>
              <a:t>e.g. </a:t>
            </a:r>
          </a:p>
          <a:p>
            <a:r>
              <a:rPr lang="en-GB" altLang="en-US" dirty="0"/>
              <a:t>bilious vomiting, abdominal pain and distension – surgical abdomen pallor and splenomegaly – severe anaemia</a:t>
            </a:r>
          </a:p>
          <a:p>
            <a:endParaRPr lang="en-GB" altLang="en-US" dirty="0">
              <a:latin typeface="Tahoma" pitchFamily="34" charset="0"/>
            </a:endParaRPr>
          </a:p>
        </p:txBody>
      </p:sp>
    </p:spTree>
    <p:extLst>
      <p:ext uri="{BB962C8B-B14F-4D97-AF65-F5344CB8AC3E}">
        <p14:creationId xmlns:p14="http://schemas.microsoft.com/office/powerpoint/2010/main" val="834186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a:t>Allow 2 minutes</a:t>
            </a:r>
          </a:p>
        </p:txBody>
      </p:sp>
    </p:spTree>
    <p:extLst>
      <p:ext uri="{BB962C8B-B14F-4D97-AF65-F5344CB8AC3E}">
        <p14:creationId xmlns:p14="http://schemas.microsoft.com/office/powerpoint/2010/main" val="451904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GB" altLang="en-US" dirty="0">
                <a:ea typeface="MS PGothic" pitchFamily="34" charset="-128"/>
              </a:rPr>
              <a:t>Show key features and ask for diagnosis and emergency treatment.</a:t>
            </a:r>
          </a:p>
          <a:p>
            <a:pPr>
              <a:defRPr/>
            </a:pPr>
            <a:r>
              <a:rPr lang="en-GB" altLang="en-US" dirty="0">
                <a:ea typeface="MS PGothic" pitchFamily="34" charset="-128"/>
              </a:rPr>
              <a:t>Ask whether there are any other key features / diagnoses not listed here. </a:t>
            </a:r>
          </a:p>
          <a:p>
            <a:pPr>
              <a:defRPr/>
            </a:pPr>
            <a:r>
              <a:rPr lang="en-GB" altLang="en-US" dirty="0">
                <a:ea typeface="MS PGothic" pitchFamily="34" charset="-128"/>
              </a:rPr>
              <a:t>E.g.</a:t>
            </a:r>
          </a:p>
          <a:p>
            <a:pPr marL="171450" indent="-171450">
              <a:buFont typeface="Arial" panose="020B0604020202020204" pitchFamily="34" charset="0"/>
              <a:buChar char="•"/>
              <a:defRPr/>
            </a:pPr>
            <a:r>
              <a:rPr lang="en-GB" altLang="en-US" dirty="0">
                <a:ea typeface="MS PGothic" pitchFamily="34" charset="-128"/>
              </a:rPr>
              <a:t>headaches, acute onset – cerebrovascular event</a:t>
            </a:r>
          </a:p>
          <a:p>
            <a:pPr marL="171450" indent="-171450">
              <a:buFont typeface="Arial" panose="020B0604020202020204" pitchFamily="34" charset="0"/>
              <a:buChar char="•"/>
              <a:defRPr/>
            </a:pPr>
            <a:r>
              <a:rPr lang="en-GB" altLang="en-US" dirty="0">
                <a:ea typeface="MS PGothic" pitchFamily="34" charset="-128"/>
              </a:rPr>
              <a:t>headaches, high BP – hypertensive encephalopathy</a:t>
            </a:r>
          </a:p>
          <a:p>
            <a:pPr marL="171450" indent="-171450">
              <a:buFont typeface="Arial" panose="020B0604020202020204" pitchFamily="34" charset="0"/>
              <a:buChar char="•"/>
              <a:defRPr/>
            </a:pPr>
            <a:r>
              <a:rPr lang="en-GB" altLang="en-US" dirty="0">
                <a:ea typeface="MS PGothic" pitchFamily="34" charset="-128"/>
              </a:rPr>
              <a:t>vague and inconsistent history, other trauma in an infant – child abuse</a:t>
            </a:r>
          </a:p>
          <a:p>
            <a:pPr>
              <a:defRPr/>
            </a:pPr>
            <a:r>
              <a:rPr lang="en-GB" altLang="en-US" dirty="0">
                <a:ea typeface="MS PGothic" pitchFamily="34" charset="-128"/>
              </a:rPr>
              <a:t>The use of the structured approach in these cases will help ensure early and appropriate treatment. Candidates may practice this in the illness simulations which follow.</a:t>
            </a:r>
          </a:p>
          <a:p>
            <a:pPr>
              <a:defRPr/>
            </a:pPr>
            <a:r>
              <a:rPr lang="en-GB" altLang="en-US" dirty="0">
                <a:ea typeface="MS PGothic" pitchFamily="34" charset="-128"/>
              </a:rPr>
              <a:t>Allow 4 minutes</a:t>
            </a:r>
          </a:p>
          <a:p>
            <a:endParaRPr lang="en-GB" altLang="en-US" dirty="0">
              <a:latin typeface="Tahoma" pitchFamily="34" charset="0"/>
            </a:endParaRPr>
          </a:p>
        </p:txBody>
      </p:sp>
    </p:spTree>
    <p:extLst>
      <p:ext uri="{BB962C8B-B14F-4D97-AF65-F5344CB8AC3E}">
        <p14:creationId xmlns:p14="http://schemas.microsoft.com/office/powerpoint/2010/main" val="165408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highlight>
                  <a:srgbClr val="FFFF00"/>
                </a:highlight>
              </a:rPr>
              <a:t>APLS uses continuous assessment. This gives us a broader look at each candidate, with multiple assessment opportunities by multiple instructors. For the candidates this means that they will be learning throughout the course, and will also receive feedback on whether they are working at the required standard or ‘not quite there yet’. APLS remains a course with learning at its core. </a:t>
            </a:r>
          </a:p>
          <a:p>
            <a:endParaRPr lang="en-GB" dirty="0"/>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5</a:t>
            </a:fld>
            <a:endParaRPr lang="en-US" altLang="en-US"/>
          </a:p>
        </p:txBody>
      </p:sp>
    </p:spTree>
    <p:extLst>
      <p:ext uri="{BB962C8B-B14F-4D97-AF65-F5344CB8AC3E}">
        <p14:creationId xmlns:p14="http://schemas.microsoft.com/office/powerpoint/2010/main" val="154297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1277938"/>
            <a:ext cx="4600575" cy="3451225"/>
          </a:xfrm>
          <a:prstGeom prst="rect">
            <a:avLst/>
          </a:prstGeom>
          <a:noFill/>
          <a:ln w="12700">
            <a:solidFill>
              <a:prstClr val="black"/>
            </a:solidFill>
          </a:ln>
        </p:spPr>
      </p:sp>
      <p:sp>
        <p:nvSpPr>
          <p:cNvPr id="3" name="Notes Placeholder 2"/>
          <p:cNvSpPr>
            <a:spLocks noGrp="1"/>
          </p:cNvSpPr>
          <p:nvPr>
            <p:ph type="body" idx="1"/>
          </p:nvPr>
        </p:nvSpPr>
        <p:spPr>
          <a:xfrm>
            <a:off x="708025" y="4919663"/>
            <a:ext cx="5670550" cy="40259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highlight>
                  <a:srgbClr val="FFFF00"/>
                </a:highlight>
              </a:rPr>
              <a:t>APLS uses continuous assessment. This gives us a broader look at each candidate, with multiple assessment opportunities by multiple instructors. For the candidates this means that they will be learning throughout the course and will also receive feedback on whether they are working at the required standard. APLS remains a course with learning at its core.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highlight>
                <a:srgbClr val="FFFF00"/>
              </a:highlight>
            </a:endParaRPr>
          </a:p>
          <a:p>
            <a:r>
              <a:rPr lang="en-GB">
                <a:highlight>
                  <a:srgbClr val="FFFF00"/>
                </a:highlight>
              </a:rPr>
              <a:t>You will have the opportunity to be a team leader and a team member in multiple scenarios, and we will be looking for you to lead your team and assess your patient in a structured way. The complexity of the scenarios builds throughout the course.</a:t>
            </a:r>
          </a:p>
          <a:p>
            <a:endParaRPr lang="en-GB"/>
          </a:p>
        </p:txBody>
      </p:sp>
    </p:spTree>
    <p:extLst>
      <p:ext uri="{BB962C8B-B14F-4D97-AF65-F5344CB8AC3E}">
        <p14:creationId xmlns:p14="http://schemas.microsoft.com/office/powerpoint/2010/main" val="318972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C3CC5-93D7-34C0-ED5F-47A03B739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CA242-FD61-5126-52A6-D2753E8A3AAF}"/>
              </a:ext>
            </a:extLst>
          </p:cNvPr>
          <p:cNvSpPr>
            <a:spLocks noGrp="1" noRot="1" noChangeAspect="1"/>
          </p:cNvSpPr>
          <p:nvPr>
            <p:ph type="sldImg"/>
          </p:nvPr>
        </p:nvSpPr>
        <p:spPr>
          <a:xfrm>
            <a:off x="1243013" y="1277938"/>
            <a:ext cx="4600575" cy="34512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595DB02-FCFB-71C9-3481-A6B1CD2B1B16}"/>
              </a:ext>
            </a:extLst>
          </p:cNvPr>
          <p:cNvSpPr>
            <a:spLocks noGrp="1"/>
          </p:cNvSpPr>
          <p:nvPr>
            <p:ph type="body" idx="1"/>
          </p:nvPr>
        </p:nvSpPr>
        <p:spPr>
          <a:xfrm>
            <a:off x="708025" y="4919663"/>
            <a:ext cx="5670550" cy="40259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highlight>
                  <a:srgbClr val="FFFF00"/>
                </a:highlight>
              </a:rPr>
              <a:t>APLS uses continuous assessment. This gives us a broader look at each candidate, with multiple assessment opportunities by multiple instructors. For the candidates this means that they will be learning throughout the course and will also receive feedback on whether they are working at the required standard. APLS remains a course with learning at its core.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highlight>
                <a:srgbClr val="FFFF00"/>
              </a:highlight>
            </a:endParaRPr>
          </a:p>
          <a:p>
            <a:r>
              <a:rPr lang="en-GB" dirty="0">
                <a:highlight>
                  <a:srgbClr val="FFFF00"/>
                </a:highlight>
              </a:rPr>
              <a:t>You will have the opportunity to be a team leader and a team member in multiple scenarios, and we will be looking for you to lead your team and assess your patient in a structured way. The complexity of the scenarios builds throughout the course.</a:t>
            </a:r>
            <a:endParaRPr lang="en-GB" dirty="0"/>
          </a:p>
        </p:txBody>
      </p:sp>
    </p:spTree>
    <p:extLst>
      <p:ext uri="{BB962C8B-B14F-4D97-AF65-F5344CB8AC3E}">
        <p14:creationId xmlns:p14="http://schemas.microsoft.com/office/powerpoint/2010/main" val="1538542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Make it clear that candidates need to make no assumptions about pre hospital care and start their ABCDE assessment at the beginning and treat what they find:</a:t>
            </a:r>
          </a:p>
          <a:p>
            <a:r>
              <a:rPr lang="en-GB" sz="1100"/>
              <a:t>e.g. applying MILS, oxygen etc…….</a:t>
            </a:r>
          </a:p>
          <a:p>
            <a:endParaRPr lang="en-GB" sz="1100"/>
          </a:p>
          <a:p>
            <a:r>
              <a:rPr lang="en-GB" sz="1600">
                <a:effectLst/>
                <a:latin typeface="Aptos" panose="020B0004020202020204" pitchFamily="34" charset="0"/>
                <a:ea typeface="Aptos" panose="020B0004020202020204" pitchFamily="34" charset="0"/>
                <a:cs typeface="Aptos" panose="020B0004020202020204" pitchFamily="34" charset="0"/>
              </a:rPr>
              <a:t>APLS is a course used in a variety of places where there is a wide range and level of pre hospital care and it is important that the candidates don’t make assumptions about what has been done to the child pre hospital. </a:t>
            </a:r>
          </a:p>
          <a:p>
            <a:pPr marL="342900" lvl="0" indent="-342900">
              <a:buFont typeface="Symbol" panose="05050102010706020507" pitchFamily="18" charset="2"/>
              <a:buChar char=""/>
            </a:pPr>
            <a:r>
              <a:rPr lang="en-GB" sz="1600">
                <a:effectLst/>
                <a:latin typeface="Aptos" panose="020B0004020202020204" pitchFamily="34" charset="0"/>
                <a:ea typeface="Times New Roman" panose="02020603050405020304" pitchFamily="18" charset="0"/>
                <a:cs typeface="Aptos" panose="020B0004020202020204" pitchFamily="34" charset="0"/>
              </a:rPr>
              <a:t>simulations start at the beginning </a:t>
            </a:r>
          </a:p>
          <a:p>
            <a:pPr marL="342900" lvl="0" indent="-342900">
              <a:buFont typeface="Symbol" panose="05050102010706020507" pitchFamily="18" charset="2"/>
              <a:buChar char=""/>
            </a:pPr>
            <a:r>
              <a:rPr lang="en-GB" sz="1600">
                <a:effectLst/>
                <a:latin typeface="Aptos" panose="020B0004020202020204" pitchFamily="34" charset="0"/>
                <a:ea typeface="Times New Roman" panose="02020603050405020304" pitchFamily="18" charset="0"/>
                <a:cs typeface="Aptos" panose="020B0004020202020204" pitchFamily="34" charset="0"/>
              </a:rPr>
              <a:t>in real life we recognise that a significant amount of treatment might have already been done pre hospital.</a:t>
            </a:r>
            <a:endParaRPr lang="en-GB" sz="1600">
              <a:effectLst/>
              <a:latin typeface="Aptos" panose="020B0004020202020204" pitchFamily="34" charset="0"/>
              <a:ea typeface="Aptos" panose="020B0004020202020204" pitchFamily="34" charset="0"/>
              <a:cs typeface="Aptos" panose="020B0004020202020204" pitchFamily="34" charset="0"/>
            </a:endParaRPr>
          </a:p>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8</a:t>
            </a:fld>
            <a:endParaRPr lang="en-US" altLang="en-US"/>
          </a:p>
        </p:txBody>
      </p:sp>
    </p:spTree>
    <p:extLst>
      <p:ext uri="{BB962C8B-B14F-4D97-AF65-F5344CB8AC3E}">
        <p14:creationId xmlns:p14="http://schemas.microsoft.com/office/powerpoint/2010/main" val="427948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r>
              <a:rPr lang="en-US" altLang="en-US"/>
              <a:t>APLS 6e:</a:t>
            </a:r>
            <a:fld id="{2B109FB3-D8C1-41D9-A86A-4984F9533F90}" type="slidenum">
              <a:rPr lang="en-US" altLang="en-US" smtClean="0"/>
              <a:pPr>
                <a:defRPr/>
              </a:pPr>
              <a:t>9</a:t>
            </a:fld>
            <a:endParaRPr lang="en-US" altLang="en-US"/>
          </a:p>
        </p:txBody>
      </p:sp>
    </p:spTree>
    <p:extLst>
      <p:ext uri="{BB962C8B-B14F-4D97-AF65-F5344CB8AC3E}">
        <p14:creationId xmlns:p14="http://schemas.microsoft.com/office/powerpoint/2010/main" val="2454889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5761215" y="6351289"/>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Update 2024</a:t>
            </a:r>
          </a:p>
        </p:txBody>
      </p:sp>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2385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Picture with Caption">
    <p:bg>
      <p:bgPr>
        <a:solidFill>
          <a:srgbClr val="F7F7F7"/>
        </a:solidFill>
        <a:effectLst/>
      </p:bgPr>
    </p:bg>
    <p:spTree>
      <p:nvGrpSpPr>
        <p:cNvPr id="1" name=""/>
        <p:cNvGrpSpPr/>
        <p:nvPr/>
      </p:nvGrpSpPr>
      <p:grpSpPr>
        <a:xfrm>
          <a:off x="0" y="0"/>
          <a:ext cx="0" cy="0"/>
          <a:chOff x="0" y="0"/>
          <a:chExt cx="0" cy="0"/>
        </a:xfrm>
      </p:grpSpPr>
      <p:cxnSp>
        <p:nvCxnSpPr>
          <p:cNvPr id="7" name="Straight Connector 2"/>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8" name="TextBox 7"/>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2015</a:t>
            </a:r>
          </a:p>
        </p:txBody>
      </p:sp>
      <p:sp>
        <p:nvSpPr>
          <p:cNvPr id="9" name="TextBox 8"/>
          <p:cNvSpPr txBox="1">
            <a:spLocks noChangeArrowheads="1"/>
          </p:cNvSpPr>
          <p:nvPr userDrawn="1"/>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chemeClr val="bg1"/>
                </a:solidFill>
                <a:latin typeface="Arial" panose="020B0604020202020204" pitchFamily="34" charset="0"/>
                <a:cs typeface="Arial" panose="020B0604020202020204" pitchFamily="34" charset="0"/>
              </a:rPr>
              <a:t>© ALSG, 2015</a:t>
            </a:r>
          </a:p>
        </p:txBody>
      </p: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anose="020B0604020202020204" pitchFamily="34" charset="0"/>
                <a:cs typeface="Arial" panose="020B0604020202020204" pitchFamily="34" charset="0"/>
              </a:defRPr>
            </a:lvl1pPr>
            <a:lvl2pPr marL="742950" indent="-285750">
              <a:buClr>
                <a:schemeClr val="bg1"/>
              </a:buClr>
              <a:buFont typeface="Arial"/>
              <a:buChar char="•"/>
              <a:defRPr sz="2000" b="0" i="0">
                <a:solidFill>
                  <a:srgbClr val="FFFFFF"/>
                </a:solidFill>
                <a:latin typeface="Arial" panose="020B0604020202020204" pitchFamily="34" charset="0"/>
                <a:cs typeface="Arial" panose="020B0604020202020204" pitchFamily="34" charset="0"/>
              </a:defRPr>
            </a:lvl2pPr>
            <a:lvl3pPr marL="1143000" indent="-228600">
              <a:buClr>
                <a:schemeClr val="bg1"/>
              </a:buClr>
              <a:buFont typeface="Arial"/>
              <a:buChar char="•"/>
              <a:defRPr sz="1800" b="0" i="0">
                <a:solidFill>
                  <a:srgbClr val="FFFFFF"/>
                </a:solidFill>
                <a:latin typeface="Arial" panose="020B0604020202020204" pitchFamily="34" charset="0"/>
                <a:cs typeface="Arial" panose="020B0604020202020204" pitchFamily="34" charset="0"/>
              </a:defRPr>
            </a:lvl3pPr>
            <a:lvl4pPr marL="16002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4pPr>
            <a:lvl5pPr marL="2057400" indent="-228600">
              <a:buClr>
                <a:schemeClr val="bg1"/>
              </a:buClr>
              <a:buFont typeface="Arial"/>
              <a:buChar char="•"/>
              <a:defRPr sz="1600" b="0" i="0">
                <a:solidFill>
                  <a:srgbClr val="FFFFFF"/>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Graphical user interface&#10;&#10;Description automatically generated with low confidence">
            <a:extLst>
              <a:ext uri="{FF2B5EF4-FFF2-40B4-BE49-F238E27FC236}">
                <a16:creationId xmlns:a16="http://schemas.microsoft.com/office/drawing/2014/main" id="{67C4D11B-A610-5B7E-AC52-B12E2724CA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
        <p:nvSpPr>
          <p:cNvPr id="6" name="TextBox 6">
            <a:extLst>
              <a:ext uri="{FF2B5EF4-FFF2-40B4-BE49-F238E27FC236}">
                <a16:creationId xmlns:a16="http://schemas.microsoft.com/office/drawing/2014/main" id="{43C367EF-DADC-D9C7-866C-3942B178A68D}"/>
              </a:ext>
            </a:extLst>
          </p:cNvPr>
          <p:cNvSpPr txBox="1">
            <a:spLocks noChangeArrowheads="1"/>
          </p:cNvSpPr>
          <p:nvPr userDrawn="1"/>
        </p:nvSpPr>
        <p:spPr bwMode="auto">
          <a:xfrm>
            <a:off x="5948363" y="64611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Tree>
    <p:extLst>
      <p:ext uri="{BB962C8B-B14F-4D97-AF65-F5344CB8AC3E}">
        <p14:creationId xmlns:p14="http://schemas.microsoft.com/office/powerpoint/2010/main" val="1881510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extBox 6">
            <a:extLst>
              <a:ext uri="{FF2B5EF4-FFF2-40B4-BE49-F238E27FC236}">
                <a16:creationId xmlns:a16="http://schemas.microsoft.com/office/drawing/2014/main" id="{C8FE2035-1F5E-86E3-DDF4-1C8B7CFF3FEE}"/>
              </a:ext>
            </a:extLst>
          </p:cNvPr>
          <p:cNvSpPr txBox="1">
            <a:spLocks noChangeArrowheads="1"/>
          </p:cNvSpPr>
          <p:nvPr userDrawn="1"/>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chemeClr val="bg1"/>
                </a:solidFill>
                <a:latin typeface="Arial" panose="020B0604020202020204" pitchFamily="34" charset="0"/>
                <a:cs typeface="Arial" panose="020B0604020202020204" pitchFamily="34" charset="0"/>
              </a:rPr>
              <a:t>Update 2024</a:t>
            </a:r>
          </a:p>
        </p:txBody>
      </p:sp>
    </p:spTree>
    <p:extLst>
      <p:ext uri="{BB962C8B-B14F-4D97-AF65-F5344CB8AC3E}">
        <p14:creationId xmlns:p14="http://schemas.microsoft.com/office/powerpoint/2010/main" val="396218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rgbClr val="F7F7F7"/>
        </a:solidFill>
        <a:effectLst/>
      </p:bgPr>
    </p:bg>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5796136" y="6237271"/>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 name="Picture 1" descr="Graphical user interface&#10;&#10;Description automatically generated with low confidence">
            <a:extLst>
              <a:ext uri="{FF2B5EF4-FFF2-40B4-BE49-F238E27FC236}">
                <a16:creationId xmlns:a16="http://schemas.microsoft.com/office/drawing/2014/main" id="{3FBDC6E3-DB03-7466-AE41-99E588B31A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9591601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7F7F7"/>
        </a:solidFill>
        <a:effectLst/>
      </p:bgPr>
    </p:bg>
    <p:spTree>
      <p:nvGrpSpPr>
        <p:cNvPr id="1" name=""/>
        <p:cNvGrpSpPr/>
        <p:nvPr/>
      </p:nvGrpSpPr>
      <p:grpSpPr>
        <a:xfrm>
          <a:off x="0" y="0"/>
          <a:ext cx="0" cy="0"/>
          <a:chOff x="0" y="0"/>
          <a:chExt cx="0" cy="0"/>
        </a:xfrm>
      </p:grpSpPr>
      <p:cxnSp>
        <p:nvCxnSpPr>
          <p:cNvPr id="5" name="Straight Connector 2"/>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lgn="l">
              <a:buNone/>
              <a:defRPr sz="2000" b="0"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45D87215-C92E-4F9C-7F6E-BB383696B7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279824350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2025</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67544" y="1038747"/>
            <a:ext cx="8229600" cy="4032448"/>
          </a:xfrm>
          <a:prstGeom prst="rect">
            <a:avLst/>
          </a:prstGeom>
        </p:spPr>
        <p:txBody>
          <a:bodyPr vert="horz"/>
          <a:lstStyle>
            <a:lvl1pPr marL="457200" indent="-457200">
              <a:buClr>
                <a:srgbClr val="3657A7"/>
              </a:buClr>
              <a:buFont typeface="Arial"/>
              <a:buChar char="•"/>
              <a:defRPr sz="2800" b="0" i="0">
                <a:latin typeface="Arial" panose="020B0604020202020204" pitchFamily="34" charset="0"/>
                <a:cs typeface="Arial" panose="020B0604020202020204" pitchFamily="34" charset="0"/>
              </a:defRPr>
            </a:lvl1pPr>
            <a:lvl2pPr marL="914400" indent="-457200">
              <a:buClr>
                <a:srgbClr val="3657A7"/>
              </a:buClr>
              <a:buFont typeface="Arial"/>
              <a:buChar char="•"/>
              <a:defRPr sz="2400" b="0" i="0">
                <a:latin typeface="Arial" panose="020B0604020202020204" pitchFamily="34" charset="0"/>
                <a:cs typeface="Arial" panose="020B0604020202020204" pitchFamily="34" charset="0"/>
              </a:defRPr>
            </a:lvl2pPr>
            <a:lvl3pPr marL="1257300" indent="-342900">
              <a:buClr>
                <a:srgbClr val="3657A7"/>
              </a:buClr>
              <a:buFont typeface="Arial"/>
              <a:buChar char="•"/>
              <a:defRPr sz="2200" b="0" i="0">
                <a:latin typeface="Arial" panose="020B0604020202020204" pitchFamily="34" charset="0"/>
                <a:cs typeface="Arial" panose="020B0604020202020204" pitchFamily="34" charset="0"/>
              </a:defRPr>
            </a:lvl3pPr>
            <a:lvl4pPr marL="1714500" indent="-342900">
              <a:buClr>
                <a:srgbClr val="3657A7"/>
              </a:buClr>
              <a:buFont typeface="Arial"/>
              <a:buChar char="•"/>
              <a:defRPr sz="2000" b="0" i="0">
                <a:latin typeface="Arial" panose="020B0604020202020204" pitchFamily="34" charset="0"/>
                <a:cs typeface="Arial" panose="020B0604020202020204" pitchFamily="34" charset="0"/>
              </a:defRPr>
            </a:lvl4pPr>
            <a:lvl5pPr marL="2171700" indent="-342900">
              <a:buClr>
                <a:srgbClr val="3657A7"/>
              </a:buClr>
              <a:buFont typeface="Arial"/>
              <a:buChar char="•"/>
              <a:defRPr sz="18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phical user interface&#10;&#10;Description automatically generated with low confidence">
            <a:extLst>
              <a:ext uri="{FF2B5EF4-FFF2-40B4-BE49-F238E27FC236}">
                <a16:creationId xmlns:a16="http://schemas.microsoft.com/office/drawing/2014/main" id="{5714F429-DEB7-E47B-51FE-D1F1C3E9AD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649576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anose="020B0604020202020204" pitchFamily="34" charset="0"/>
                <a:cs typeface="Arial" panose="020B0604020202020204" pitchFamily="34" charset="0"/>
              </a:defRPr>
            </a:lvl1pPr>
            <a:lvl2pPr marL="742950" indent="-285750">
              <a:buClr>
                <a:srgbClr val="3657A7"/>
              </a:buClr>
              <a:buFont typeface="Arial"/>
              <a:buChar char="•"/>
              <a:defRPr sz="2400" b="0" i="0">
                <a:latin typeface="Arial" panose="020B0604020202020204" pitchFamily="34" charset="0"/>
                <a:cs typeface="Arial" panose="020B0604020202020204" pitchFamily="34" charset="0"/>
              </a:defRPr>
            </a:lvl2pPr>
            <a:lvl3pPr marL="1143000" indent="-228600">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buClr>
                <a:srgbClr val="3657A7"/>
              </a:buClr>
              <a:buFont typeface="Arial"/>
              <a:buChar cha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Graphical user interface&#10;&#10;Description automatically generated with low confidence">
            <a:extLst>
              <a:ext uri="{FF2B5EF4-FFF2-40B4-BE49-F238E27FC236}">
                <a16:creationId xmlns:a16="http://schemas.microsoft.com/office/drawing/2014/main" id="{EB895CDC-200D-7234-1084-7AAE886D53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5253943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F7F7F7"/>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descr="Graphical user interface&#10;&#10;Description automatically generated with low confidence">
            <a:extLst>
              <a:ext uri="{FF2B5EF4-FFF2-40B4-BE49-F238E27FC236}">
                <a16:creationId xmlns:a16="http://schemas.microsoft.com/office/drawing/2014/main" id="{0C5215A3-CCA8-FA2C-A38E-6FF134207B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01165410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7F7F7"/>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pic>
        <p:nvPicPr>
          <p:cNvPr id="5" name="Picture 4" descr="Graphical user interface&#10;&#10;Description automatically generated with low confidence">
            <a:extLst>
              <a:ext uri="{FF2B5EF4-FFF2-40B4-BE49-F238E27FC236}">
                <a16:creationId xmlns:a16="http://schemas.microsoft.com/office/drawing/2014/main" id="{FEF52D25-6970-7D6D-3F30-2B7A0FE9C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99080142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F7F7F7"/>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795963" y="6308725"/>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a:solidFill>
                  <a:srgbClr val="2F70C8"/>
                </a:solidFill>
                <a:latin typeface="Arial" panose="020B0604020202020204" pitchFamily="34" charset="0"/>
                <a:cs typeface="Arial" panose="020B0604020202020204" pitchFamily="34" charset="0"/>
              </a:rPr>
              <a:t>© ALSG, 2015</a:t>
            </a:r>
          </a:p>
        </p:txBody>
      </p:sp>
      <p:sp>
        <p:nvSpPr>
          <p:cNvPr id="7" name="TextBox 6"/>
          <p:cNvSpPr txBox="1">
            <a:spLocks noChangeArrowheads="1"/>
          </p:cNvSpPr>
          <p:nvPr userDrawn="1"/>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293C2AB0-8763-71BF-48CF-21BB16358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9009294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F7F7F7"/>
        </a:solidFill>
        <a:effectLst/>
      </p:bgPr>
    </p:bg>
    <p:spTree>
      <p:nvGrpSpPr>
        <p:cNvPr id="1" name=""/>
        <p:cNvGrpSpPr/>
        <p:nvPr/>
      </p:nvGrpSpPr>
      <p:grpSpPr>
        <a:xfrm>
          <a:off x="0" y="0"/>
          <a:ext cx="0" cy="0"/>
          <a:chOff x="0" y="0"/>
          <a:chExt cx="0" cy="0"/>
        </a:xfrm>
      </p:grpSpPr>
      <p:cxnSp>
        <p:nvCxnSpPr>
          <p:cNvPr id="6" name="Straight Connector 2"/>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5795963" y="6308725"/>
            <a:ext cx="295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 ALSG, 2023</a:t>
            </a:r>
          </a:p>
          <a:p>
            <a:pPr algn="r" eaLnBrk="1" hangingPunct="1">
              <a:defRPr/>
            </a:pPr>
            <a:r>
              <a:rPr lang="en-GB" altLang="en-US" sz="1000" dirty="0">
                <a:solidFill>
                  <a:srgbClr val="2F70C8"/>
                </a:solidFill>
                <a:latin typeface="Arial" panose="020B0604020202020204" pitchFamily="34" charset="0"/>
                <a:cs typeface="Arial" panose="020B0604020202020204" pitchFamily="34" charset="0"/>
              </a:rPr>
              <a:t>Update 2024</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Graphical user interface&#10;&#10;Description automatically generated with low confidence">
            <a:extLst>
              <a:ext uri="{FF2B5EF4-FFF2-40B4-BE49-F238E27FC236}">
                <a16:creationId xmlns:a16="http://schemas.microsoft.com/office/drawing/2014/main" id="{4769FC82-51BA-EE22-2EC8-BF44F8B0B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413895599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70B9"/>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FA60C3E0-CFA7-084D-85BD-65ED27DF32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20272" y="332656"/>
            <a:ext cx="1851246" cy="900000"/>
          </a:xfrm>
          <a:prstGeom prst="rect">
            <a:avLst/>
          </a:prstGeom>
          <a:ln>
            <a:solidFill>
              <a:schemeClr val="bg1"/>
            </a:solidFill>
          </a:ln>
        </p:spPr>
      </p:pic>
    </p:spTree>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27.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3316" name="Rectangle 3"/>
          <p:cNvSpPr>
            <a:spLocks noGrp="1" noChangeArrowheads="1"/>
          </p:cNvSpPr>
          <p:nvPr>
            <p:ph type="subTitle" idx="1"/>
          </p:nvPr>
        </p:nvSpPr>
        <p:spPr bwMode="auto">
          <a:xfrm>
            <a:off x="468000" y="1620000"/>
            <a:ext cx="7599817"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lnSpc>
                <a:spcPct val="90000"/>
              </a:lnSpc>
              <a:spcBef>
                <a:spcPct val="0"/>
              </a:spcBef>
            </a:pPr>
            <a:r>
              <a:rPr lang="en-US" altLang="en-US" sz="3600" b="1" dirty="0"/>
              <a:t>Advanced </a:t>
            </a:r>
            <a:r>
              <a:rPr lang="en-US" altLang="en-US" sz="3600" b="1" dirty="0" err="1"/>
              <a:t>Paediatric</a:t>
            </a:r>
            <a:r>
              <a:rPr lang="en-US" altLang="en-US" sz="3600" b="1" dirty="0"/>
              <a:t> Life Support</a:t>
            </a:r>
          </a:p>
        </p:txBody>
      </p:sp>
      <p:pic>
        <p:nvPicPr>
          <p:cNvPr id="2" name="Picture 1"/>
          <p:cNvPicPr>
            <a:picLocks noChangeAspect="1"/>
          </p:cNvPicPr>
          <p:nvPr/>
        </p:nvPicPr>
        <p:blipFill>
          <a:blip r:embed="rId4"/>
          <a:stretch>
            <a:fillRect/>
          </a:stretch>
        </p:blipFill>
        <p:spPr>
          <a:xfrm>
            <a:off x="323528" y="332656"/>
            <a:ext cx="1563927" cy="1008000"/>
          </a:xfrm>
          <a:prstGeom prst="rect">
            <a:avLst/>
          </a:prstGeom>
        </p:spPr>
      </p:pic>
      <p:pic>
        <p:nvPicPr>
          <p:cNvPr id="3" name="Picture 3" descr="A group of hands holding up colorful letters&#10;&#10;Description automatically generated">
            <a:extLst>
              <a:ext uri="{FF2B5EF4-FFF2-40B4-BE49-F238E27FC236}">
                <a16:creationId xmlns:a16="http://schemas.microsoft.com/office/drawing/2014/main" id="{4879AE99-640B-8D8A-CAE1-6999D3647EB8}"/>
              </a:ext>
            </a:extLst>
          </p:cNvPr>
          <p:cNvPicPr>
            <a:picLocks noChangeAspect="1"/>
          </p:cNvPicPr>
          <p:nvPr/>
        </p:nvPicPr>
        <p:blipFill rotWithShape="1">
          <a:blip r:embed="rId5"/>
          <a:srcRect t="22293" r="-189" b="17036"/>
          <a:stretch/>
        </p:blipFill>
        <p:spPr>
          <a:xfrm>
            <a:off x="1" y="3647124"/>
            <a:ext cx="9215433" cy="3380693"/>
          </a:xfrm>
          <a:prstGeom prst="rect">
            <a:avLst/>
          </a:prstGeom>
        </p:spPr>
      </p:pic>
    </p:spTree>
    <p:custDataLst>
      <p:tags r:id="rId1"/>
    </p:custDataLst>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sz="2800" dirty="0"/>
              <a:t>Wat </a:t>
            </a:r>
            <a:r>
              <a:rPr lang="en-GB" sz="2800" dirty="0" err="1"/>
              <a:t>wordt</a:t>
            </a:r>
            <a:r>
              <a:rPr lang="en-GB" sz="2800" dirty="0"/>
              <a:t> er van je </a:t>
            </a:r>
            <a:r>
              <a:rPr lang="en-GB" sz="2800" dirty="0" err="1"/>
              <a:t>verwacht</a:t>
            </a:r>
            <a:r>
              <a:rPr lang="en-GB" sz="2800" dirty="0"/>
              <a:t> </a:t>
            </a:r>
            <a:r>
              <a:rPr lang="en-GB" sz="2800" dirty="0" err="1"/>
              <a:t>als</a:t>
            </a:r>
            <a:r>
              <a:rPr lang="en-GB" sz="2800" dirty="0"/>
              <a:t> </a:t>
            </a:r>
            <a:r>
              <a:rPr lang="en-GB" sz="2800" dirty="0" err="1"/>
              <a:t>teamleider</a:t>
            </a:r>
            <a:r>
              <a:rPr lang="en-GB" sz="2800" dirty="0"/>
              <a:t>?</a:t>
            </a:r>
          </a:p>
        </p:txBody>
      </p:sp>
      <p:sp>
        <p:nvSpPr>
          <p:cNvPr id="4" name="Content Placeholder 3">
            <a:extLst>
              <a:ext uri="{FF2B5EF4-FFF2-40B4-BE49-F238E27FC236}">
                <a16:creationId xmlns:a16="http://schemas.microsoft.com/office/drawing/2014/main" id="{85B6EF28-8AF3-3BB9-E0AF-1F779A06FA1A}"/>
              </a:ext>
            </a:extLst>
          </p:cNvPr>
          <p:cNvSpPr>
            <a:spLocks noGrp="1"/>
          </p:cNvSpPr>
          <p:nvPr>
            <p:ph idx="1"/>
          </p:nvPr>
        </p:nvSpPr>
        <p:spPr bwMode="auto">
          <a:xfrm>
            <a:off x="338873" y="994082"/>
            <a:ext cx="8486941" cy="4559553"/>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spcBef>
                <a:spcPts val="0"/>
              </a:spcBef>
              <a:buNone/>
            </a:pPr>
            <a:r>
              <a:rPr lang="nl-NL" sz="2000" dirty="0">
                <a:solidFill>
                  <a:srgbClr val="333333"/>
                </a:solidFill>
                <a:ea typeface="Calibri" panose="020F0502020204030204" pitchFamily="34" charset="0"/>
              </a:rPr>
              <a:t>Bereidt het team adequaat voor (roltoewijzing, taken delegeren vóór start)</a:t>
            </a:r>
          </a:p>
          <a:p>
            <a:pPr marL="0" indent="0">
              <a:spcBef>
                <a:spcPts val="0"/>
              </a:spcBef>
              <a:buNone/>
            </a:pPr>
            <a:endParaRPr lang="nl-NL" sz="2000" dirty="0">
              <a:solidFill>
                <a:srgbClr val="333333"/>
              </a:solidFill>
              <a:ea typeface="Calibri" panose="020F0502020204030204" pitchFamily="34" charset="0"/>
            </a:endParaRPr>
          </a:p>
          <a:p>
            <a:pPr marL="0" indent="0">
              <a:spcBef>
                <a:spcPts val="0"/>
              </a:spcBef>
              <a:buNone/>
            </a:pPr>
            <a:r>
              <a:rPr lang="nl-NL" sz="2000" dirty="0">
                <a:solidFill>
                  <a:srgbClr val="333333"/>
                </a:solidFill>
                <a:ea typeface="Calibri" panose="020F0502020204030204" pitchFamily="34" charset="0"/>
              </a:rPr>
              <a:t>Start zelf met ABCDE, bewaakt deze aanpak na arriveren van hulp</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a typeface="Calibri" panose="020F0502020204030204" pitchFamily="34" charset="0"/>
              </a:rPr>
              <a:t>Evalueert alle informatie van het team en baseert beslissingen hierop</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a typeface="Calibri" panose="020F0502020204030204" pitchFamily="34" charset="0"/>
              </a:rPr>
              <a:t>Houdt het overzicht, zorgt voor een goede </a:t>
            </a:r>
            <a:r>
              <a:rPr lang="nl-NL" sz="2000" i="1" dirty="0" err="1">
                <a:solidFill>
                  <a:srgbClr val="333333"/>
                </a:solidFill>
                <a:ea typeface="Calibri" panose="020F0502020204030204" pitchFamily="34" charset="0"/>
              </a:rPr>
              <a:t>situation</a:t>
            </a:r>
            <a:r>
              <a:rPr lang="nl-NL" sz="2000" i="1" dirty="0">
                <a:solidFill>
                  <a:srgbClr val="333333"/>
                </a:solidFill>
                <a:ea typeface="Calibri" panose="020F0502020204030204" pitchFamily="34" charset="0"/>
              </a:rPr>
              <a:t> awareness</a:t>
            </a:r>
            <a:r>
              <a:rPr lang="nl-NL" sz="2000" dirty="0">
                <a:solidFill>
                  <a:srgbClr val="333333"/>
                </a:solidFill>
                <a:ea typeface="Calibri" panose="020F0502020204030204" pitchFamily="34" charset="0"/>
              </a:rPr>
              <a:t>, deel de prioriteiten met je team</a:t>
            </a:r>
          </a:p>
          <a:p>
            <a:pPr marL="0" indent="0">
              <a:spcBef>
                <a:spcPts val="0"/>
              </a:spcBef>
              <a:buNone/>
            </a:pPr>
            <a:endParaRPr lang="nl-NL" sz="2000" dirty="0">
              <a:solidFill>
                <a:srgbClr val="333333"/>
              </a:solidFill>
              <a:effectLst/>
              <a:ea typeface="Calibri" panose="020F0502020204030204" pitchFamily="34" charset="0"/>
            </a:endParaRPr>
          </a:p>
          <a:p>
            <a:pPr marL="0" indent="0">
              <a:spcBef>
                <a:spcPts val="0"/>
              </a:spcBef>
              <a:buNone/>
            </a:pPr>
            <a:r>
              <a:rPr lang="nl-NL" sz="2000" dirty="0">
                <a:solidFill>
                  <a:srgbClr val="333333"/>
                </a:solidFill>
                <a:effectLst/>
                <a:ea typeface="Calibri" panose="020F0502020204030204" pitchFamily="34" charset="0"/>
              </a:rPr>
              <a:t>Vraagt collegae om raad waar nodig, e</a:t>
            </a:r>
            <a:r>
              <a:rPr lang="nl-NL" sz="2000" dirty="0">
                <a:solidFill>
                  <a:srgbClr val="333333"/>
                </a:solidFill>
                <a:ea typeface="Calibri" panose="020F0502020204030204" pitchFamily="34" charset="0"/>
              </a:rPr>
              <a:t>scaleert waar nodig</a:t>
            </a:r>
          </a:p>
          <a:p>
            <a:pPr marL="0" indent="0">
              <a:spcBef>
                <a:spcPts val="0"/>
              </a:spcBef>
              <a:buNone/>
            </a:pPr>
            <a:endParaRPr lang="nl-NL" sz="2000" dirty="0">
              <a:solidFill>
                <a:srgbClr val="333333"/>
              </a:solidFill>
              <a:ea typeface="Calibri" panose="020F0502020204030204" pitchFamily="34" charset="0"/>
            </a:endParaRPr>
          </a:p>
          <a:p>
            <a:pPr marL="0" indent="0">
              <a:spcBef>
                <a:spcPts val="0"/>
              </a:spcBef>
              <a:buNone/>
            </a:pPr>
            <a:r>
              <a:rPr lang="nl-NL" sz="2000" dirty="0">
                <a:solidFill>
                  <a:srgbClr val="333333"/>
                </a:solidFill>
                <a:ea typeface="Calibri" panose="020F0502020204030204" pitchFamily="34" charset="0"/>
              </a:rPr>
              <a:t>Geeft een duidelijke ISBARR overdracht</a:t>
            </a:r>
          </a:p>
        </p:txBody>
      </p:sp>
    </p:spTree>
    <p:extLst>
      <p:ext uri="{BB962C8B-B14F-4D97-AF65-F5344CB8AC3E}">
        <p14:creationId xmlns:p14="http://schemas.microsoft.com/office/powerpoint/2010/main" val="4202499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0" y="360000"/>
            <a:ext cx="8910229" cy="634082"/>
          </a:xfrm>
        </p:spPr>
        <p:txBody>
          <a:bodyPr/>
          <a:lstStyle/>
          <a:p>
            <a:r>
              <a:rPr lang="en-GB" sz="2800"/>
              <a:t>Wat </a:t>
            </a:r>
            <a:r>
              <a:rPr lang="en-GB" sz="2800" err="1"/>
              <a:t>wordt</a:t>
            </a:r>
            <a:r>
              <a:rPr lang="en-GB" sz="2800"/>
              <a:t> er van je </a:t>
            </a:r>
            <a:r>
              <a:rPr lang="en-GB" sz="2800" err="1"/>
              <a:t>verwacht</a:t>
            </a:r>
            <a:r>
              <a:rPr lang="en-GB" sz="2800"/>
              <a:t> </a:t>
            </a:r>
            <a:r>
              <a:rPr lang="en-GB" sz="2800" err="1"/>
              <a:t>als</a:t>
            </a:r>
            <a:r>
              <a:rPr lang="en-GB" sz="2800"/>
              <a:t> </a:t>
            </a:r>
            <a:r>
              <a:rPr lang="en-GB" sz="2800" err="1"/>
              <a:t>teamlid</a:t>
            </a:r>
            <a:r>
              <a:rPr lang="en-GB" sz="2800"/>
              <a:t>?</a:t>
            </a:r>
          </a:p>
        </p:txBody>
      </p:sp>
      <p:sp>
        <p:nvSpPr>
          <p:cNvPr id="3" name="Rectangle: Rounded Corners 2">
            <a:extLst>
              <a:ext uri="{FF2B5EF4-FFF2-40B4-BE49-F238E27FC236}">
                <a16:creationId xmlns:a16="http://schemas.microsoft.com/office/drawing/2014/main" id="{276533E3-3B27-3597-7658-E4A36AA3B35E}"/>
              </a:ext>
            </a:extLst>
          </p:cNvPr>
          <p:cNvSpPr/>
          <p:nvPr/>
        </p:nvSpPr>
        <p:spPr bwMode="auto">
          <a:xfrm>
            <a:off x="563519" y="1502644"/>
            <a:ext cx="8016961" cy="3449366"/>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r>
              <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rPr>
              <a:t>Voer de taken uit zoals </a:t>
            </a:r>
            <a:r>
              <a:rPr lang="nl-NL" dirty="0">
                <a:solidFill>
                  <a:srgbClr val="333333"/>
                </a:solidFill>
                <a:latin typeface="Arial" panose="020B0604020202020204" pitchFamily="34" charset="0"/>
                <a:ea typeface="Calibri" panose="020F0502020204030204" pitchFamily="34" charset="0"/>
                <a:cs typeface="Arial" panose="020B0604020202020204" pitchFamily="34" charset="0"/>
              </a:rPr>
              <a:t>gevraagd, maar neem ook initiatief binnen je rol </a:t>
            </a:r>
          </a:p>
          <a:p>
            <a:pPr marL="0" indent="0" algn="ctr">
              <a:buNone/>
            </a:pPr>
            <a:endParaRPr lang="nl-NL" dirty="0">
              <a:solidFill>
                <a:srgbClr val="333333"/>
              </a:solidFill>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Informeer de teamleider over je acties en bevindingen </a:t>
            </a:r>
          </a:p>
          <a:p>
            <a:pPr marL="0" indent="0" algn="ctr">
              <a:buNone/>
            </a:pPr>
            <a:endParaRPr lang="nl-NL" dirty="0">
              <a:latin typeface="Arial" panose="020B0604020202020204" pitchFamily="34" charset="0"/>
              <a:cs typeface="Arial" panose="020B0604020202020204" pitchFamily="34" charset="0"/>
            </a:endParaRPr>
          </a:p>
          <a:p>
            <a:pPr marL="0" indent="0" algn="ctr">
              <a:buNone/>
            </a:pPr>
            <a:r>
              <a:rPr lang="nl-NL" dirty="0">
                <a:latin typeface="Arial" panose="020B0604020202020204" pitchFamily="34" charset="0"/>
                <a:cs typeface="Arial" panose="020B0604020202020204" pitchFamily="34" charset="0"/>
              </a:rPr>
              <a:t>Voer alles in </a:t>
            </a:r>
            <a:r>
              <a:rPr lang="nl-NL" i="1" dirty="0">
                <a:latin typeface="Arial" panose="020B0604020202020204" pitchFamily="34" charset="0"/>
                <a:cs typeface="Arial" panose="020B0604020202020204" pitchFamily="34" charset="0"/>
              </a:rPr>
              <a:t>real-time</a:t>
            </a:r>
            <a:r>
              <a:rPr lang="nl-NL" dirty="0">
                <a:latin typeface="Arial" panose="020B0604020202020204" pitchFamily="34" charset="0"/>
                <a:cs typeface="Arial" panose="020B0604020202020204" pitchFamily="34" charset="0"/>
              </a:rPr>
              <a:t> uit tijdens de simulatie, ook de vaardigheden die beoordeeld worden</a:t>
            </a:r>
            <a:endParaRPr lang="nl-NL" dirty="0">
              <a:solidFill>
                <a:srgbClr val="333333"/>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637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69812-04AA-6743-A23D-EB6EA344CBFE}"/>
              </a:ext>
            </a:extLst>
          </p:cNvPr>
          <p:cNvSpPr>
            <a:spLocks noGrp="1"/>
          </p:cNvSpPr>
          <p:nvPr>
            <p:ph type="title"/>
          </p:nvPr>
        </p:nvSpPr>
        <p:spPr>
          <a:xfrm>
            <a:off x="2514600" y="5593903"/>
            <a:ext cx="6629400" cy="566738"/>
          </a:xfrm>
        </p:spPr>
        <p:txBody>
          <a:bodyPr anchor="b">
            <a:noAutofit/>
          </a:bodyPr>
          <a:lstStyle/>
          <a:p>
            <a:pPr>
              <a:lnSpc>
                <a:spcPct val="90000"/>
              </a:lnSpc>
            </a:pPr>
            <a:r>
              <a:rPr lang="en-US" altLang="en-US" dirty="0"/>
              <a:t>Advanced Paediatric Life Support</a:t>
            </a:r>
            <a:br>
              <a:rPr lang="en-US" altLang="en-US" dirty="0"/>
            </a:br>
            <a:r>
              <a:rPr lang="en-US" altLang="en-US" dirty="0" err="1"/>
              <a:t>Onderwijskundige</a:t>
            </a:r>
            <a:r>
              <a:rPr lang="en-US" altLang="en-US" dirty="0"/>
              <a:t> </a:t>
            </a:r>
            <a:r>
              <a:rPr lang="en-US" altLang="en-US" dirty="0" err="1"/>
              <a:t>ondersteuning</a:t>
            </a:r>
            <a:endParaRPr lang="nl-NL" dirty="0"/>
          </a:p>
        </p:txBody>
      </p:sp>
      <p:pic>
        <p:nvPicPr>
          <p:cNvPr id="5" name="Tijdelijke aanduiding voor inhoud 4" descr="Moeder die buiten op het gras een kind op een fiets duwt">
            <a:extLst>
              <a:ext uri="{FF2B5EF4-FFF2-40B4-BE49-F238E27FC236}">
                <a16:creationId xmlns:a16="http://schemas.microsoft.com/office/drawing/2014/main" id="{4CCA4500-5E5F-ADAF-D4CC-9F9299EE2C04}"/>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0680" b="10680"/>
          <a:stretch/>
        </p:blipFill>
        <p:spPr>
          <a:prstGeom prst="rect">
            <a:avLst/>
          </a:prstGeom>
          <a:noFill/>
        </p:spPr>
      </p:pic>
      <p:sp>
        <p:nvSpPr>
          <p:cNvPr id="10" name="Text Placeholder 3">
            <a:extLst>
              <a:ext uri="{FF2B5EF4-FFF2-40B4-BE49-F238E27FC236}">
                <a16:creationId xmlns:a16="http://schemas.microsoft.com/office/drawing/2014/main" id="{09B5F760-84E9-A37E-7D86-1B3A73924B8B}"/>
              </a:ext>
            </a:extLst>
          </p:cNvPr>
          <p:cNvSpPr>
            <a:spLocks noGrp="1"/>
          </p:cNvSpPr>
          <p:nvPr>
            <p:ph type="body" sz="half" idx="2"/>
          </p:nvPr>
        </p:nvSpPr>
        <p:spPr/>
        <p:txBody>
          <a:bodyPr/>
          <a:lstStyle/>
          <a:p>
            <a:r>
              <a:rPr lang="en-US" sz="2000" dirty="0" err="1"/>
              <a:t>Onze</a:t>
            </a:r>
            <a:r>
              <a:rPr lang="en-US" sz="2000" dirty="0"/>
              <a:t> faculty</a:t>
            </a:r>
          </a:p>
        </p:txBody>
      </p:sp>
    </p:spTree>
    <p:extLst>
      <p:ext uri="{BB962C8B-B14F-4D97-AF65-F5344CB8AC3E}">
        <p14:creationId xmlns:p14="http://schemas.microsoft.com/office/powerpoint/2010/main" val="207893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059113" y="4421188"/>
            <a:ext cx="5486400" cy="65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a:t>
            </a:r>
            <a:r>
              <a:rPr lang="en-GB" altLang="en-US" sz="2400"/>
              <a:t>Support</a:t>
            </a:r>
          </a:p>
        </p:txBody>
      </p:sp>
      <p:sp>
        <p:nvSpPr>
          <p:cNvPr id="19459" name="Text Placeholder 4"/>
          <p:cNvSpPr>
            <a:spLocks noGrp="1"/>
          </p:cNvSpPr>
          <p:nvPr>
            <p:ph type="body" sz="half" idx="2"/>
          </p:nvPr>
        </p:nvSpPr>
        <p:spPr bwMode="auto">
          <a:xfrm>
            <a:off x="3059113" y="5157788"/>
            <a:ext cx="548640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400" err="1">
                <a:solidFill>
                  <a:schemeClr val="tx1">
                    <a:lumMod val="85000"/>
                    <a:lumOff val="15000"/>
                  </a:schemeClr>
                </a:solidFill>
              </a:rPr>
              <a:t>Introductie</a:t>
            </a:r>
            <a:r>
              <a:rPr lang="en-GB" altLang="en-US" sz="2400">
                <a:solidFill>
                  <a:schemeClr val="tx1">
                    <a:lumMod val="85000"/>
                    <a:lumOff val="15000"/>
                  </a:schemeClr>
                </a:solidFill>
              </a:rPr>
              <a:t> </a:t>
            </a:r>
            <a:r>
              <a:rPr lang="en-GB" altLang="en-US" sz="2400" err="1">
                <a:solidFill>
                  <a:schemeClr val="tx1">
                    <a:lumMod val="85000"/>
                    <a:lumOff val="15000"/>
                  </a:schemeClr>
                </a:solidFill>
              </a:rPr>
              <a:t>en</a:t>
            </a:r>
            <a:r>
              <a:rPr lang="en-GB" altLang="en-US" sz="2400">
                <a:solidFill>
                  <a:schemeClr val="tx1">
                    <a:lumMod val="85000"/>
                    <a:lumOff val="15000"/>
                  </a:schemeClr>
                </a:solidFill>
              </a:rPr>
              <a:t> </a:t>
            </a:r>
            <a:r>
              <a:rPr lang="en-GB" altLang="en-US" sz="2400" err="1">
                <a:solidFill>
                  <a:schemeClr val="tx1">
                    <a:lumMod val="85000"/>
                    <a:lumOff val="15000"/>
                  </a:schemeClr>
                </a:solidFill>
              </a:rPr>
              <a:t>huisregels</a:t>
            </a:r>
            <a:endParaRPr lang="en-GB" altLang="en-US" sz="2400">
              <a:solidFill>
                <a:schemeClr val="tx1">
                  <a:lumMod val="85000"/>
                  <a:lumOff val="15000"/>
                </a:schemeClr>
              </a:solidFill>
            </a:endParaRPr>
          </a:p>
        </p:txBody>
      </p:sp>
      <p:pic>
        <p:nvPicPr>
          <p:cNvPr id="6" name="Afbeelding 5">
            <a:extLst>
              <a:ext uri="{FF2B5EF4-FFF2-40B4-BE49-F238E27FC236}">
                <a16:creationId xmlns:a16="http://schemas.microsoft.com/office/drawing/2014/main" id="{3850F417-B641-575F-693F-884061BED8D2}"/>
              </a:ext>
            </a:extLst>
          </p:cNvPr>
          <p:cNvPicPr>
            <a:picLocks noChangeAspect="1"/>
          </p:cNvPicPr>
          <p:nvPr/>
        </p:nvPicPr>
        <p:blipFill>
          <a:blip r:embed="rId3"/>
          <a:stretch>
            <a:fillRect/>
          </a:stretch>
        </p:blipFill>
        <p:spPr>
          <a:xfrm>
            <a:off x="503871" y="698489"/>
            <a:ext cx="3008444" cy="3476645"/>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000" y="1620000"/>
            <a:ext cx="7273925" cy="762000"/>
          </a:xfrm>
          <a:prstGeom prst="rect">
            <a:avLst/>
          </a:prstGeom>
        </p:spPr>
        <p:txBody>
          <a:bodyPr wrap="none"/>
          <a:lstStyle/>
          <a:p>
            <a:pPr algn="l">
              <a:defRPr/>
            </a:pPr>
            <a:r>
              <a:rPr lang="en-US" sz="3600" b="1" kern="0">
                <a:solidFill>
                  <a:schemeClr val="bg1"/>
                </a:solidFill>
                <a:latin typeface="Arial" panose="020B0604020202020204" pitchFamily="34" charset="0"/>
                <a:ea typeface="ＭＳ Ｐゴシック" charset="0"/>
                <a:cs typeface="Arial" panose="020B0604020202020204" pitchFamily="34" charset="0"/>
              </a:rPr>
              <a:t>Advanced Paediatric Life Support</a:t>
            </a:r>
          </a:p>
        </p:txBody>
      </p:sp>
      <p:sp>
        <p:nvSpPr>
          <p:cNvPr id="20483" name="Rectangle 3"/>
          <p:cNvSpPr txBox="1">
            <a:spLocks noChangeArrowheads="1"/>
          </p:cNvSpPr>
          <p:nvPr/>
        </p:nvSpPr>
        <p:spPr bwMode="auto">
          <a:xfrm>
            <a:off x="1257623" y="2361223"/>
            <a:ext cx="6517466"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lnSpc>
                <a:spcPct val="90000"/>
              </a:lnSpc>
            </a:pPr>
            <a:r>
              <a:rPr lang="en-US" altLang="en-US" sz="2800" err="1">
                <a:solidFill>
                  <a:schemeClr val="bg1"/>
                </a:solidFill>
                <a:latin typeface="Arial" pitchFamily="34" charset="0"/>
                <a:cs typeface="Arial" pitchFamily="34" charset="0"/>
              </a:rPr>
              <a:t>Herkenning</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en</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opvang</a:t>
            </a:r>
            <a:r>
              <a:rPr lang="en-US" altLang="en-US" sz="2800">
                <a:solidFill>
                  <a:schemeClr val="bg1"/>
                </a:solidFill>
                <a:latin typeface="Arial" pitchFamily="34" charset="0"/>
                <a:cs typeface="Arial" pitchFamily="34" charset="0"/>
              </a:rPr>
              <a:t> van </a:t>
            </a:r>
            <a:r>
              <a:rPr lang="en-US" altLang="en-US" sz="2800" err="1">
                <a:solidFill>
                  <a:schemeClr val="bg1"/>
                </a:solidFill>
                <a:latin typeface="Arial" pitchFamily="34" charset="0"/>
                <a:cs typeface="Arial" pitchFamily="34" charset="0"/>
              </a:rPr>
              <a:t>ernstig</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zieke</a:t>
            </a:r>
            <a:r>
              <a:rPr lang="en-US" altLang="en-US" sz="2800">
                <a:solidFill>
                  <a:schemeClr val="bg1"/>
                </a:solidFill>
                <a:latin typeface="Arial" pitchFamily="34" charset="0"/>
                <a:cs typeface="Arial" pitchFamily="34" charset="0"/>
              </a:rPr>
              <a:t> </a:t>
            </a:r>
            <a:r>
              <a:rPr lang="en-US" altLang="en-US" sz="2800" err="1">
                <a:solidFill>
                  <a:schemeClr val="bg1"/>
                </a:solidFill>
                <a:latin typeface="Arial" pitchFamily="34" charset="0"/>
                <a:cs typeface="Arial" pitchFamily="34" charset="0"/>
              </a:rPr>
              <a:t>kinderen</a:t>
            </a:r>
            <a:endParaRPr lang="en-US" altLang="en-US" sz="2800">
              <a:solidFill>
                <a:schemeClr val="bg1"/>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7" y="332656"/>
            <a:ext cx="1561142" cy="1008000"/>
          </a:xfrm>
          <a:prstGeom prst="rect">
            <a:avLst/>
          </a:prstGeom>
        </p:spPr>
      </p:pic>
      <p:pic>
        <p:nvPicPr>
          <p:cNvPr id="2" name="Picture 1">
            <a:extLst>
              <a:ext uri="{FF2B5EF4-FFF2-40B4-BE49-F238E27FC236}">
                <a16:creationId xmlns:a16="http://schemas.microsoft.com/office/drawing/2014/main" id="{638B01BB-8D17-CB8C-1F62-584BF934481A}"/>
              </a:ext>
            </a:extLst>
          </p:cNvPr>
          <p:cNvPicPr>
            <a:picLocks noChangeAspect="1"/>
          </p:cNvPicPr>
          <p:nvPr/>
        </p:nvPicPr>
        <p:blipFill>
          <a:blip r:embed="rId4"/>
          <a:stretch>
            <a:fillRect/>
          </a:stretch>
        </p:blipFill>
        <p:spPr>
          <a:xfrm>
            <a:off x="0" y="3176016"/>
            <a:ext cx="9144000" cy="3681984"/>
          </a:xfrm>
          <a:prstGeom prst="rect">
            <a:avLst/>
          </a:prstGeom>
        </p:spPr>
      </p:pic>
    </p:spTree>
    <p:extLst>
      <p:ext uri="{BB962C8B-B14F-4D97-AF65-F5344CB8AC3E}">
        <p14:creationId xmlns:p14="http://schemas.microsoft.com/office/powerpoint/2010/main" val="4188226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054"/>
          <p:cNvSpPr>
            <a:spLocks noGrp="1" noChangeArrowheads="1"/>
          </p:cNvSpPr>
          <p:nvPr>
            <p:ph type="title"/>
          </p:nvPr>
        </p:nvSpPr>
        <p:spPr bwMode="auto">
          <a:xfrm>
            <a:off x="250825" y="476250"/>
            <a:ext cx="8229600" cy="6334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Ernstig</a:t>
            </a:r>
            <a:r>
              <a:rPr lang="en-US" altLang="en-US"/>
              <a:t> </a:t>
            </a:r>
            <a:r>
              <a:rPr lang="en-US" altLang="en-US" err="1"/>
              <a:t>ziek</a:t>
            </a:r>
            <a:r>
              <a:rPr lang="en-US" altLang="en-US"/>
              <a:t> kind: </a:t>
            </a:r>
            <a:r>
              <a:rPr lang="en-US" altLang="en-US" err="1"/>
              <a:t>leerdoelen</a:t>
            </a:r>
            <a:endParaRPr lang="en-US" altLang="en-US"/>
          </a:p>
        </p:txBody>
      </p:sp>
      <p:sp>
        <p:nvSpPr>
          <p:cNvPr id="28674" name="Rectangle 2055"/>
          <p:cNvSpPr>
            <a:spLocks noGrp="1" noChangeArrowheads="1"/>
          </p:cNvSpPr>
          <p:nvPr>
            <p:ph idx="1"/>
          </p:nvPr>
        </p:nvSpPr>
        <p:spPr bwMode="auto">
          <a:xfrm>
            <a:off x="179512" y="1700808"/>
            <a:ext cx="8641655" cy="288131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Tx/>
              <a:buChar char="•"/>
              <a:defRPr/>
            </a:pPr>
            <a:r>
              <a:rPr lang="nl-NL" altLang="en-US">
                <a:ea typeface="MS PGothic" pitchFamily="34" charset="-128"/>
              </a:rPr>
              <a:t>een snelle klinische beoordeling kunnen uitvoeren om de ernst van ziekte bij het kind in te schatten</a:t>
            </a:r>
          </a:p>
          <a:p>
            <a:pPr marL="0" indent="0" eaLnBrk="1" hangingPunct="1">
              <a:buFont typeface="Arial"/>
              <a:buNone/>
              <a:defRPr/>
            </a:pPr>
            <a:endParaRPr lang="nl-NL" altLang="en-US">
              <a:ea typeface="MS PGothic" pitchFamily="34" charset="-128"/>
            </a:endParaRPr>
          </a:p>
          <a:p>
            <a:pPr eaLnBrk="1" hangingPunct="1">
              <a:buFontTx/>
              <a:buChar char="•"/>
              <a:defRPr/>
            </a:pPr>
            <a:r>
              <a:rPr lang="nl-NL" altLang="en-US">
                <a:ea typeface="MS PGothic" pitchFamily="34" charset="-128"/>
              </a:rPr>
              <a:t>de gestructureerde aanpak leren voor het behandelen van ernstig zieke kinderen</a:t>
            </a:r>
          </a:p>
          <a:p>
            <a:pPr eaLnBrk="1" hangingPunct="1">
              <a:buFontTx/>
              <a:buChar char="•"/>
              <a:defRPr/>
            </a:pPr>
            <a:endParaRPr lang="nl-NL" altLang="en-US">
              <a:ea typeface="MS PGothic" pitchFamily="34" charset="-128"/>
            </a:endParaRPr>
          </a:p>
          <a:p>
            <a:pPr eaLnBrk="1" hangingPunct="1">
              <a:buFontTx/>
              <a:buChar char="•"/>
              <a:defRPr/>
            </a:pPr>
            <a:endParaRPr lang="nl-NL" altLang="en-US">
              <a:ea typeface="MS PGothic" pitchFamily="34" charset="-128"/>
            </a:endParaRPr>
          </a:p>
          <a:p>
            <a:pPr eaLnBrk="1" hangingPunct="1">
              <a:buFontTx/>
              <a:buChar char="•"/>
              <a:defRPr/>
            </a:pPr>
            <a:endParaRPr lang="nl-NL" altLang="en-US">
              <a:ea typeface="MS PGothic" pitchFamily="34" charset="-128"/>
            </a:endParaRPr>
          </a:p>
        </p:txBody>
      </p:sp>
    </p:spTree>
  </p:cSld>
  <p:clrMapOvr>
    <a:masterClrMapping/>
  </p:clrMapOvr>
  <p:transition spd="slow" advTm="44555"/>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C41A40-F297-D503-707E-7C1EBB107EB6}"/>
              </a:ext>
            </a:extLst>
          </p:cNvPr>
          <p:cNvSpPr/>
          <p:nvPr/>
        </p:nvSpPr>
        <p:spPr bwMode="auto">
          <a:xfrm>
            <a:off x="194652"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Respiratoire obstructie</a:t>
            </a:r>
          </a:p>
        </p:txBody>
      </p:sp>
      <p:sp>
        <p:nvSpPr>
          <p:cNvPr id="5" name="Rectangle: Rounded Corners 4">
            <a:extLst>
              <a:ext uri="{FF2B5EF4-FFF2-40B4-BE49-F238E27FC236}">
                <a16:creationId xmlns:a16="http://schemas.microsoft.com/office/drawing/2014/main" id="{C639D908-90CB-AD94-155F-6D170C43B327}"/>
              </a:ext>
            </a:extLst>
          </p:cNvPr>
          <p:cNvSpPr/>
          <p:nvPr/>
        </p:nvSpPr>
        <p:spPr bwMode="auto">
          <a:xfrm>
            <a:off x="2432848"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Respiratoire onderdrukking</a:t>
            </a:r>
          </a:p>
        </p:txBody>
      </p:sp>
      <p:sp>
        <p:nvSpPr>
          <p:cNvPr id="6" name="Rectangle: Rounded Corners 5">
            <a:extLst>
              <a:ext uri="{FF2B5EF4-FFF2-40B4-BE49-F238E27FC236}">
                <a16:creationId xmlns:a16="http://schemas.microsoft.com/office/drawing/2014/main" id="{4FC56EF7-19F6-2DB8-89C8-83773838D867}"/>
              </a:ext>
            </a:extLst>
          </p:cNvPr>
          <p:cNvSpPr/>
          <p:nvPr/>
        </p:nvSpPr>
        <p:spPr bwMode="auto">
          <a:xfrm>
            <a:off x="4671044"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Vochtverlies</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037A253-9A46-DF02-16EF-6AE45814001F}"/>
              </a:ext>
            </a:extLst>
          </p:cNvPr>
          <p:cNvSpPr/>
          <p:nvPr/>
        </p:nvSpPr>
        <p:spPr bwMode="auto">
          <a:xfrm>
            <a:off x="6909238" y="763792"/>
            <a:ext cx="2016000" cy="785309"/>
          </a:xfrm>
          <a:prstGeom prst="roundRect">
            <a:avLst/>
          </a:prstGeom>
          <a:solidFill>
            <a:schemeClr val="accent1"/>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Vocht maldistributie</a:t>
            </a:r>
          </a:p>
        </p:txBody>
      </p:sp>
      <p:sp>
        <p:nvSpPr>
          <p:cNvPr id="8" name="Rectangle: Rounded Corners 7">
            <a:extLst>
              <a:ext uri="{FF2B5EF4-FFF2-40B4-BE49-F238E27FC236}">
                <a16:creationId xmlns:a16="http://schemas.microsoft.com/office/drawing/2014/main" id="{87D43A99-6229-BD4B-F8FD-52420DA31F47}"/>
              </a:ext>
            </a:extLst>
          </p:cNvPr>
          <p:cNvSpPr/>
          <p:nvPr/>
        </p:nvSpPr>
        <p:spPr bwMode="auto">
          <a:xfrm>
            <a:off x="194652" y="2088778"/>
            <a:ext cx="2016000" cy="1340215"/>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Vreemd voorwerp</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Astma, valse kroep</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059274B-AEFD-033D-33F5-99F12A4EDC9A}"/>
              </a:ext>
            </a:extLst>
          </p:cNvPr>
          <p:cNvSpPr/>
          <p:nvPr/>
        </p:nvSpPr>
        <p:spPr bwMode="auto">
          <a:xfrm>
            <a:off x="2431370" y="2085193"/>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Convulsies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Intoxicatie</a:t>
            </a:r>
          </a:p>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ICH</a:t>
            </a:r>
          </a:p>
        </p:txBody>
      </p:sp>
      <p:sp>
        <p:nvSpPr>
          <p:cNvPr id="10" name="Rectangle: Rounded Corners 9">
            <a:extLst>
              <a:ext uri="{FF2B5EF4-FFF2-40B4-BE49-F238E27FC236}">
                <a16:creationId xmlns:a16="http://schemas.microsoft.com/office/drawing/2014/main" id="{FE6D4D51-4E17-24C3-D732-A6DCB90F1654}"/>
              </a:ext>
            </a:extLst>
          </p:cNvPr>
          <p:cNvSpPr/>
          <p:nvPr/>
        </p:nvSpPr>
        <p:spPr bwMode="auto">
          <a:xfrm>
            <a:off x="4671043" y="2083400"/>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Bloedverlies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Brandwonde</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Braken</a:t>
            </a:r>
            <a:endPar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DB23632-C996-A328-FCD6-466D1854235F}"/>
              </a:ext>
            </a:extLst>
          </p:cNvPr>
          <p:cNvSpPr/>
          <p:nvPr/>
        </p:nvSpPr>
        <p:spPr bwMode="auto">
          <a:xfrm>
            <a:off x="6909238" y="2083400"/>
            <a:ext cx="2016000" cy="1213822"/>
          </a:xfrm>
          <a:prstGeom prst="roundRect">
            <a:avLst/>
          </a:prstGeom>
          <a:solidFill>
            <a:srgbClr val="E2E2F6"/>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Sepsis</a:t>
            </a:r>
          </a:p>
          <a:p>
            <a:pPr marL="0" marR="0" indent="0" defTabSz="914400" rtl="0" eaLnBrk="0" fontAlgn="base" latinLnBrk="0" hangingPunct="0">
              <a:lnSpc>
                <a:spcPct val="100000"/>
              </a:lnSpc>
              <a:spcBef>
                <a:spcPct val="0"/>
              </a:spcBef>
              <a:spcAft>
                <a:spcPct val="0"/>
              </a:spcAft>
              <a:buClrTx/>
              <a:buSzTx/>
              <a:buFontTx/>
              <a:buNone/>
              <a:tabLst/>
            </a:pPr>
            <a:r>
              <a:rPr lang="nl-NL" sz="2000" dirty="0">
                <a:latin typeface="Arial" panose="020B0604020202020204" pitchFamily="34" charset="0"/>
                <a:cs typeface="Arial" panose="020B0604020202020204" pitchFamily="34" charset="0"/>
              </a:rPr>
              <a:t>Anafylaxie</a:t>
            </a:r>
          </a:p>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Hartfalen</a:t>
            </a:r>
          </a:p>
        </p:txBody>
      </p:sp>
      <p:sp>
        <p:nvSpPr>
          <p:cNvPr id="12" name="Rectangle: Rounded Corners 11">
            <a:extLst>
              <a:ext uri="{FF2B5EF4-FFF2-40B4-BE49-F238E27FC236}">
                <a16:creationId xmlns:a16="http://schemas.microsoft.com/office/drawing/2014/main" id="{B0E42776-DED8-FCC1-896B-2F9E971D207C}"/>
              </a:ext>
            </a:extLst>
          </p:cNvPr>
          <p:cNvSpPr/>
          <p:nvPr/>
        </p:nvSpPr>
        <p:spPr bwMode="auto">
          <a:xfrm>
            <a:off x="194652" y="4285132"/>
            <a:ext cx="4252719" cy="461704"/>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Respiratoir falen</a:t>
            </a:r>
          </a:p>
        </p:txBody>
      </p:sp>
      <p:sp>
        <p:nvSpPr>
          <p:cNvPr id="13" name="Rectangle: Rounded Corners 12">
            <a:extLst>
              <a:ext uri="{FF2B5EF4-FFF2-40B4-BE49-F238E27FC236}">
                <a16:creationId xmlns:a16="http://schemas.microsoft.com/office/drawing/2014/main" id="{3126F7E0-AF06-69B7-0179-B5A05D194100}"/>
              </a:ext>
            </a:extLst>
          </p:cNvPr>
          <p:cNvSpPr/>
          <p:nvPr/>
        </p:nvSpPr>
        <p:spPr bwMode="auto">
          <a:xfrm>
            <a:off x="4704357" y="4285130"/>
            <a:ext cx="4220881" cy="461705"/>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Circulatoir</a:t>
            </a: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falen</a:t>
            </a:r>
          </a:p>
        </p:txBody>
      </p:sp>
      <p:sp>
        <p:nvSpPr>
          <p:cNvPr id="14" name="Rectangle: Rounded Corners 13">
            <a:extLst>
              <a:ext uri="{FF2B5EF4-FFF2-40B4-BE49-F238E27FC236}">
                <a16:creationId xmlns:a16="http://schemas.microsoft.com/office/drawing/2014/main" id="{64A40AE8-79F7-1FFB-7077-0182D7366883}"/>
              </a:ext>
            </a:extLst>
          </p:cNvPr>
          <p:cNvSpPr/>
          <p:nvPr/>
        </p:nvSpPr>
        <p:spPr bwMode="auto">
          <a:xfrm>
            <a:off x="2454206" y="5928102"/>
            <a:ext cx="4409763" cy="461705"/>
          </a:xfrm>
          <a:prstGeom prst="roundRect">
            <a:avLst/>
          </a:prstGeom>
          <a:no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Hartstilstand</a:t>
            </a:r>
          </a:p>
        </p:txBody>
      </p:sp>
      <p:sp>
        <p:nvSpPr>
          <p:cNvPr id="15" name="Rectangle 2054">
            <a:extLst>
              <a:ext uri="{FF2B5EF4-FFF2-40B4-BE49-F238E27FC236}">
                <a16:creationId xmlns:a16="http://schemas.microsoft.com/office/drawing/2014/main" id="{044434A2-2F0E-7A22-5C44-BB9360BE8C1A}"/>
              </a:ext>
            </a:extLst>
          </p:cNvPr>
          <p:cNvSpPr txBox="1">
            <a:spLocks noChangeArrowheads="1"/>
          </p:cNvSpPr>
          <p:nvPr/>
        </p:nvSpPr>
        <p:spPr bwMode="auto">
          <a:xfrm>
            <a:off x="194652" y="81675"/>
            <a:ext cx="8229600" cy="1008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r>
              <a:rPr lang="nl-NL" altLang="en-US" sz="3200" b="1" kern="0" dirty="0">
                <a:solidFill>
                  <a:srgbClr val="2E5796"/>
                </a:solidFill>
                <a:latin typeface="Arial" panose="020B0604020202020204" pitchFamily="34" charset="0"/>
                <a:cs typeface="Arial" panose="020B0604020202020204" pitchFamily="34" charset="0"/>
              </a:rPr>
              <a:t>Op weg naar arrest</a:t>
            </a:r>
          </a:p>
        </p:txBody>
      </p:sp>
      <p:cxnSp>
        <p:nvCxnSpPr>
          <p:cNvPr id="17" name="Straight Arrow Connector 16">
            <a:extLst>
              <a:ext uri="{FF2B5EF4-FFF2-40B4-BE49-F238E27FC236}">
                <a16:creationId xmlns:a16="http://schemas.microsoft.com/office/drawing/2014/main" id="{0A98B581-E609-AE6B-1BF9-8D2AC2760163}"/>
              </a:ext>
            </a:extLst>
          </p:cNvPr>
          <p:cNvCxnSpPr>
            <a:cxnSpLocks/>
            <a:stCxn id="4" idx="2"/>
            <a:endCxn id="8" idx="0"/>
          </p:cNvCxnSpPr>
          <p:nvPr/>
        </p:nvCxnSpPr>
        <p:spPr bwMode="auto">
          <a:xfrm>
            <a:off x="1202652" y="1549101"/>
            <a:ext cx="0" cy="53967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12836C96-3E76-C5CF-554D-DC31F534BA16}"/>
              </a:ext>
            </a:extLst>
          </p:cNvPr>
          <p:cNvCxnSpPr/>
          <p:nvPr/>
        </p:nvCxnSpPr>
        <p:spPr bwMode="auto">
          <a:xfrm>
            <a:off x="3388248"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9EFCAE85-95A0-EA11-33FD-65EB4CB60AE6}"/>
              </a:ext>
            </a:extLst>
          </p:cNvPr>
          <p:cNvCxnSpPr/>
          <p:nvPr/>
        </p:nvCxnSpPr>
        <p:spPr bwMode="auto">
          <a:xfrm>
            <a:off x="5681420"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ED18A034-8CB9-40C1-5DFF-729B0D27F9AB}"/>
              </a:ext>
            </a:extLst>
          </p:cNvPr>
          <p:cNvCxnSpPr/>
          <p:nvPr/>
        </p:nvCxnSpPr>
        <p:spPr bwMode="auto">
          <a:xfrm>
            <a:off x="7877772" y="1549101"/>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4F7FAF87-1862-32C7-9C3F-9241C78F5290}"/>
              </a:ext>
            </a:extLst>
          </p:cNvPr>
          <p:cNvCxnSpPr/>
          <p:nvPr/>
        </p:nvCxnSpPr>
        <p:spPr bwMode="auto">
          <a:xfrm>
            <a:off x="6862531" y="3773224"/>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44DCD66C-1F56-CD58-ABC8-FFA7869A0FBC}"/>
              </a:ext>
            </a:extLst>
          </p:cNvPr>
          <p:cNvCxnSpPr/>
          <p:nvPr/>
        </p:nvCxnSpPr>
        <p:spPr bwMode="auto">
          <a:xfrm>
            <a:off x="2210652" y="3806372"/>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D0F3F0CC-346E-72EB-07E8-6900317AB1C7}"/>
              </a:ext>
            </a:extLst>
          </p:cNvPr>
          <p:cNvCxnSpPr/>
          <p:nvPr/>
        </p:nvCxnSpPr>
        <p:spPr bwMode="auto">
          <a:xfrm>
            <a:off x="4648247" y="5431699"/>
            <a:ext cx="0" cy="46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5" name="Straight Connector 24">
            <a:extLst>
              <a:ext uri="{FF2B5EF4-FFF2-40B4-BE49-F238E27FC236}">
                <a16:creationId xmlns:a16="http://schemas.microsoft.com/office/drawing/2014/main" id="{7A9BBC33-A0E2-C895-EC60-84BB39925A9D}"/>
              </a:ext>
            </a:extLst>
          </p:cNvPr>
          <p:cNvCxnSpPr>
            <a:cxnSpLocks/>
            <a:stCxn id="8" idx="2"/>
          </p:cNvCxnSpPr>
          <p:nvPr/>
        </p:nvCxnSpPr>
        <p:spPr bwMode="auto">
          <a:xfrm>
            <a:off x="1202652" y="3428993"/>
            <a:ext cx="0" cy="377379"/>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72AE627-CAE1-4F18-8E70-9326713B7B01}"/>
              </a:ext>
            </a:extLst>
          </p:cNvPr>
          <p:cNvCxnSpPr/>
          <p:nvPr/>
        </p:nvCxnSpPr>
        <p:spPr bwMode="auto">
          <a:xfrm>
            <a:off x="1202652" y="3806372"/>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53AEB97-2A27-7872-1926-9CA31C1C2A1F}"/>
              </a:ext>
            </a:extLst>
          </p:cNvPr>
          <p:cNvCxnSpPr/>
          <p:nvPr/>
        </p:nvCxnSpPr>
        <p:spPr bwMode="auto">
          <a:xfrm>
            <a:off x="5679043" y="3773224"/>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F54B3AB-DE21-302A-162E-EF57DE348BE5}"/>
              </a:ext>
            </a:extLst>
          </p:cNvPr>
          <p:cNvCxnSpPr/>
          <p:nvPr/>
        </p:nvCxnSpPr>
        <p:spPr bwMode="auto">
          <a:xfrm>
            <a:off x="3570999" y="3312442"/>
            <a:ext cx="0" cy="50377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6902DA90-5E46-6FBA-0BAD-45ACFC47BD7A}"/>
              </a:ext>
            </a:extLst>
          </p:cNvPr>
          <p:cNvCxnSpPr/>
          <p:nvPr/>
        </p:nvCxnSpPr>
        <p:spPr bwMode="auto">
          <a:xfrm>
            <a:off x="5679043" y="3313125"/>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46809147-0F58-B7BE-F82A-A4A20C680E84}"/>
              </a:ext>
            </a:extLst>
          </p:cNvPr>
          <p:cNvCxnSpPr/>
          <p:nvPr/>
        </p:nvCxnSpPr>
        <p:spPr bwMode="auto">
          <a:xfrm>
            <a:off x="8048957" y="3312442"/>
            <a:ext cx="0" cy="468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3447FAEB-1B14-F47D-BB45-8F6B902670B5}"/>
              </a:ext>
            </a:extLst>
          </p:cNvPr>
          <p:cNvCxnSpPr/>
          <p:nvPr/>
        </p:nvCxnSpPr>
        <p:spPr bwMode="auto">
          <a:xfrm>
            <a:off x="3519400" y="5431699"/>
            <a:ext cx="236991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EC8F12C8-EBB2-7F28-1577-257D3F28DCFF}"/>
              </a:ext>
            </a:extLst>
          </p:cNvPr>
          <p:cNvCxnSpPr/>
          <p:nvPr/>
        </p:nvCxnSpPr>
        <p:spPr bwMode="auto">
          <a:xfrm>
            <a:off x="5889314" y="4763586"/>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 name="Straight Connector 1">
            <a:extLst>
              <a:ext uri="{FF2B5EF4-FFF2-40B4-BE49-F238E27FC236}">
                <a16:creationId xmlns:a16="http://schemas.microsoft.com/office/drawing/2014/main" id="{59CE908C-F11A-3A66-6179-985E8582B023}"/>
              </a:ext>
            </a:extLst>
          </p:cNvPr>
          <p:cNvCxnSpPr/>
          <p:nvPr/>
        </p:nvCxnSpPr>
        <p:spPr bwMode="auto">
          <a:xfrm>
            <a:off x="3518136" y="4752700"/>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8580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dirty="0"/>
              <a:t>Advanced </a:t>
            </a:r>
            <a:r>
              <a:rPr lang="nl-NL" altLang="en-US" dirty="0" err="1"/>
              <a:t>Paediatric</a:t>
            </a:r>
            <a:r>
              <a:rPr lang="nl-NL" altLang="en-US" dirty="0"/>
              <a:t> Life Support Systematische aanpak</a:t>
            </a:r>
          </a:p>
        </p:txBody>
      </p:sp>
      <p:graphicFrame>
        <p:nvGraphicFramePr>
          <p:cNvPr id="2" name="Table 1"/>
          <p:cNvGraphicFramePr>
            <a:graphicFrameLocks noGrp="1"/>
          </p:cNvGraphicFramePr>
          <p:nvPr>
            <p:extLst>
              <p:ext uri="{D42A27DB-BD31-4B8C-83A1-F6EECF244321}">
                <p14:modId xmlns:p14="http://schemas.microsoft.com/office/powerpoint/2010/main" val="2554987093"/>
              </p:ext>
            </p:extLst>
          </p:nvPr>
        </p:nvGraphicFramePr>
        <p:xfrm>
          <a:off x="1583667" y="1696614"/>
          <a:ext cx="5976665" cy="57912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3200" b="1">
                          <a:latin typeface="Arial" panose="020B0604020202020204" pitchFamily="34" charset="0"/>
                          <a:cs typeface="Arial" panose="020B0604020202020204" pitchFamily="34" charset="0"/>
                        </a:rPr>
                        <a:t>A</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B</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C</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D</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E</a:t>
                      </a:r>
                    </a:p>
                  </a:txBody>
                  <a:tcPr anchor="ctr">
                    <a:solidFill>
                      <a:srgbClr val="2F70C8"/>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B7CBA029-5F5D-FE97-B735-B1A723ACC24F}"/>
              </a:ext>
            </a:extLst>
          </p:cNvPr>
          <p:cNvGrpSpPr/>
          <p:nvPr/>
        </p:nvGrpSpPr>
        <p:grpSpPr>
          <a:xfrm>
            <a:off x="3504328" y="2415598"/>
            <a:ext cx="2243324" cy="4145988"/>
            <a:chOff x="3504328" y="2415598"/>
            <a:chExt cx="2243324" cy="4145988"/>
          </a:xfrm>
        </p:grpSpPr>
        <p:sp>
          <p:nvSpPr>
            <p:cNvPr id="15" name="Rectangle: Rounded Corners 14">
              <a:extLst>
                <a:ext uri="{FF2B5EF4-FFF2-40B4-BE49-F238E27FC236}">
                  <a16:creationId xmlns:a16="http://schemas.microsoft.com/office/drawing/2014/main" id="{A85A0F5E-0596-ECF3-395B-F69A31D417B3}"/>
                </a:ext>
              </a:extLst>
            </p:cNvPr>
            <p:cNvSpPr/>
            <p:nvPr/>
          </p:nvSpPr>
          <p:spPr bwMode="auto">
            <a:xfrm>
              <a:off x="3504328" y="2415598"/>
              <a:ext cx="2243317"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Eerste beoordeling</a:t>
              </a:r>
            </a:p>
          </p:txBody>
        </p:sp>
        <p:cxnSp>
          <p:nvCxnSpPr>
            <p:cNvPr id="16" name="Straight Arrow Connector 15">
              <a:extLst>
                <a:ext uri="{FF2B5EF4-FFF2-40B4-BE49-F238E27FC236}">
                  <a16:creationId xmlns:a16="http://schemas.microsoft.com/office/drawing/2014/main" id="{CD8877A1-FE0C-BEBB-B041-1D2DE5B3EB30}"/>
                </a:ext>
              </a:extLst>
            </p:cNvPr>
            <p:cNvCxnSpPr>
              <a:cxnSpLocks/>
            </p:cNvCxnSpPr>
            <p:nvPr/>
          </p:nvCxnSpPr>
          <p:spPr bwMode="auto">
            <a:xfrm>
              <a:off x="4571999" y="2734088"/>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1F9A3FF-02DE-FA0F-6C13-3805999AE48D}"/>
                </a:ext>
              </a:extLst>
            </p:cNvPr>
            <p:cNvSpPr/>
            <p:nvPr/>
          </p:nvSpPr>
          <p:spPr bwMode="auto">
            <a:xfrm>
              <a:off x="3504329" y="3284150"/>
              <a:ext cx="2243318"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Resuscitatie</a:t>
              </a:r>
            </a:p>
          </p:txBody>
        </p:sp>
        <p:sp>
          <p:nvSpPr>
            <p:cNvPr id="18" name="Rectangle: Rounded Corners 17">
              <a:extLst>
                <a:ext uri="{FF2B5EF4-FFF2-40B4-BE49-F238E27FC236}">
                  <a16:creationId xmlns:a16="http://schemas.microsoft.com/office/drawing/2014/main" id="{09A3054B-EB6F-48D3-E6EB-B9DF38AA315E}"/>
                </a:ext>
              </a:extLst>
            </p:cNvPr>
            <p:cNvSpPr/>
            <p:nvPr/>
          </p:nvSpPr>
          <p:spPr bwMode="auto">
            <a:xfrm>
              <a:off x="3504329" y="4214936"/>
              <a:ext cx="2243319"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Tweede beoordeling</a:t>
              </a:r>
            </a:p>
          </p:txBody>
        </p:sp>
        <p:cxnSp>
          <p:nvCxnSpPr>
            <p:cNvPr id="19" name="Straight Arrow Connector 18">
              <a:extLst>
                <a:ext uri="{FF2B5EF4-FFF2-40B4-BE49-F238E27FC236}">
                  <a16:creationId xmlns:a16="http://schemas.microsoft.com/office/drawing/2014/main" id="{3E3E7E1C-0B2A-8A1F-5F8D-E54F30154BCA}"/>
                </a:ext>
              </a:extLst>
            </p:cNvPr>
            <p:cNvCxnSpPr>
              <a:cxnSpLocks/>
            </p:cNvCxnSpPr>
            <p:nvPr/>
          </p:nvCxnSpPr>
          <p:spPr bwMode="auto">
            <a:xfrm>
              <a:off x="4582800" y="3650581"/>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ECEBAB20-81B4-06BB-EECE-96BB5AAA9D67}"/>
                </a:ext>
              </a:extLst>
            </p:cNvPr>
            <p:cNvSpPr/>
            <p:nvPr/>
          </p:nvSpPr>
          <p:spPr bwMode="auto">
            <a:xfrm>
              <a:off x="3504329" y="5091752"/>
              <a:ext cx="2243319"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Spoedbehandeling</a:t>
              </a:r>
            </a:p>
          </p:txBody>
        </p:sp>
        <p:cxnSp>
          <p:nvCxnSpPr>
            <p:cNvPr id="21" name="Straight Arrow Connector 20">
              <a:extLst>
                <a:ext uri="{FF2B5EF4-FFF2-40B4-BE49-F238E27FC236}">
                  <a16:creationId xmlns:a16="http://schemas.microsoft.com/office/drawing/2014/main" id="{1E01E608-57A9-BEB3-15B5-4D83FD934759}"/>
                </a:ext>
              </a:extLst>
            </p:cNvPr>
            <p:cNvCxnSpPr>
              <a:cxnSpLocks/>
            </p:cNvCxnSpPr>
            <p:nvPr/>
          </p:nvCxnSpPr>
          <p:spPr bwMode="auto">
            <a:xfrm>
              <a:off x="4571913" y="4533426"/>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7FD3268A-ABD8-F79C-C42F-8A8A383AB10D}"/>
                </a:ext>
              </a:extLst>
            </p:cNvPr>
            <p:cNvSpPr/>
            <p:nvPr/>
          </p:nvSpPr>
          <p:spPr bwMode="auto">
            <a:xfrm>
              <a:off x="3504333" y="6016509"/>
              <a:ext cx="2243319"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400" dirty="0">
                  <a:latin typeface="Arial" panose="020B0604020202020204" pitchFamily="34" charset="0"/>
                  <a:cs typeface="Arial" panose="020B0604020202020204" pitchFamily="34" charset="0"/>
                </a:rPr>
                <a:t>Stabilisatie en transfer naar definitieve zorg</a:t>
              </a:r>
              <a:endParaRPr kumimoji="0" lang="nl-N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8E70EA9-17A2-34A1-4776-185638B42C15}"/>
                </a:ext>
              </a:extLst>
            </p:cNvPr>
            <p:cNvCxnSpPr>
              <a:cxnSpLocks/>
            </p:cNvCxnSpPr>
            <p:nvPr/>
          </p:nvCxnSpPr>
          <p:spPr bwMode="auto">
            <a:xfrm>
              <a:off x="4582800" y="5469069"/>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9200487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flipV="1">
            <a:off x="6227763" y="614362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latin typeface="Arial" pitchFamily="34" charset="0"/>
            </a:endParaRPr>
          </a:p>
        </p:txBody>
      </p:sp>
      <p:sp>
        <p:nvSpPr>
          <p:cNvPr id="24579" name="Rectangle 3"/>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Eerste</a:t>
            </a:r>
            <a:r>
              <a:rPr lang="en-US" altLang="en-US"/>
              <a:t> </a:t>
            </a:r>
            <a:r>
              <a:rPr lang="en-US" altLang="en-US" err="1"/>
              <a:t>beoordeling</a:t>
            </a:r>
            <a:endParaRPr lang="en-US" altLang="en-US"/>
          </a:p>
        </p:txBody>
      </p:sp>
      <p:sp>
        <p:nvSpPr>
          <p:cNvPr id="24580" name="Rectangle 4"/>
          <p:cNvSpPr>
            <a:spLocks noGrp="1" noChangeArrowheads="1"/>
          </p:cNvSpPr>
          <p:nvPr>
            <p:ph sz="half" idx="1"/>
          </p:nvPr>
        </p:nvSpPr>
        <p:spPr bwMode="auto">
          <a:xfrm>
            <a:off x="468000" y="1260000"/>
            <a:ext cx="4032250" cy="17553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US" altLang="en-US" b="1">
                <a:solidFill>
                  <a:srgbClr val="2E5796"/>
                </a:solidFill>
              </a:rPr>
              <a:t>Airway </a:t>
            </a:r>
            <a:r>
              <a:rPr lang="en-US" altLang="en-US" b="1">
                <a:solidFill>
                  <a:schemeClr val="tx1">
                    <a:lumMod val="85000"/>
                    <a:lumOff val="15000"/>
                  </a:schemeClr>
                </a:solidFill>
              </a:rPr>
              <a:t> </a:t>
            </a:r>
          </a:p>
          <a:p>
            <a:pPr marL="0" indent="0" eaLnBrk="1" hangingPunct="1">
              <a:buNone/>
            </a:pPr>
            <a:r>
              <a:rPr lang="nl-NL" altLang="en-US">
                <a:solidFill>
                  <a:srgbClr val="333333"/>
                </a:solidFill>
              </a:rPr>
              <a:t>Open of niet?</a:t>
            </a:r>
            <a:endParaRPr lang="en-US" altLang="en-US">
              <a:solidFill>
                <a:srgbClr val="333333"/>
              </a:solidFill>
            </a:endParaRPr>
          </a:p>
          <a:p>
            <a:pPr marL="0" indent="0" eaLnBrk="1" hangingPunct="1">
              <a:buNone/>
            </a:pPr>
            <a:r>
              <a:rPr lang="en-GB" altLang="en-US" err="1">
                <a:solidFill>
                  <a:srgbClr val="333333"/>
                </a:solidFill>
                <a:latin typeface="Arial"/>
                <a:ea typeface="ＭＳ Ｐゴシック"/>
                <a:cs typeface="Arial"/>
              </a:rPr>
              <a:t>Bijgeluiden</a:t>
            </a:r>
            <a:r>
              <a:rPr lang="en-GB" altLang="en-US">
                <a:solidFill>
                  <a:srgbClr val="333333"/>
                </a:solidFill>
                <a:latin typeface="Arial"/>
                <a:ea typeface="ＭＳ Ｐゴシック"/>
                <a:cs typeface="Arial"/>
              </a:rPr>
              <a:t>?</a:t>
            </a:r>
            <a:endParaRPr lang="en-US" altLang="en-US">
              <a:solidFill>
                <a:srgbClr val="333333"/>
              </a:solidFill>
            </a:endParaRPr>
          </a:p>
          <a:p>
            <a:pPr eaLnBrk="1" hangingPunct="1">
              <a:buFontTx/>
              <a:buChar char="•"/>
            </a:pPr>
            <a:endParaRPr lang="en-US" altLang="en-US"/>
          </a:p>
        </p:txBody>
      </p:sp>
      <p:sp>
        <p:nvSpPr>
          <p:cNvPr id="24581" name="Rectangle 5"/>
          <p:cNvSpPr>
            <a:spLocks noGrp="1" noChangeArrowheads="1"/>
          </p:cNvSpPr>
          <p:nvPr>
            <p:ph sz="half" idx="2"/>
          </p:nvPr>
        </p:nvSpPr>
        <p:spPr bwMode="auto">
          <a:xfrm>
            <a:off x="468000" y="3249553"/>
            <a:ext cx="4419600" cy="20735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GB" altLang="en-US" b="1" dirty="0">
                <a:solidFill>
                  <a:srgbClr val="2E5796"/>
                </a:solidFill>
              </a:rPr>
              <a:t>Breathing</a:t>
            </a:r>
            <a:endParaRPr lang="en-US" altLang="en-US" b="1" dirty="0">
              <a:solidFill>
                <a:srgbClr val="2E5796"/>
              </a:solidFill>
            </a:endParaRPr>
          </a:p>
          <a:p>
            <a:pPr marL="0" indent="0" eaLnBrk="1" hangingPunct="1">
              <a:buNone/>
            </a:pPr>
            <a:r>
              <a:rPr lang="en-GB" altLang="en-US" dirty="0">
                <a:solidFill>
                  <a:srgbClr val="333333"/>
                </a:solidFill>
              </a:rPr>
              <a:t>Effort (</a:t>
            </a:r>
            <a:r>
              <a:rPr lang="en-GB" altLang="en-US" dirty="0" err="1">
                <a:solidFill>
                  <a:srgbClr val="333333"/>
                </a:solidFill>
              </a:rPr>
              <a:t>arbeid</a:t>
            </a:r>
            <a:r>
              <a:rPr lang="en-GB" altLang="en-US" dirty="0">
                <a:solidFill>
                  <a:srgbClr val="333333"/>
                </a:solidFill>
              </a:rPr>
              <a:t>)</a:t>
            </a:r>
            <a:endParaRPr lang="en-US" altLang="en-US" sz="2800" dirty="0">
              <a:solidFill>
                <a:srgbClr val="333333"/>
              </a:solidFill>
            </a:endParaRPr>
          </a:p>
          <a:p>
            <a:pPr marL="0" indent="0" eaLnBrk="1" hangingPunct="1">
              <a:buNone/>
            </a:pPr>
            <a:r>
              <a:rPr lang="en-GB" altLang="en-US" sz="2800" dirty="0">
                <a:solidFill>
                  <a:srgbClr val="333333"/>
                </a:solidFill>
              </a:rPr>
              <a:t>Efficacy (</a:t>
            </a:r>
            <a:r>
              <a:rPr lang="en-GB" altLang="en-US" sz="2800" dirty="0" err="1">
                <a:solidFill>
                  <a:srgbClr val="333333"/>
                </a:solidFill>
              </a:rPr>
              <a:t>doeltreffendheid</a:t>
            </a:r>
            <a:r>
              <a:rPr lang="en-GB" altLang="en-US" sz="2800" dirty="0">
                <a:solidFill>
                  <a:srgbClr val="333333"/>
                </a:solidFill>
              </a:rPr>
              <a:t>)</a:t>
            </a:r>
          </a:p>
          <a:p>
            <a:pPr marL="0" indent="0" eaLnBrk="1" hangingPunct="1">
              <a:buNone/>
            </a:pPr>
            <a:r>
              <a:rPr lang="en-GB" altLang="en-US" dirty="0" err="1">
                <a:solidFill>
                  <a:srgbClr val="333333"/>
                </a:solidFill>
              </a:rPr>
              <a:t>Effecten</a:t>
            </a:r>
            <a:endParaRPr lang="en-US" altLang="en-US" sz="2800" dirty="0">
              <a:solidFill>
                <a:srgbClr val="333333"/>
              </a:solidFill>
            </a:endParaRPr>
          </a:p>
          <a:p>
            <a:pPr eaLnBrk="1" hangingPunct="1">
              <a:buFont typeface="Arial" panose="020B0604020202020204" pitchFamily="34" charset="0"/>
              <a:buChar char="–"/>
            </a:pPr>
            <a:endParaRPr lang="en-US" altLang="en-US" sz="2800" dirty="0">
              <a:solidFill>
                <a:schemeClr val="tx1">
                  <a:lumMod val="85000"/>
                  <a:lumOff val="15000"/>
                </a:schemeClr>
              </a:solidFill>
            </a:endParaRPr>
          </a:p>
          <a:p>
            <a:pPr eaLnBrk="1" hangingPunct="1">
              <a:buFontTx/>
              <a:buChar char="•"/>
            </a:pPr>
            <a:endParaRPr lang="en-GB" altLang="en-US" dirty="0"/>
          </a:p>
        </p:txBody>
      </p:sp>
      <p:pic>
        <p:nvPicPr>
          <p:cNvPr id="4" name="Picture 3">
            <a:extLst>
              <a:ext uri="{FF2B5EF4-FFF2-40B4-BE49-F238E27FC236}">
                <a16:creationId xmlns:a16="http://schemas.microsoft.com/office/drawing/2014/main" id="{20D9E208-18E9-A1B5-9AE5-12BE645A319D}"/>
              </a:ext>
            </a:extLst>
          </p:cNvPr>
          <p:cNvPicPr>
            <a:picLocks noChangeAspect="1"/>
          </p:cNvPicPr>
          <p:nvPr/>
        </p:nvPicPr>
        <p:blipFill>
          <a:blip r:embed="rId3"/>
          <a:stretch>
            <a:fillRect/>
          </a:stretch>
        </p:blipFill>
        <p:spPr>
          <a:xfrm>
            <a:off x="4887600" y="1411546"/>
            <a:ext cx="4202193" cy="2801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043803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
                                  </p:stCondLst>
                                  <p:childTnLst>
                                    <p:set>
                                      <p:cBhvr>
                                        <p:cTn id="14"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1">
                                            <p:txEl>
                                              <p:pRg st="1" end="1"/>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200"/>
                                  </p:stCondLst>
                                  <p:childTnLst>
                                    <p:set>
                                      <p:cBhvr>
                                        <p:cTn id="25" dur="1" fill="hold">
                                          <p:stCondLst>
                                            <p:cond delay="0"/>
                                          </p:stCondLst>
                                        </p:cTn>
                                        <p:tgtEl>
                                          <p:spTgt spid="24581">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200"/>
                                  </p:stCondLst>
                                  <p:childTnLst>
                                    <p:set>
                                      <p:cBhvr>
                                        <p:cTn id="29" dur="1" fill="hold">
                                          <p:stCondLst>
                                            <p:cond delay="0"/>
                                          </p:stCondLst>
                                        </p:cTn>
                                        <p:tgtEl>
                                          <p:spTgt spid="245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uiExpand="1" build="p"/>
      <p:bldP spid="2458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flipV="1">
            <a:off x="6227763" y="614362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latin typeface="Arial" pitchFamily="34" charset="0"/>
            </a:endParaRPr>
          </a:p>
        </p:txBody>
      </p:sp>
      <p:sp>
        <p:nvSpPr>
          <p:cNvPr id="24581" name="Rectangle 5"/>
          <p:cNvSpPr>
            <a:spLocks noGrp="1" noChangeArrowheads="1"/>
          </p:cNvSpPr>
          <p:nvPr>
            <p:ph sz="half" idx="1"/>
          </p:nvPr>
        </p:nvSpPr>
        <p:spPr bwMode="auto">
          <a:xfrm>
            <a:off x="468000" y="360001"/>
            <a:ext cx="4419600" cy="36538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US" altLang="en-US" b="1" dirty="0" err="1">
                <a:solidFill>
                  <a:srgbClr val="2E5796"/>
                </a:solidFill>
              </a:rPr>
              <a:t>Circulatie</a:t>
            </a:r>
            <a:endParaRPr lang="en-US" altLang="en-US" b="1" dirty="0">
              <a:solidFill>
                <a:srgbClr val="2E5796"/>
              </a:solidFill>
            </a:endParaRPr>
          </a:p>
          <a:p>
            <a:pPr marL="0" indent="0" eaLnBrk="1" hangingPunct="1">
              <a:buNone/>
            </a:pPr>
            <a:r>
              <a:rPr lang="en-US" altLang="en-US" dirty="0" err="1">
                <a:solidFill>
                  <a:srgbClr val="333333"/>
                </a:solidFill>
              </a:rPr>
              <a:t>Hartfrekwentie</a:t>
            </a:r>
            <a:endParaRPr lang="en-US" altLang="en-US" dirty="0">
              <a:solidFill>
                <a:srgbClr val="333333"/>
              </a:solidFill>
            </a:endParaRPr>
          </a:p>
          <a:p>
            <a:pPr marL="0" indent="0" eaLnBrk="1" hangingPunct="1">
              <a:buNone/>
            </a:pPr>
            <a:r>
              <a:rPr lang="en-US" altLang="en-US" dirty="0" err="1">
                <a:solidFill>
                  <a:srgbClr val="333333"/>
                </a:solidFill>
              </a:rPr>
              <a:t>Polsvolume</a:t>
            </a:r>
            <a:endParaRPr lang="en-US" altLang="en-US" dirty="0">
              <a:solidFill>
                <a:srgbClr val="333333"/>
              </a:solidFill>
            </a:endParaRPr>
          </a:p>
          <a:p>
            <a:pPr marL="0" indent="0" eaLnBrk="1" hangingPunct="1">
              <a:buNone/>
            </a:pPr>
            <a:r>
              <a:rPr lang="en-US" altLang="en-US" dirty="0" err="1">
                <a:solidFill>
                  <a:srgbClr val="333333"/>
                </a:solidFill>
              </a:rPr>
              <a:t>Capillaire</a:t>
            </a:r>
            <a:r>
              <a:rPr lang="en-US" altLang="en-US" dirty="0">
                <a:solidFill>
                  <a:srgbClr val="333333"/>
                </a:solidFill>
              </a:rPr>
              <a:t> refill time</a:t>
            </a:r>
          </a:p>
          <a:p>
            <a:pPr marL="0" indent="0" eaLnBrk="1" hangingPunct="1">
              <a:buNone/>
            </a:pPr>
            <a:r>
              <a:rPr lang="en-US" altLang="en-US" dirty="0" err="1">
                <a:solidFill>
                  <a:srgbClr val="333333"/>
                </a:solidFill>
              </a:rPr>
              <a:t>Bloeddruk</a:t>
            </a:r>
            <a:endParaRPr lang="en-US" altLang="en-US" dirty="0">
              <a:solidFill>
                <a:srgbClr val="333333"/>
              </a:solidFill>
            </a:endParaRPr>
          </a:p>
          <a:p>
            <a:pPr marL="0" indent="0" eaLnBrk="1" hangingPunct="1">
              <a:buNone/>
            </a:pPr>
            <a:r>
              <a:rPr lang="en-US" altLang="en-US" dirty="0" err="1">
                <a:solidFill>
                  <a:srgbClr val="333333"/>
                </a:solidFill>
              </a:rPr>
              <a:t>Huidtemperatuur</a:t>
            </a:r>
            <a:endParaRPr lang="en-US" altLang="en-US" dirty="0">
              <a:solidFill>
                <a:srgbClr val="333333"/>
              </a:solidFill>
            </a:endParaRPr>
          </a:p>
          <a:p>
            <a:pPr marL="0" indent="0" eaLnBrk="1" hangingPunct="1">
              <a:buNone/>
            </a:pPr>
            <a:endParaRPr lang="en-US" altLang="en-US" sz="1200" dirty="0">
              <a:solidFill>
                <a:schemeClr val="tx1">
                  <a:lumMod val="85000"/>
                  <a:lumOff val="15000"/>
                </a:schemeClr>
              </a:solidFill>
            </a:endParaRPr>
          </a:p>
          <a:p>
            <a:pPr eaLnBrk="1" hangingPunct="1">
              <a:buFont typeface="Arial" panose="020B0604020202020204" pitchFamily="34" charset="0"/>
              <a:buChar char="–"/>
            </a:pPr>
            <a:endParaRPr lang="en-US" altLang="en-US" dirty="0">
              <a:solidFill>
                <a:schemeClr val="tx1">
                  <a:lumMod val="85000"/>
                  <a:lumOff val="15000"/>
                </a:schemeClr>
              </a:solidFill>
            </a:endParaRPr>
          </a:p>
          <a:p>
            <a:pPr eaLnBrk="1" hangingPunct="1">
              <a:buFontTx/>
              <a:buChar char="•"/>
            </a:pPr>
            <a:endParaRPr lang="en-GB" altLang="en-US" dirty="0"/>
          </a:p>
        </p:txBody>
      </p:sp>
      <p:pic>
        <p:nvPicPr>
          <p:cNvPr id="5" name="Picture 4">
            <a:extLst>
              <a:ext uri="{FF2B5EF4-FFF2-40B4-BE49-F238E27FC236}">
                <a16:creationId xmlns:a16="http://schemas.microsoft.com/office/drawing/2014/main" id="{D3414530-BDDB-7CA0-0BE6-AF9B4DC87040}"/>
              </a:ext>
            </a:extLst>
          </p:cNvPr>
          <p:cNvPicPr>
            <a:picLocks noChangeAspect="1"/>
          </p:cNvPicPr>
          <p:nvPr/>
        </p:nvPicPr>
        <p:blipFill>
          <a:blip r:embed="rId3"/>
          <a:stretch>
            <a:fillRect/>
          </a:stretch>
        </p:blipFill>
        <p:spPr>
          <a:xfrm>
            <a:off x="4348631" y="555379"/>
            <a:ext cx="4134499" cy="2755192"/>
          </a:xfrm>
          <a:prstGeom prst="rect">
            <a:avLst/>
          </a:prstGeom>
          <a:ln>
            <a:noFill/>
          </a:ln>
          <a:effectLst>
            <a:outerShdw blurRad="292100" dist="139700" dir="2700000" algn="tl" rotWithShape="0">
              <a:srgbClr val="333333">
                <a:alpha val="65000"/>
              </a:srgbClr>
            </a:outerShdw>
          </a:effectLst>
        </p:spPr>
      </p:pic>
      <p:sp>
        <p:nvSpPr>
          <p:cNvPr id="3" name="Tekstvak 2">
            <a:extLst>
              <a:ext uri="{FF2B5EF4-FFF2-40B4-BE49-F238E27FC236}">
                <a16:creationId xmlns:a16="http://schemas.microsoft.com/office/drawing/2014/main" id="{CEA812C7-FB2E-A5F2-4E9F-C5EE6DE24297}"/>
              </a:ext>
            </a:extLst>
          </p:cNvPr>
          <p:cNvSpPr txBox="1"/>
          <p:nvPr/>
        </p:nvSpPr>
        <p:spPr>
          <a:xfrm>
            <a:off x="2677800" y="4209239"/>
            <a:ext cx="4572000" cy="18389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eaLnBrk="1" hangingPunct="1">
              <a:spcBef>
                <a:spcPct val="20000"/>
              </a:spcBef>
              <a:buClr>
                <a:srgbClr val="3657A7"/>
              </a:buClr>
              <a:buFont typeface="Arial"/>
              <a:buNone/>
              <a:defRPr sz="2800" b="1" i="0">
                <a:solidFill>
                  <a:srgbClr val="2E5796"/>
                </a:solidFill>
                <a:latin typeface="Arial" panose="020B0604020202020204" pitchFamily="34" charset="0"/>
                <a:cs typeface="Arial" panose="020B0604020202020204" pitchFamily="34" charset="0"/>
              </a:defRPr>
            </a:lvl1pPr>
            <a:lvl2pPr marL="742950" indent="-285750" algn="l" eaLnBrk="0" hangingPunct="0">
              <a:spcBef>
                <a:spcPct val="20000"/>
              </a:spcBef>
              <a:buClr>
                <a:srgbClr val="3657A7"/>
              </a:buClr>
              <a:buFont typeface="Arial"/>
              <a:buChar char="•"/>
              <a:defRPr b="0" i="0">
                <a:latin typeface="Arial" panose="020B0604020202020204" pitchFamily="34" charset="0"/>
                <a:cs typeface="Arial" panose="020B0604020202020204" pitchFamily="34" charset="0"/>
              </a:defRPr>
            </a:lvl2pPr>
            <a:lvl3pPr marL="1143000" indent="-228600" algn="l" eaLnBrk="0" hangingPunct="0">
              <a:spcBef>
                <a:spcPct val="20000"/>
              </a:spcBef>
              <a:buClr>
                <a:srgbClr val="3657A7"/>
              </a:buClr>
              <a:buFont typeface="Arial"/>
              <a:buChar char="•"/>
              <a:defRPr sz="2000" b="0" i="0">
                <a:latin typeface="Arial" panose="020B0604020202020204" pitchFamily="34" charset="0"/>
                <a:cs typeface="Arial" panose="020B0604020202020204" pitchFamily="34" charset="0"/>
              </a:defRPr>
            </a:lvl3pPr>
            <a:lvl4pPr marL="1600200" indent="-228600" algn="l" eaLnBrk="0" hangingPunct="0">
              <a:spcBef>
                <a:spcPct val="20000"/>
              </a:spcBef>
              <a:buClr>
                <a:srgbClr val="3657A7"/>
              </a:buClr>
              <a:buFont typeface="Arial"/>
              <a:buChar char="•"/>
              <a:defRPr sz="1800" b="0" i="0">
                <a:latin typeface="Arial" panose="020B0604020202020204" pitchFamily="34" charset="0"/>
                <a:cs typeface="Arial" panose="020B0604020202020204" pitchFamily="34" charset="0"/>
              </a:defRPr>
            </a:lvl4pPr>
            <a:lvl5pPr marL="2057400" indent="-228600" algn="l" eaLnBrk="0" hangingPunct="0">
              <a:spcBef>
                <a:spcPct val="20000"/>
              </a:spcBef>
              <a:buClr>
                <a:srgbClr val="3657A7"/>
              </a:buClr>
              <a:buFont typeface="Arial"/>
              <a:buChar char="•"/>
              <a:defRPr sz="1800" b="0" i="0">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1800">
                <a:latin typeface="+mn-lt"/>
                <a:ea typeface="ＭＳ Ｐゴシック" pitchFamily="-1" charset="-128"/>
              </a:defRPr>
            </a:lvl6pPr>
            <a:lvl7pPr marL="2971800" indent="-228600" fontAlgn="base">
              <a:spcBef>
                <a:spcPct val="20000"/>
              </a:spcBef>
              <a:spcAft>
                <a:spcPct val="0"/>
              </a:spcAft>
              <a:buChar char="»"/>
              <a:defRPr sz="1800">
                <a:latin typeface="+mn-lt"/>
                <a:ea typeface="ＭＳ Ｐゴシック" pitchFamily="-1" charset="-128"/>
              </a:defRPr>
            </a:lvl7pPr>
            <a:lvl8pPr marL="3429000" indent="-228600" fontAlgn="base">
              <a:spcBef>
                <a:spcPct val="20000"/>
              </a:spcBef>
              <a:spcAft>
                <a:spcPct val="0"/>
              </a:spcAft>
              <a:buChar char="»"/>
              <a:defRPr sz="1800">
                <a:latin typeface="+mn-lt"/>
                <a:ea typeface="ＭＳ Ｐゴシック" pitchFamily="-1" charset="-128"/>
              </a:defRPr>
            </a:lvl8pPr>
            <a:lvl9pPr marL="3886200" indent="-228600" fontAlgn="base">
              <a:spcBef>
                <a:spcPct val="20000"/>
              </a:spcBef>
              <a:spcAft>
                <a:spcPct val="0"/>
              </a:spcAft>
              <a:buChar char="»"/>
              <a:defRPr sz="1800">
                <a:latin typeface="+mn-lt"/>
                <a:ea typeface="ＭＳ Ｐゴシック" pitchFamily="-1" charset="-128"/>
              </a:defRPr>
            </a:lvl9pPr>
          </a:lstStyle>
          <a:p>
            <a:r>
              <a:rPr lang="en-US" altLang="en-US" dirty="0"/>
              <a:t>Disability (</a:t>
            </a:r>
            <a:r>
              <a:rPr lang="en-US" altLang="en-US" dirty="0" err="1"/>
              <a:t>Neurologie</a:t>
            </a:r>
            <a:r>
              <a:rPr lang="en-US" altLang="en-US" dirty="0"/>
              <a:t>)</a:t>
            </a:r>
          </a:p>
          <a:p>
            <a:r>
              <a:rPr lang="en-US" altLang="en-US" b="0" dirty="0" err="1">
                <a:solidFill>
                  <a:srgbClr val="333333"/>
                </a:solidFill>
              </a:rPr>
              <a:t>Bewustzijn</a:t>
            </a:r>
            <a:endParaRPr lang="en-US" altLang="en-US" b="0" dirty="0">
              <a:solidFill>
                <a:srgbClr val="333333"/>
              </a:solidFill>
            </a:endParaRPr>
          </a:p>
          <a:p>
            <a:r>
              <a:rPr lang="en-US" altLang="en-US" b="0" dirty="0" err="1">
                <a:solidFill>
                  <a:srgbClr val="333333"/>
                </a:solidFill>
              </a:rPr>
              <a:t>Houding</a:t>
            </a:r>
            <a:endParaRPr lang="en-US" altLang="en-US" b="0" dirty="0">
              <a:solidFill>
                <a:srgbClr val="333333"/>
              </a:solidFill>
            </a:endParaRPr>
          </a:p>
          <a:p>
            <a:r>
              <a:rPr lang="en-US" altLang="en-US" b="0" dirty="0" err="1">
                <a:solidFill>
                  <a:srgbClr val="333333"/>
                </a:solidFill>
              </a:rPr>
              <a:t>Pupillen</a:t>
            </a:r>
            <a:endParaRPr lang="en-US" altLang="en-US" b="0" dirty="0">
              <a:solidFill>
                <a:srgbClr val="333333"/>
              </a:solidFill>
            </a:endParaRPr>
          </a:p>
        </p:txBody>
      </p:sp>
    </p:spTree>
    <p:extLst>
      <p:ext uri="{BB962C8B-B14F-4D97-AF65-F5344CB8AC3E}">
        <p14:creationId xmlns:p14="http://schemas.microsoft.com/office/powerpoint/2010/main" val="36644229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uiExpand="1"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Doel APLS</a:t>
            </a:r>
          </a:p>
        </p:txBody>
      </p:sp>
      <p:sp>
        <p:nvSpPr>
          <p:cNvPr id="14340" name="Rectangle 6"/>
          <p:cNvSpPr>
            <a:spLocks noGrp="1" noChangeArrowheads="1"/>
          </p:cNvSpPr>
          <p:nvPr>
            <p:ph idx="1"/>
          </p:nvPr>
        </p:nvSpPr>
        <p:spPr bwMode="auto">
          <a:xfrm>
            <a:off x="287462" y="1654824"/>
            <a:ext cx="8569076" cy="333403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ts val="2376"/>
              </a:spcBef>
              <a:buFontTx/>
              <a:buChar char="•"/>
            </a:pPr>
            <a:r>
              <a:rPr lang="nl-NL" altLang="en-US" sz="2400" dirty="0"/>
              <a:t>Levens redden</a:t>
            </a:r>
          </a:p>
          <a:p>
            <a:pPr eaLnBrk="1" hangingPunct="1">
              <a:spcBef>
                <a:spcPts val="2376"/>
              </a:spcBef>
              <a:buFontTx/>
              <a:buChar char="•"/>
            </a:pPr>
            <a:r>
              <a:rPr lang="nl-NL" altLang="en-US" sz="2400" dirty="0"/>
              <a:t>Betere zorg voorzien</a:t>
            </a:r>
          </a:p>
          <a:p>
            <a:pPr eaLnBrk="1" hangingPunct="1">
              <a:spcBef>
                <a:spcPts val="2376"/>
              </a:spcBef>
              <a:buFontTx/>
              <a:buChar char="•"/>
            </a:pPr>
            <a:r>
              <a:rPr lang="nl-NL" altLang="en-US" sz="2400" dirty="0"/>
              <a:t>Zorgverleners sterker maken</a:t>
            </a:r>
          </a:p>
          <a:p>
            <a:pPr eaLnBrk="1" hangingPunct="1">
              <a:spcBef>
                <a:spcPts val="2376"/>
              </a:spcBef>
              <a:buFontTx/>
              <a:buChar char="•"/>
            </a:pPr>
            <a:r>
              <a:rPr lang="nl-NL" altLang="en-US" sz="2400" dirty="0"/>
              <a:t>Effectiever hulpteams samenstellen</a:t>
            </a:r>
          </a:p>
          <a:p>
            <a:pPr eaLnBrk="1" hangingPunct="1">
              <a:spcBef>
                <a:spcPts val="2376"/>
              </a:spcBef>
              <a:buFontTx/>
              <a:buChar char="•"/>
            </a:pPr>
            <a:r>
              <a:rPr lang="nl-NL" altLang="en-US" sz="2400" dirty="0"/>
              <a:t>Zorgverleners ondersteunen in zelfreflectie</a:t>
            </a:r>
          </a:p>
        </p:txBody>
      </p:sp>
    </p:spTree>
  </p:cSld>
  <p:clrMapOvr>
    <a:masterClrMapping/>
  </p:clrMapOvr>
  <p:transition spd="med" advTm="28864">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2F07FA-4072-522B-A591-23186E844F5E}"/>
              </a:ext>
            </a:extLst>
          </p:cNvPr>
          <p:cNvPicPr>
            <a:picLocks noChangeAspect="1"/>
          </p:cNvPicPr>
          <p:nvPr/>
        </p:nvPicPr>
        <p:blipFill>
          <a:blip r:embed="rId3"/>
          <a:stretch>
            <a:fillRect/>
          </a:stretch>
        </p:blipFill>
        <p:spPr>
          <a:xfrm>
            <a:off x="5068004" y="1260000"/>
            <a:ext cx="4075996" cy="272060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21DC6BB-AAF8-D49A-CFE0-51A17B78E322}"/>
              </a:ext>
            </a:extLst>
          </p:cNvPr>
          <p:cNvSpPr>
            <a:spLocks noGrp="1"/>
          </p:cNvSpPr>
          <p:nvPr>
            <p:ph type="title"/>
          </p:nvPr>
        </p:nvSpPr>
        <p:spPr>
          <a:xfrm>
            <a:off x="468000" y="360000"/>
            <a:ext cx="8229600" cy="712037"/>
          </a:xfrm>
        </p:spPr>
        <p:txBody>
          <a:bodyPr>
            <a:normAutofit/>
          </a:bodyPr>
          <a:lstStyle/>
          <a:p>
            <a:r>
              <a:rPr lang="en-GB"/>
              <a:t>Anna</a:t>
            </a:r>
          </a:p>
        </p:txBody>
      </p:sp>
      <p:sp>
        <p:nvSpPr>
          <p:cNvPr id="3" name="Content Placeholder 2">
            <a:extLst>
              <a:ext uri="{FF2B5EF4-FFF2-40B4-BE49-F238E27FC236}">
                <a16:creationId xmlns:a16="http://schemas.microsoft.com/office/drawing/2014/main" id="{A0A7CEA2-FAE9-968A-4F0F-F18D6190E9B1}"/>
              </a:ext>
            </a:extLst>
          </p:cNvPr>
          <p:cNvSpPr>
            <a:spLocks noGrp="1"/>
          </p:cNvSpPr>
          <p:nvPr>
            <p:ph sz="half" idx="1"/>
          </p:nvPr>
        </p:nvSpPr>
        <p:spPr>
          <a:xfrm>
            <a:off x="468000" y="1260001"/>
            <a:ext cx="4319302" cy="2848862"/>
          </a:xfrm>
        </p:spPr>
        <p:txBody>
          <a:bodyPr>
            <a:normAutofit/>
          </a:bodyPr>
          <a:lstStyle/>
          <a:p>
            <a:pPr marL="0" indent="0">
              <a:spcBef>
                <a:spcPts val="0"/>
              </a:spcBef>
              <a:buNone/>
            </a:pPr>
            <a:r>
              <a:rPr lang="nl-NL" sz="2400" dirty="0"/>
              <a:t>De twee-en-een-half-jarige Anna werd om 23.00 uur naar de spoedafdeling gebracht door haar ouders. Ze was al 2 dagen wat verkouden met milde koorts, onder controle met paracetamol. </a:t>
            </a:r>
          </a:p>
          <a:p>
            <a:pPr marL="0" indent="0">
              <a:spcBef>
                <a:spcPts val="0"/>
              </a:spcBef>
              <a:buNone/>
            </a:pPr>
            <a:endParaRPr lang="nl-NL" sz="2400" dirty="0"/>
          </a:p>
        </p:txBody>
      </p:sp>
      <p:sp>
        <p:nvSpPr>
          <p:cNvPr id="5" name="Tekstvak 4">
            <a:extLst>
              <a:ext uri="{FF2B5EF4-FFF2-40B4-BE49-F238E27FC236}">
                <a16:creationId xmlns:a16="http://schemas.microsoft.com/office/drawing/2014/main" id="{2FDD7A6E-799C-4653-8527-A92559FCF485}"/>
              </a:ext>
            </a:extLst>
          </p:cNvPr>
          <p:cNvSpPr txBox="1"/>
          <p:nvPr/>
        </p:nvSpPr>
        <p:spPr>
          <a:xfrm>
            <a:off x="468000" y="4434973"/>
            <a:ext cx="8474118" cy="830997"/>
          </a:xfrm>
          <a:prstGeom prst="rect">
            <a:avLst/>
          </a:prstGeom>
          <a:noFill/>
        </p:spPr>
        <p:txBody>
          <a:bodyPr wrap="square">
            <a:spAutoFit/>
          </a:bodyPr>
          <a:lstStyle/>
          <a:p>
            <a:pPr marL="0" indent="0" algn="l">
              <a:spcBef>
                <a:spcPts val="0"/>
              </a:spcBef>
              <a:buNone/>
            </a:pPr>
            <a:r>
              <a:rPr lang="nl-NL" sz="2400" dirty="0"/>
              <a:t>Haar ouders zijn bezorgd dat er iets in haar keel zit, omdat ze erg hees is en een blafhoest heeft.</a:t>
            </a:r>
            <a:endParaRPr lang="en-GB" sz="2400" dirty="0">
              <a:effectLst/>
            </a:endParaRPr>
          </a:p>
        </p:txBody>
      </p:sp>
    </p:spTree>
    <p:extLst>
      <p:ext uri="{BB962C8B-B14F-4D97-AF65-F5344CB8AC3E}">
        <p14:creationId xmlns:p14="http://schemas.microsoft.com/office/powerpoint/2010/main" val="497391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9F8D3-DFD9-7BA7-CA84-152F273DA5D5}"/>
              </a:ext>
            </a:extLst>
          </p:cNvPr>
          <p:cNvSpPr/>
          <p:nvPr/>
        </p:nvSpPr>
        <p:spPr bwMode="auto">
          <a:xfrm>
            <a:off x="200025" y="5819775"/>
            <a:ext cx="1609725" cy="8625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8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Anna: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2102192377"/>
              </p:ext>
            </p:extLst>
          </p:nvPr>
        </p:nvGraphicFramePr>
        <p:xfrm>
          <a:off x="323677" y="1431978"/>
          <a:ext cx="8496298" cy="5026563"/>
        </p:xfrm>
        <a:graphic>
          <a:graphicData uri="http://schemas.openxmlformats.org/drawingml/2006/table">
            <a:tbl>
              <a:tblPr/>
              <a:tblGrid>
                <a:gridCol w="756615">
                  <a:extLst>
                    <a:ext uri="{9D8B030D-6E8A-4147-A177-3AD203B41FA5}">
                      <a16:colId xmlns:a16="http://schemas.microsoft.com/office/drawing/2014/main" val="20000"/>
                    </a:ext>
                  </a:extLst>
                </a:gridCol>
                <a:gridCol w="3227163">
                  <a:extLst>
                    <a:ext uri="{9D8B030D-6E8A-4147-A177-3AD203B41FA5}">
                      <a16:colId xmlns:a16="http://schemas.microsoft.com/office/drawing/2014/main" val="20001"/>
                    </a:ext>
                  </a:extLst>
                </a:gridCol>
                <a:gridCol w="4512520">
                  <a:extLst>
                    <a:ext uri="{9D8B030D-6E8A-4147-A177-3AD203B41FA5}">
                      <a16:colId xmlns:a16="http://schemas.microsoft.com/office/drawing/2014/main" val="20002"/>
                    </a:ext>
                  </a:extLst>
                </a:gridCol>
              </a:tblGrid>
              <a:tr h="43327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Blafhoest</a:t>
                      </a:r>
                      <a:r>
                        <a:rPr kumimoji="0" lang="en-GB" sz="2400" b="0" i="0" u="none" strike="noStrike" cap="none" normalizeH="0" baseline="0">
                          <a:ln>
                            <a:noFill/>
                          </a:ln>
                          <a:solidFill>
                            <a:srgbClr val="333333"/>
                          </a:solidFill>
                          <a:effectLst/>
                          <a:latin typeface="Arial" pitchFamily="34" charset="0"/>
                          <a:cs typeface="Arial" pitchFamily="34" charset="0"/>
                        </a:rPr>
                        <a:t>, stridor in rust</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Roep</a:t>
                      </a:r>
                      <a:r>
                        <a:rPr lang="en-GB" sz="2400" dirty="0">
                          <a:solidFill>
                            <a:srgbClr val="2E5796"/>
                          </a:solidFill>
                          <a:latin typeface="Arial" panose="020B0604020202020204" pitchFamily="34" charset="0"/>
                          <a:cs typeface="Arial" panose="020B0604020202020204" pitchFamily="34" charset="0"/>
                        </a:rPr>
                        <a:t> om </a:t>
                      </a:r>
                      <a:r>
                        <a:rPr lang="en-GB" sz="2400" dirty="0" err="1">
                          <a:solidFill>
                            <a:srgbClr val="2E5796"/>
                          </a:solidFill>
                          <a:latin typeface="Arial" panose="020B0604020202020204" pitchFamily="34" charset="0"/>
                          <a:cs typeface="Arial" panose="020B0604020202020204" pitchFamily="34" charset="0"/>
                        </a:rPr>
                        <a:t>hulp</a:t>
                      </a: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a:solidFill>
                            <a:srgbClr val="333333"/>
                          </a:solidFill>
                          <a:latin typeface="Arial" panose="020B0604020202020204" pitchFamily="34" charset="0"/>
                          <a:cs typeface="Arial" panose="020B0604020202020204" pitchFamily="34" charset="0"/>
                        </a:rPr>
                        <a:t>TLC approach</a:t>
                      </a:r>
                    </a:p>
                    <a:p>
                      <a:pPr lvl="0" algn="l" eaLnBrk="1" hangingPunct="1">
                        <a:spcBef>
                          <a:spcPct val="20000"/>
                        </a:spcBef>
                        <a:buClr>
                          <a:srgbClr val="B2B2B2"/>
                        </a:buClr>
                      </a:pPr>
                      <a:endParaRPr lang="en-GB" sz="2400" dirty="0">
                        <a:solidFill>
                          <a:srgbClr val="333333"/>
                        </a:solidFill>
                        <a:latin typeface="Arial" panose="020B0604020202020204" pitchFamily="34" charset="0"/>
                        <a:cs typeface="Arial" panose="020B0604020202020204" pitchFamily="34" charset="0"/>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Adr</a:t>
                      </a:r>
                      <a:r>
                        <a:rPr lang="en-GB" sz="2400" b="0" i="0" u="none" strike="noStrike" cap="none" normalizeH="0" baseline="0" noProof="0" dirty="0">
                          <a:ln>
                            <a:noFill/>
                          </a:ln>
                          <a:solidFill>
                            <a:srgbClr val="333333"/>
                          </a:solidFill>
                          <a:effectLst/>
                          <a:latin typeface="Arial"/>
                        </a:rPr>
                        <a:t>. aerosol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 </a:t>
                      </a:r>
                      <a:endParaRPr lang="en-US" sz="2400" b="0" i="0" u="none" strike="noStrike" cap="none" normalizeH="0" baseline="0" noProof="0" dirty="0">
                        <a:ln>
                          <a:noFill/>
                        </a:ln>
                        <a:solidFill>
                          <a:srgbClr val="333333"/>
                        </a:solidFill>
                        <a:effectLst/>
                        <a:latin typeface="Arial"/>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Herbeoordeel</a:t>
                      </a: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7318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B</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AH 50/min, SpO</a:t>
                      </a:r>
                      <a:r>
                        <a:rPr kumimoji="0" lang="en-GB" sz="2400" b="0" i="0" u="none" strike="noStrike" cap="none" normalizeH="0" baseline="-25000">
                          <a:ln>
                            <a:noFill/>
                          </a:ln>
                          <a:solidFill>
                            <a:srgbClr val="333333"/>
                          </a:solidFill>
                          <a:effectLst/>
                          <a:latin typeface="Arial" pitchFamily="34" charset="0"/>
                          <a:cs typeface="Arial" pitchFamily="34" charset="0"/>
                        </a:rPr>
                        <a:t>2</a:t>
                      </a:r>
                      <a:r>
                        <a:rPr kumimoji="0" lang="en-GB" sz="2400" b="0" i="0" u="none" strike="noStrike" cap="none" normalizeH="0" baseline="0">
                          <a:ln>
                            <a:noFill/>
                          </a:ln>
                          <a:solidFill>
                            <a:srgbClr val="333333"/>
                          </a:solidFill>
                          <a:effectLst/>
                          <a:latin typeface="Arial" pitchFamily="34" charset="0"/>
                          <a:cs typeface="Arial" pitchFamily="34" charset="0"/>
                        </a:rPr>
                        <a:t> 88%</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Ernstige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intercostale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intrekkingen</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HR 160/min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dirty="0">
                          <a:ln>
                            <a:noFill/>
                          </a:ln>
                          <a:solidFill>
                            <a:srgbClr val="333333"/>
                          </a:solidFill>
                          <a:effectLst/>
                          <a:latin typeface="Arial" pitchFamily="34" charset="0"/>
                          <a:cs typeface="Arial" pitchFamily="34" charset="0"/>
                        </a:rPr>
                        <a:t>CRT 1 sec</a:t>
                      </a:r>
                      <a:endParaRPr kumimoji="0" lang="en-US" sz="2400" b="0" i="0" u="none" strike="noStrike" cap="none" normalizeH="0" baseline="0" dirty="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58397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1" i="0" u="none" strike="noStrike" cap="none" normalizeH="0" baseline="0">
                          <a:ln>
                            <a:noFill/>
                          </a:ln>
                          <a:solidFill>
                            <a:srgbClr val="2F70C8"/>
                          </a:solidFill>
                          <a:effectLst/>
                          <a:latin typeface="Arial" pitchFamily="34" charset="0"/>
                          <a:cs typeface="Arial" pitchFamily="34" charset="0"/>
                        </a:rPr>
                        <a:t>A</a:t>
                      </a:r>
                      <a:r>
                        <a:rPr kumimoji="0" lang="en-GB" sz="2400" b="0" i="0" u="none" strike="noStrike" cap="none" normalizeH="0" baseline="0">
                          <a:ln>
                            <a:noFill/>
                          </a:ln>
                          <a:solidFill>
                            <a:srgbClr val="333333"/>
                          </a:solidFill>
                          <a:effectLst/>
                          <a:latin typeface="Arial" pitchFamily="34" charset="0"/>
                          <a:cs typeface="Arial" pitchFamily="34" charset="0"/>
                        </a:rPr>
                        <a:t>VPU, </a:t>
                      </a:r>
                      <a:r>
                        <a:rPr kumimoji="0" lang="en-GB" sz="2400" b="0" i="0" u="none" strike="noStrike" cap="none" normalizeH="0" baseline="0" err="1">
                          <a:ln>
                            <a:noFill/>
                          </a:ln>
                          <a:solidFill>
                            <a:srgbClr val="333333"/>
                          </a:solidFill>
                          <a:effectLst/>
                          <a:latin typeface="Arial" pitchFamily="34" charset="0"/>
                          <a:cs typeface="Arial" pitchFamily="34" charset="0"/>
                        </a:rPr>
                        <a:t>Glycemie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niet</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bepaald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7387">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a:ln>
                            <a:noFill/>
                          </a:ln>
                          <a:solidFill>
                            <a:srgbClr val="333333"/>
                          </a:solidFill>
                          <a:effectLst/>
                          <a:latin typeface="Arial" pitchFamily="34" charset="0"/>
                          <a:ea typeface="+mn-ea"/>
                          <a:cs typeface="Arial" pitchFamily="34" charset="0"/>
                        </a:rPr>
                        <a:t>E</a:t>
                      </a:r>
                      <a:endParaRPr kumimoji="0" lang="en-US" sz="2400" b="0" i="0" u="none" strike="noStrike" kern="1200" cap="none" normalizeH="0" baseline="0">
                        <a:ln>
                          <a:noFill/>
                        </a:ln>
                        <a:solidFill>
                          <a:srgbClr val="333333"/>
                        </a:solidFill>
                        <a:effectLst/>
                        <a:latin typeface="Arial" pitchFamily="34" charset="0"/>
                        <a:ea typeface="+mn-e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dirty="0" err="1">
                          <a:ln>
                            <a:noFill/>
                          </a:ln>
                          <a:solidFill>
                            <a:srgbClr val="333333"/>
                          </a:solidFill>
                          <a:effectLst/>
                          <a:latin typeface="Arial" pitchFamily="34" charset="0"/>
                          <a:ea typeface="+mn-ea"/>
                          <a:cs typeface="Arial" pitchFamily="34" charset="0"/>
                        </a:rPr>
                        <a:t>Temperatuur</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 37.8</a:t>
                      </a:r>
                      <a:r>
                        <a:rPr kumimoji="0" lang="en-GB" sz="2400" b="0" i="0" u="none" strike="noStrike" kern="1200" cap="none" normalizeH="0" baseline="30000" dirty="0">
                          <a:ln>
                            <a:noFill/>
                          </a:ln>
                          <a:solidFill>
                            <a:srgbClr val="333333"/>
                          </a:solidFill>
                          <a:effectLst/>
                          <a:latin typeface="Arial" pitchFamily="34" charset="0"/>
                          <a:ea typeface="+mn-ea"/>
                          <a:cs typeface="Arial" pitchFamily="34" charset="0"/>
                        </a:rPr>
                        <a:t>º</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C</a:t>
                      </a:r>
                      <a:endParaRPr kumimoji="0" lang="en-US" sz="2400" b="0" i="0" u="none" strike="noStrike" kern="1200" cap="none" normalizeH="0" baseline="0" dirty="0">
                        <a:ln>
                          <a:noFill/>
                        </a:ln>
                        <a:solidFill>
                          <a:srgbClr val="333333"/>
                        </a:solidFill>
                        <a:effectLst/>
                        <a:latin typeface="Arial" pitchFamily="34" charset="0"/>
                        <a:ea typeface="+mn-e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lvl="0" algn="l" eaLnBrk="1" hangingPunct="1">
                        <a:spcBef>
                          <a:spcPct val="20000"/>
                        </a:spcBef>
                        <a:buClr>
                          <a:srgbClr val="B2B2B2"/>
                        </a:buClr>
                      </a:pP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6904380"/>
                  </a:ext>
                </a:extLst>
              </a:tr>
            </a:tbl>
          </a:graphicData>
        </a:graphic>
      </p:graphicFrame>
      <p:sp>
        <p:nvSpPr>
          <p:cNvPr id="4" name="Rectangle 50"/>
          <p:cNvSpPr>
            <a:spLocks noChangeArrowheads="1"/>
          </p:cNvSpPr>
          <p:nvPr/>
        </p:nvSpPr>
        <p:spPr bwMode="auto">
          <a:xfrm>
            <a:off x="4346320" y="1981054"/>
            <a:ext cx="4351280" cy="4477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lvl="0" algn="l" eaLnBrk="1" hangingPunct="1">
              <a:spcBef>
                <a:spcPct val="20000"/>
              </a:spcBef>
              <a:buClr>
                <a:srgbClr val="B2B2B2"/>
              </a:buClr>
            </a:pPr>
            <a:endParaRPr lang="en-US">
              <a:solidFill>
                <a:srgbClr val="2E579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DB4B710-1CC4-7D89-84E9-E26B3FA5F24E}"/>
              </a:ext>
            </a:extLst>
          </p:cNvPr>
          <p:cNvSpPr/>
          <p:nvPr/>
        </p:nvSpPr>
        <p:spPr bwMode="auto">
          <a:xfrm>
            <a:off x="4571826" y="2204864"/>
            <a:ext cx="3384550" cy="40324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654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4016557932"/>
              </p:ext>
            </p:extLst>
          </p:nvPr>
        </p:nvGraphicFramePr>
        <p:xfrm>
          <a:off x="467999" y="1196974"/>
          <a:ext cx="8197029" cy="4408791"/>
        </p:xfrm>
        <a:graphic>
          <a:graphicData uri="http://schemas.openxmlformats.org/drawingml/2006/table">
            <a:tbl>
              <a:tblPr/>
              <a:tblGrid>
                <a:gridCol w="2732343">
                  <a:extLst>
                    <a:ext uri="{9D8B030D-6E8A-4147-A177-3AD203B41FA5}">
                      <a16:colId xmlns:a16="http://schemas.microsoft.com/office/drawing/2014/main" val="20000"/>
                    </a:ext>
                  </a:extLst>
                </a:gridCol>
                <a:gridCol w="2732343">
                  <a:extLst>
                    <a:ext uri="{9D8B030D-6E8A-4147-A177-3AD203B41FA5}">
                      <a16:colId xmlns:a16="http://schemas.microsoft.com/office/drawing/2014/main" val="20001"/>
                    </a:ext>
                  </a:extLst>
                </a:gridCol>
                <a:gridCol w="2732343">
                  <a:extLst>
                    <a:ext uri="{9D8B030D-6E8A-4147-A177-3AD203B41FA5}">
                      <a16:colId xmlns:a16="http://schemas.microsoft.com/office/drawing/2014/main" val="20002"/>
                    </a:ext>
                  </a:extLst>
                </a:gridCol>
              </a:tblGrid>
              <a:tr h="10327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515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Milde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Blafhoets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Valse </a:t>
                      </a:r>
                      <a:r>
                        <a:rPr kumimoji="0" lang="en-US" sz="2200" b="0" i="0" u="none" strike="noStrike" cap="none" normalizeH="0" baseline="0" err="1">
                          <a:ln>
                            <a:noFill/>
                          </a:ln>
                          <a:solidFill>
                            <a:srgbClr val="333333"/>
                          </a:solidFill>
                          <a:effectLst/>
                          <a:latin typeface="Arial" pitchFamily="34" charset="0"/>
                          <a:cs typeface="Arial" pitchFamily="34" charset="0"/>
                        </a:rPr>
                        <a:t>kroep</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Vernevelingen</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502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Hoge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Kwijlen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Epiglottitis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r>
                        <a:rPr kumimoji="0" lang="en-US" sz="2200" b="0" i="0" u="none" strike="noStrike" cap="none" normalizeH="0" baseline="0">
                          <a:ln>
                            <a:noFill/>
                          </a:ln>
                          <a:solidFill>
                            <a:srgbClr val="333333"/>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5894">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Geen</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Anamnese</a:t>
                      </a:r>
                      <a:r>
                        <a:rPr kumimoji="0" lang="en-US" sz="2200" b="0" i="0" u="none" strike="noStrike" cap="none" normalizeH="0" baseline="0">
                          <a:ln>
                            <a:noFill/>
                          </a:ln>
                          <a:solidFill>
                            <a:srgbClr val="333333"/>
                          </a:solidFill>
                          <a:effectLst/>
                          <a:latin typeface="Arial" pitchFamily="34" charset="0"/>
                          <a:cs typeface="Arial" pitchFamily="34" charset="0"/>
                        </a:rPr>
                        <a:t> van </a:t>
                      </a:r>
                      <a:r>
                        <a:rPr kumimoji="0" lang="en-US" sz="2200" b="0" i="0" u="none" strike="noStrike" cap="none" normalizeH="0" baseline="0" err="1">
                          <a:ln>
                            <a:noFill/>
                          </a:ln>
                          <a:solidFill>
                            <a:srgbClr val="333333"/>
                          </a:solidFill>
                          <a:effectLst/>
                          <a:latin typeface="Arial" pitchFamily="34" charset="0"/>
                          <a:cs typeface="Arial" pitchFamily="34" charset="0"/>
                        </a:rPr>
                        <a:t>verslikking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Vreemd</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voorwerp</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inhalatie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Algoritme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verstikking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1DF36FF6-2E20-B4D5-C28B-3DEC4C22606D}"/>
              </a:ext>
            </a:extLst>
          </p:cNvPr>
          <p:cNvSpPr/>
          <p:nvPr/>
        </p:nvSpPr>
        <p:spPr bwMode="auto">
          <a:xfrm>
            <a:off x="3275856" y="3401369"/>
            <a:ext cx="1944216"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5" name="Rectangle 4">
            <a:extLst>
              <a:ext uri="{FF2B5EF4-FFF2-40B4-BE49-F238E27FC236}">
                <a16:creationId xmlns:a16="http://schemas.microsoft.com/office/drawing/2014/main" id="{27E07F8E-DD3F-DCEB-2D36-AEBA68984267}"/>
              </a:ext>
            </a:extLst>
          </p:cNvPr>
          <p:cNvSpPr/>
          <p:nvPr/>
        </p:nvSpPr>
        <p:spPr bwMode="auto">
          <a:xfrm>
            <a:off x="5970440" y="3429000"/>
            <a:ext cx="2182103"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6" name="Rectangle 5">
            <a:extLst>
              <a:ext uri="{FF2B5EF4-FFF2-40B4-BE49-F238E27FC236}">
                <a16:creationId xmlns:a16="http://schemas.microsoft.com/office/drawing/2014/main" id="{DD0C1A3A-7390-0B4E-5736-E1B7D241CB25}"/>
              </a:ext>
            </a:extLst>
          </p:cNvPr>
          <p:cNvSpPr/>
          <p:nvPr/>
        </p:nvSpPr>
        <p:spPr bwMode="auto">
          <a:xfrm>
            <a:off x="3275856" y="4249660"/>
            <a:ext cx="2345015" cy="638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8F4CA2D0-C638-3BBB-4EBF-365C48A9B8AA}"/>
              </a:ext>
            </a:extLst>
          </p:cNvPr>
          <p:cNvSpPr/>
          <p:nvPr/>
        </p:nvSpPr>
        <p:spPr bwMode="auto">
          <a:xfrm>
            <a:off x="5970439" y="4249660"/>
            <a:ext cx="2182103" cy="8804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C6BB-AAF8-D49A-CFE0-51A17B78E322}"/>
              </a:ext>
            </a:extLst>
          </p:cNvPr>
          <p:cNvSpPr>
            <a:spLocks noGrp="1"/>
          </p:cNvSpPr>
          <p:nvPr>
            <p:ph type="title"/>
          </p:nvPr>
        </p:nvSpPr>
        <p:spPr>
          <a:xfrm>
            <a:off x="468000" y="360000"/>
            <a:ext cx="8229600" cy="783000"/>
          </a:xfrm>
        </p:spPr>
        <p:txBody>
          <a:bodyPr>
            <a:normAutofit/>
          </a:bodyPr>
          <a:lstStyle/>
          <a:p>
            <a:r>
              <a:rPr lang="en-GB"/>
              <a:t>Bobbi</a:t>
            </a:r>
          </a:p>
        </p:txBody>
      </p:sp>
      <p:sp>
        <p:nvSpPr>
          <p:cNvPr id="4" name="Content Placeholder 3">
            <a:extLst>
              <a:ext uri="{FF2B5EF4-FFF2-40B4-BE49-F238E27FC236}">
                <a16:creationId xmlns:a16="http://schemas.microsoft.com/office/drawing/2014/main" id="{365985E2-B6F1-4DD5-D443-842CEFA3DDEB}"/>
              </a:ext>
            </a:extLst>
          </p:cNvPr>
          <p:cNvSpPr>
            <a:spLocks noGrp="1"/>
          </p:cNvSpPr>
          <p:nvPr>
            <p:ph sz="half" idx="1"/>
          </p:nvPr>
        </p:nvSpPr>
        <p:spPr>
          <a:xfrm>
            <a:off x="468000" y="1080000"/>
            <a:ext cx="4239924" cy="4750742"/>
          </a:xfrm>
        </p:spPr>
        <p:txBody>
          <a:bodyPr>
            <a:noAutofit/>
          </a:bodyPr>
          <a:lstStyle/>
          <a:p>
            <a:pPr marL="0" indent="0">
              <a:lnSpc>
                <a:spcPct val="120000"/>
              </a:lnSpc>
              <a:spcBef>
                <a:spcPts val="0"/>
              </a:spcBef>
              <a:buNone/>
            </a:pPr>
            <a:r>
              <a:rPr lang="nl-NL" sz="2200" dirty="0"/>
              <a:t>Bobbi, 9 jaar oud,  werd van school naar de spoedafdeling gebracht, vergezeld door een leraar die zegt dat ze denken dat Bobbi astmatisch is. </a:t>
            </a:r>
          </a:p>
          <a:p>
            <a:pPr marL="0" indent="0">
              <a:lnSpc>
                <a:spcPct val="120000"/>
              </a:lnSpc>
              <a:spcBef>
                <a:spcPts val="0"/>
              </a:spcBef>
              <a:buNone/>
            </a:pPr>
            <a:endParaRPr lang="nl-NL" sz="2200" dirty="0"/>
          </a:p>
          <a:p>
            <a:pPr marL="0" indent="0">
              <a:lnSpc>
                <a:spcPct val="120000"/>
              </a:lnSpc>
              <a:spcBef>
                <a:spcPts val="0"/>
              </a:spcBef>
              <a:buNone/>
            </a:pPr>
            <a:r>
              <a:rPr lang="nl-NL" sz="2200" dirty="0"/>
              <a:t>Bobbi is kortademig en benauwd, en niet in staat vragen over de voorgeschiedenis zelf te beantwoorden.</a:t>
            </a:r>
            <a:endParaRPr lang="en-GB" sz="2200" dirty="0">
              <a:solidFill>
                <a:srgbClr val="333333"/>
              </a:solidFill>
            </a:endParaRPr>
          </a:p>
          <a:p>
            <a:pPr>
              <a:lnSpc>
                <a:spcPct val="90000"/>
              </a:lnSpc>
            </a:pPr>
            <a:endParaRPr lang="en-GB" sz="2200" dirty="0">
              <a:solidFill>
                <a:srgbClr val="333333"/>
              </a:solidFill>
            </a:endParaRPr>
          </a:p>
        </p:txBody>
      </p:sp>
      <p:pic>
        <p:nvPicPr>
          <p:cNvPr id="3" name="Picture 5">
            <a:extLst>
              <a:ext uri="{FF2B5EF4-FFF2-40B4-BE49-F238E27FC236}">
                <a16:creationId xmlns:a16="http://schemas.microsoft.com/office/drawing/2014/main" id="{4C2FC7BB-80C4-C387-0089-3BE1F94DC971}"/>
              </a:ext>
            </a:extLst>
          </p:cNvPr>
          <p:cNvPicPr>
            <a:picLocks noChangeAspect="1"/>
          </p:cNvPicPr>
          <p:nvPr/>
        </p:nvPicPr>
        <p:blipFill>
          <a:blip r:embed="rId3" cstate="print">
            <a:extLst>
              <a:ext uri="{28A0092B-C50C-407E-A947-70E740481C1C}">
                <a14:useLocalDpi xmlns:a14="http://schemas.microsoft.com/office/drawing/2010/main" val="0"/>
              </a:ext>
            </a:extLst>
          </a:blip>
          <a:srcRect l="22734" r="22734"/>
          <a:stretch/>
        </p:blipFill>
        <p:spPr>
          <a:xfrm>
            <a:off x="5152102" y="1143000"/>
            <a:ext cx="3523897" cy="4305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1107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E5DD-9A2C-CDD5-E757-8BEB80EEBD40}"/>
              </a:ext>
            </a:extLst>
          </p:cNvPr>
          <p:cNvSpPr/>
          <p:nvPr/>
        </p:nvSpPr>
        <p:spPr bwMode="auto">
          <a:xfrm>
            <a:off x="238125" y="5857875"/>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206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Bobbi: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1075997608"/>
              </p:ext>
            </p:extLst>
          </p:nvPr>
        </p:nvGraphicFramePr>
        <p:xfrm>
          <a:off x="468000" y="1073873"/>
          <a:ext cx="8349429" cy="5502244"/>
        </p:xfrm>
        <a:graphic>
          <a:graphicData uri="http://schemas.openxmlformats.org/drawingml/2006/table">
            <a:tbl>
              <a:tblPr/>
              <a:tblGrid>
                <a:gridCol w="695902">
                  <a:extLst>
                    <a:ext uri="{9D8B030D-6E8A-4147-A177-3AD203B41FA5}">
                      <a16:colId xmlns:a16="http://schemas.microsoft.com/office/drawing/2014/main" val="20000"/>
                    </a:ext>
                  </a:extLst>
                </a:gridCol>
                <a:gridCol w="3888812">
                  <a:extLst>
                    <a:ext uri="{9D8B030D-6E8A-4147-A177-3AD203B41FA5}">
                      <a16:colId xmlns:a16="http://schemas.microsoft.com/office/drawing/2014/main" val="20001"/>
                    </a:ext>
                  </a:extLst>
                </a:gridCol>
                <a:gridCol w="3764715">
                  <a:extLst>
                    <a:ext uri="{9D8B030D-6E8A-4147-A177-3AD203B41FA5}">
                      <a16:colId xmlns:a16="http://schemas.microsoft.com/office/drawing/2014/main" val="20002"/>
                    </a:ext>
                  </a:extLst>
                </a:gridCol>
              </a:tblGrid>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2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a:cs typeface="Arial"/>
                        </a:rPr>
                        <a:t>Beoordeling</a:t>
                      </a:r>
                      <a:endParaRPr kumimoji="0" lang="en-US" sz="22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a:cs typeface="Arial"/>
                        </a:rPr>
                        <a:t>Resuscitatie</a:t>
                      </a:r>
                      <a:endParaRPr kumimoji="0" lang="en-US" sz="24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A</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a:cs typeface="Arial"/>
                        </a:rPr>
                        <a:t>Geen</a:t>
                      </a:r>
                      <a:r>
                        <a:rPr kumimoji="0" lang="en-GB" sz="2200" b="0" i="0" u="none" strike="noStrike" cap="none" normalizeH="0" baseline="0">
                          <a:ln>
                            <a:noFill/>
                          </a:ln>
                          <a:solidFill>
                            <a:srgbClr val="333333"/>
                          </a:solidFill>
                          <a:effectLst/>
                          <a:latin typeface="Arial"/>
                          <a:cs typeface="Arial"/>
                        </a:rPr>
                        <a:t> stridor</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nl-NL" sz="2400" b="0" i="0" u="none" strike="noStrike" cap="none" normalizeH="0" baseline="0" noProof="0" dirty="0">
                          <a:ln>
                            <a:noFill/>
                          </a:ln>
                          <a:solidFill>
                            <a:srgbClr val="333333"/>
                          </a:solidFill>
                          <a:effectLst/>
                          <a:latin typeface="Arial"/>
                        </a:rPr>
                        <a:t>Roep om hulp</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a:t>
                      </a:r>
                    </a:p>
                    <a:p>
                      <a:pPr marL="0" marR="0" lvl="0" indent="0" algn="l">
                        <a:lnSpc>
                          <a:spcPct val="100000"/>
                        </a:lnSpc>
                        <a:spcBef>
                          <a:spcPct val="20000"/>
                        </a:spcBef>
                        <a:spcAft>
                          <a:spcPct val="0"/>
                        </a:spcAft>
                        <a:buNone/>
                      </a:pPr>
                      <a:r>
                        <a:rPr lang="en-GB" sz="2400" b="0" i="0" u="none" strike="noStrike" cap="none" normalizeH="0" baseline="0" noProof="0" dirty="0">
                          <a:ln>
                            <a:noFill/>
                          </a:ln>
                          <a:solidFill>
                            <a:srgbClr val="333333"/>
                          </a:solidFill>
                          <a:effectLst/>
                          <a:latin typeface="Arial"/>
                        </a:rPr>
                        <a:t>salbutamol</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defTabSz="914400">
                        <a:lnSpc>
                          <a:spcPct val="100000"/>
                        </a:lnSpc>
                        <a:spcBef>
                          <a:spcPct val="20000"/>
                        </a:spcBef>
                        <a:spcAft>
                          <a:spcPct val="0"/>
                        </a:spcAft>
                        <a:buNone/>
                        <a:tabLst/>
                      </a:pPr>
                      <a:r>
                        <a:rPr lang="en-GB" sz="2400" b="0" i="0" u="none" strike="noStrike" cap="none" normalizeH="0" baseline="0" noProof="0" dirty="0" err="1">
                          <a:ln>
                            <a:noFill/>
                          </a:ln>
                          <a:solidFill>
                            <a:srgbClr val="333333"/>
                          </a:solidFill>
                          <a:effectLst/>
                          <a:latin typeface="Arial"/>
                        </a:rPr>
                        <a:t>Herbeoordeel</a:t>
                      </a:r>
                      <a:endParaRPr kumimoji="0" lang="en-GB" dirty="0">
                        <a:solidFill>
                          <a:srgbClr val="333333"/>
                        </a:solidFil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9304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B</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Kan </a:t>
                      </a:r>
                      <a:r>
                        <a:rPr kumimoji="0" lang="en-GB" sz="2200" b="0" i="0" u="none" strike="noStrike" cap="none" normalizeH="0" baseline="0" dirty="0" err="1">
                          <a:ln>
                            <a:noFill/>
                          </a:ln>
                          <a:solidFill>
                            <a:srgbClr val="333333"/>
                          </a:solidFill>
                          <a:effectLst/>
                          <a:latin typeface="Arial"/>
                          <a:cs typeface="Arial"/>
                        </a:rPr>
                        <a:t>geen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volzinnen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spreken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Gebruikt</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hulpademhalings-spieren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Intercostale</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recessie</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AH 45/min, SpO</a:t>
                      </a:r>
                      <a:r>
                        <a:rPr kumimoji="0" lang="en-GB" sz="2200" b="0" i="0" u="none" strike="noStrike" cap="none" normalizeH="0" baseline="-25000" dirty="0">
                          <a:ln>
                            <a:noFill/>
                          </a:ln>
                          <a:solidFill>
                            <a:srgbClr val="333333"/>
                          </a:solidFill>
                          <a:effectLst/>
                          <a:latin typeface="Arial"/>
                          <a:cs typeface="Arial"/>
                        </a:rPr>
                        <a:t>2</a:t>
                      </a:r>
                      <a:r>
                        <a:rPr kumimoji="0" lang="en-GB" sz="2200" b="0" i="0" u="none" strike="noStrike" cap="none" normalizeH="0" baseline="0" dirty="0">
                          <a:ln>
                            <a:noFill/>
                          </a:ln>
                          <a:solidFill>
                            <a:srgbClr val="333333"/>
                          </a:solidFill>
                          <a:effectLst/>
                          <a:latin typeface="Arial"/>
                          <a:cs typeface="Arial"/>
                        </a:rPr>
                        <a:t> 88%</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14713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C</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HR 150/min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Systolische</a:t>
                      </a:r>
                      <a:r>
                        <a:rPr kumimoji="0" lang="en-GB" sz="2200" b="0" i="0" u="none" strike="noStrike" cap="none" normalizeH="0" baseline="0" dirty="0">
                          <a:ln>
                            <a:noFill/>
                          </a:ln>
                          <a:solidFill>
                            <a:srgbClr val="333333"/>
                          </a:solidFill>
                          <a:effectLst/>
                          <a:latin typeface="Arial"/>
                          <a:cs typeface="Arial"/>
                        </a:rPr>
                        <a:t> RR 120 mmHg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CRT 1 sec</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72974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D</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1" i="0" u="none" strike="noStrike" cap="none" normalizeH="0" baseline="0">
                          <a:ln>
                            <a:noFill/>
                          </a:ln>
                          <a:solidFill>
                            <a:srgbClr val="2F70C8"/>
                          </a:solidFill>
                          <a:effectLst/>
                          <a:latin typeface="Arial"/>
                          <a:cs typeface="Arial"/>
                        </a:rPr>
                        <a:t>A</a:t>
                      </a:r>
                      <a:r>
                        <a:rPr kumimoji="0" lang="en-GB" sz="2200" b="0" i="0" u="none" strike="noStrike" cap="none" normalizeH="0" baseline="0">
                          <a:ln>
                            <a:noFill/>
                          </a:ln>
                          <a:solidFill>
                            <a:srgbClr val="333333"/>
                          </a:solidFill>
                          <a:effectLst/>
                          <a:latin typeface="Arial"/>
                          <a:cs typeface="Arial"/>
                        </a:rPr>
                        <a:t>VPU, </a:t>
                      </a:r>
                      <a:r>
                        <a:rPr kumimoji="0" lang="en-GB" sz="2200" b="0" i="0" u="none" strike="noStrike" cap="none" normalizeH="0" baseline="0" err="1">
                          <a:ln>
                            <a:noFill/>
                          </a:ln>
                          <a:solidFill>
                            <a:srgbClr val="333333"/>
                          </a:solidFill>
                          <a:effectLst/>
                          <a:latin typeface="Arial"/>
                          <a:cs typeface="Arial"/>
                        </a:rPr>
                        <a:t>pupillen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gelijk</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lichtreactief</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Glycemie</a:t>
                      </a:r>
                      <a:r>
                        <a:rPr kumimoji="0" lang="en-GB" sz="2200" b="0" i="0" u="none" strike="noStrike" cap="none" normalizeH="0" baseline="0">
                          <a:ln>
                            <a:noFill/>
                          </a:ln>
                          <a:solidFill>
                            <a:srgbClr val="333333"/>
                          </a:solidFill>
                          <a:effectLst/>
                          <a:latin typeface="Arial"/>
                          <a:cs typeface="Arial"/>
                        </a:rPr>
                        <a:t> 72 mg/dl (4 mmol/l)</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59496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Temperatuur</a:t>
                      </a:r>
                      <a:r>
                        <a:rPr kumimoji="0" lang="en-GB" sz="2200" b="0" i="0" u="none" strike="noStrike" cap="none" normalizeH="0" baseline="0" dirty="0">
                          <a:ln>
                            <a:noFill/>
                          </a:ln>
                          <a:solidFill>
                            <a:srgbClr val="333333"/>
                          </a:solidFill>
                          <a:effectLst/>
                          <a:latin typeface="Arial" pitchFamily="34" charset="0"/>
                          <a:cs typeface="Arial" pitchFamily="34" charset="0"/>
                        </a:rPr>
                        <a:t> 36.5</a:t>
                      </a:r>
                      <a:r>
                        <a:rPr kumimoji="0" lang="en-GB" sz="2200" b="0" i="0" u="none" strike="noStrike" cap="none" normalizeH="0" baseline="30000" dirty="0">
                          <a:ln>
                            <a:noFill/>
                          </a:ln>
                          <a:solidFill>
                            <a:srgbClr val="333333"/>
                          </a:solidFill>
                          <a:effectLst/>
                          <a:latin typeface="Arial" pitchFamily="34" charset="0"/>
                          <a:cs typeface="Arial" pitchFamily="34" charset="0"/>
                        </a:rPr>
                        <a:t>º</a:t>
                      </a:r>
                      <a:r>
                        <a:rPr kumimoji="0" lang="en-GB" sz="2200" b="0" i="0" u="none" strike="noStrike" cap="none" normalizeH="0" baseline="0" dirty="0">
                          <a:ln>
                            <a:noFill/>
                          </a:ln>
                          <a:solidFill>
                            <a:srgbClr val="333333"/>
                          </a:solidFill>
                          <a:effectLst/>
                          <a:latin typeface="Arial" pitchFamily="34" charset="0"/>
                          <a:cs typeface="Arial" pitchFamily="34" charset="0"/>
                        </a:rPr>
                        <a:t>C</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a:lnSpc>
                          <a:spcPct val="100000"/>
                        </a:lnSpc>
                        <a:spcBef>
                          <a:spcPct val="20000"/>
                        </a:spcBef>
                        <a:spcAft>
                          <a:spcPct val="0"/>
                        </a:spcAft>
                        <a:buNone/>
                        <a:tabLst/>
                      </a:pPr>
                      <a:endParaRPr kumimoji="0" lang="en-GB" dirty="0"/>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4730219"/>
                  </a:ext>
                </a:extLst>
              </a:tr>
            </a:tbl>
          </a:graphicData>
        </a:graphic>
      </p:graphicFrame>
      <p:sp>
        <p:nvSpPr>
          <p:cNvPr id="4" name="Rectangle 50"/>
          <p:cNvSpPr>
            <a:spLocks noChangeArrowheads="1"/>
          </p:cNvSpPr>
          <p:nvPr/>
        </p:nvSpPr>
        <p:spPr bwMode="auto">
          <a:xfrm>
            <a:off x="5095039" y="1699756"/>
            <a:ext cx="3580961" cy="4557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lvl="0" algn="l" eaLnBrk="1" hangingPunct="1">
              <a:spcBef>
                <a:spcPct val="20000"/>
              </a:spcBef>
              <a:buClr>
                <a:srgbClr val="B2B2B2"/>
              </a:buClr>
            </a:pPr>
            <a:endParaRPr lang="en-GB">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a:solidFill>
                <a:srgbClr val="2E57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6170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995FA2-E287-6D11-F6A7-1B90C79271C8}"/>
              </a:ext>
            </a:extLst>
          </p:cNvPr>
          <p:cNvSpPr/>
          <p:nvPr/>
        </p:nvSpPr>
        <p:spPr bwMode="auto">
          <a:xfrm>
            <a:off x="236850" y="5878620"/>
            <a:ext cx="1495425" cy="790575"/>
          </a:xfrm>
          <a:prstGeom prst="rect">
            <a:avLst/>
          </a:prstGeom>
          <a:solidFill>
            <a:srgbClr val="F8F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1746" name="Rectangle 2"/>
          <p:cNvSpPr>
            <a:spLocks noGrp="1" noChangeArrowheads="1"/>
          </p:cNvSpPr>
          <p:nvPr>
            <p:ph type="title"/>
          </p:nvPr>
        </p:nvSpPr>
        <p:spPr bwMode="auto">
          <a:xfrm>
            <a:off x="468000" y="360000"/>
            <a:ext cx="7772400" cy="6760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latin typeface="Arial"/>
              <a:ea typeface="ＭＳ Ｐゴシック"/>
              <a:cs typeface="Arial"/>
            </a:endParaRPr>
          </a:p>
        </p:txBody>
      </p:sp>
      <p:graphicFrame>
        <p:nvGraphicFramePr>
          <p:cNvPr id="243776" name="Group 64"/>
          <p:cNvGraphicFramePr>
            <a:graphicFrameLocks noGrp="1"/>
          </p:cNvGraphicFramePr>
          <p:nvPr>
            <p:ph idx="1"/>
            <p:extLst>
              <p:ext uri="{D42A27DB-BD31-4B8C-83A1-F6EECF244321}">
                <p14:modId xmlns:p14="http://schemas.microsoft.com/office/powerpoint/2010/main" val="1414329795"/>
              </p:ext>
            </p:extLst>
          </p:nvPr>
        </p:nvGraphicFramePr>
        <p:xfrm>
          <a:off x="468000" y="1035050"/>
          <a:ext cx="8439150" cy="4995421"/>
        </p:xfrm>
        <a:graphic>
          <a:graphicData uri="http://schemas.openxmlformats.org/drawingml/2006/table">
            <a:tbl>
              <a:tblPr/>
              <a:tblGrid>
                <a:gridCol w="2813050">
                  <a:extLst>
                    <a:ext uri="{9D8B030D-6E8A-4147-A177-3AD203B41FA5}">
                      <a16:colId xmlns:a16="http://schemas.microsoft.com/office/drawing/2014/main" val="20000"/>
                    </a:ext>
                  </a:extLst>
                </a:gridCol>
                <a:gridCol w="2813050">
                  <a:extLst>
                    <a:ext uri="{9D8B030D-6E8A-4147-A177-3AD203B41FA5}">
                      <a16:colId xmlns:a16="http://schemas.microsoft.com/office/drawing/2014/main" val="20001"/>
                    </a:ext>
                  </a:extLst>
                </a:gridCol>
                <a:gridCol w="2813050">
                  <a:extLst>
                    <a:ext uri="{9D8B030D-6E8A-4147-A177-3AD203B41FA5}">
                      <a16:colId xmlns:a16="http://schemas.microsoft.com/office/drawing/2014/main" val="20002"/>
                    </a:ext>
                  </a:extLst>
                </a:gridCol>
              </a:tblGrid>
              <a:tr h="575841">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2E5796"/>
                          </a:solidFill>
                          <a:effectLst/>
                          <a:latin typeface="Arial" pitchFamily="34" charset="0"/>
                          <a:cs typeface="Arial" pitchFamily="34" charset="0"/>
                        </a:rPr>
                        <a:t>Diagnose</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Behandeling</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GB" sz="2000" b="0" i="0" u="none" strike="noStrike" cap="none" normalizeH="0" baseline="0" err="1">
                          <a:ln>
                            <a:noFill/>
                          </a:ln>
                          <a:solidFill>
                            <a:srgbClr val="333333"/>
                          </a:solidFill>
                          <a:effectLst/>
                          <a:latin typeface="Arial" pitchFamily="34" charset="0"/>
                          <a:cs typeface="Arial" pitchFamily="34" charset="0"/>
                        </a:rPr>
                        <a:t>Astma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exacerbatie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16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Allergeen</a:t>
                      </a:r>
                      <a:r>
                        <a:rPr kumimoji="0" lang="en-GB" sz="2000" b="0" i="0" u="none" strike="noStrike" cap="none" normalizeH="0" baseline="0">
                          <a:ln>
                            <a:noFill/>
                          </a:ln>
                          <a:solidFill>
                            <a:srgbClr val="333333"/>
                          </a:solidFill>
                          <a:effectLst/>
                          <a:latin typeface="Arial" pitchFamily="34" charset="0"/>
                          <a:cs typeface="Arial" pitchFamily="34" charset="0"/>
                        </a:rPr>
                        <a:t>, wheezing, urticaria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Anafylaxis</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r>
                        <a:rPr kumimoji="0" lang="en-GB" sz="2000" b="0" i="0" u="none" strike="noStrike" cap="none" normalizeH="0" baseline="0">
                          <a:ln>
                            <a:noFill/>
                          </a:ln>
                          <a:solidFill>
                            <a:srgbClr val="333333"/>
                          </a:solidFill>
                          <a:effectLst/>
                          <a:latin typeface="Arial" pitchFamily="34" charset="0"/>
                          <a:cs typeface="Arial" pitchFamily="34" charset="0"/>
                        </a:rPr>
                        <a:t>, 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Milde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koorts</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Bronchiolitis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Supportief</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354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Tekenen</a:t>
                      </a:r>
                      <a:r>
                        <a:rPr kumimoji="0" lang="en-GB" sz="2000" b="0" i="0" u="none" strike="noStrike" cap="none" normalizeH="0" baseline="0">
                          <a:ln>
                            <a:noFill/>
                          </a:ln>
                          <a:solidFill>
                            <a:srgbClr val="333333"/>
                          </a:solidFill>
                          <a:effectLst/>
                          <a:latin typeface="Arial" pitchFamily="34" charset="0"/>
                          <a:cs typeface="Arial" pitchFamily="34" charset="0"/>
                        </a:rPr>
                        <a:t> van </a:t>
                      </a:r>
                      <a:r>
                        <a:rPr kumimoji="0" lang="en-GB" sz="2000" b="0" i="0" u="none" strike="noStrike" cap="none" normalizeH="0" baseline="0" err="1">
                          <a:ln>
                            <a:noFill/>
                          </a:ln>
                          <a:solidFill>
                            <a:srgbClr val="333333"/>
                          </a:solidFill>
                          <a:effectLst/>
                          <a:latin typeface="Arial" pitchFamily="34" charset="0"/>
                          <a:cs typeface="Arial" pitchFamily="34" charset="0"/>
                        </a:rPr>
                        <a:t>hartfalen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Aangeboren</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hartgebrek</a:t>
                      </a:r>
                      <a:r>
                        <a:rPr kumimoji="0" lang="en-GB" sz="2000" b="0" i="0" u="none" strike="noStrike" cap="none" normalizeH="0" baseline="0">
                          <a:ln>
                            <a:noFill/>
                          </a:ln>
                          <a:solidFill>
                            <a:srgbClr val="333333"/>
                          </a:solidFill>
                          <a:effectLst/>
                          <a:latin typeface="Arial" pitchFamily="34" charset="0"/>
                          <a:cs typeface="Arial" pitchFamily="34" charset="0"/>
                        </a:rPr>
                        <a:t> / </a:t>
                      </a:r>
                      <a:r>
                        <a:rPr kumimoji="0" lang="en-GB" sz="2000" b="0" i="0" u="none" strike="noStrike" cap="none" normalizeH="0" baseline="0" err="1">
                          <a:ln>
                            <a:noFill/>
                          </a:ln>
                          <a:solidFill>
                            <a:srgbClr val="333333"/>
                          </a:solidFill>
                          <a:effectLst/>
                          <a:latin typeface="Arial" pitchFamily="34" charset="0"/>
                          <a:cs typeface="Arial" pitchFamily="34" charset="0"/>
                        </a:rPr>
                        <a:t>Cardiomyopathie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Prostaglandine</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diuretica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inotropie</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zoek</a:t>
                      </a:r>
                      <a:r>
                        <a:rPr kumimoji="0" lang="en-GB" sz="2000" b="0" i="0" u="none" strike="noStrike" cap="none" normalizeH="0" baseline="0">
                          <a:ln>
                            <a:noFill/>
                          </a:ln>
                          <a:solidFill>
                            <a:srgbClr val="333333"/>
                          </a:solidFill>
                          <a:effectLst/>
                          <a:latin typeface="Arial" pitchFamily="34" charset="0"/>
                          <a:cs typeface="Arial" pitchFamily="34" charset="0"/>
                        </a:rPr>
                        <a:t> expertise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Koorts</a:t>
                      </a:r>
                      <a:r>
                        <a:rPr kumimoji="0" lang="en-GB" sz="2000" b="0" i="0" u="none" strike="noStrike" cap="none" normalizeH="0" baseline="0">
                          <a:ln>
                            <a:noFill/>
                          </a:ln>
                          <a:solidFill>
                            <a:srgbClr val="333333"/>
                          </a:solidFill>
                          <a:effectLst/>
                          <a:latin typeface="Arial" pitchFamily="34" charset="0"/>
                          <a:cs typeface="Arial" pitchFamily="34" charset="0"/>
                        </a:rPr>
                        <a:t> met </a:t>
                      </a:r>
                      <a:r>
                        <a:rPr kumimoji="0" lang="en-GB" sz="2000" b="0" i="0" u="none" strike="noStrike" cap="none" normalizeH="0" baseline="0" err="1">
                          <a:ln>
                            <a:noFill/>
                          </a:ln>
                          <a:solidFill>
                            <a:srgbClr val="333333"/>
                          </a:solidFill>
                          <a:effectLst/>
                          <a:latin typeface="Arial" pitchFamily="34" charset="0"/>
                          <a:cs typeface="Arial" pitchFamily="34" charset="0"/>
                        </a:rPr>
                        <a:t>crepitaties</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bij</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auscultatie</a:t>
                      </a:r>
                      <a:endParaRPr kumimoji="0" lang="en-GB"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Pneumonie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a:ln>
                            <a:noFill/>
                          </a:ln>
                          <a:solidFill>
                            <a:srgbClr val="333333"/>
                          </a:solidFill>
                          <a:effectLst/>
                          <a:latin typeface="Arial" pitchFamily="34" charset="0"/>
                          <a:cs typeface="Arial" pitchFamily="34" charset="0"/>
                        </a:rPr>
                        <a:t>IV </a:t>
                      </a:r>
                      <a:r>
                        <a:rPr kumimoji="0" lang="en-US" sz="2000" b="0" i="0" u="none" strike="noStrike" cap="none" normalizeH="0" baseline="0" err="1">
                          <a:ln>
                            <a:noFill/>
                          </a:ln>
                          <a:solidFill>
                            <a:srgbClr val="333333"/>
                          </a:solidFill>
                          <a:effectLst/>
                          <a:latin typeface="Arial" pitchFamily="34" charset="0"/>
                          <a:cs typeface="Arial" pitchFamily="34" charset="0"/>
                        </a:rPr>
                        <a:t>antibiotica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840C4A01-00D5-E406-F5F9-3FC78314AD5A}"/>
              </a:ext>
            </a:extLst>
          </p:cNvPr>
          <p:cNvSpPr/>
          <p:nvPr/>
        </p:nvSpPr>
        <p:spPr bwMode="auto">
          <a:xfrm>
            <a:off x="3351647" y="2621424"/>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5" name="Rectangle 4">
            <a:extLst>
              <a:ext uri="{FF2B5EF4-FFF2-40B4-BE49-F238E27FC236}">
                <a16:creationId xmlns:a16="http://schemas.microsoft.com/office/drawing/2014/main" id="{29DB161E-855A-C83F-982A-C5B6486ECD8B}"/>
              </a:ext>
            </a:extLst>
          </p:cNvPr>
          <p:cNvSpPr/>
          <p:nvPr/>
        </p:nvSpPr>
        <p:spPr bwMode="auto">
          <a:xfrm>
            <a:off x="6185339" y="2658947"/>
            <a:ext cx="2611308"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6" name="Rectangle 5">
            <a:extLst>
              <a:ext uri="{FF2B5EF4-FFF2-40B4-BE49-F238E27FC236}">
                <a16:creationId xmlns:a16="http://schemas.microsoft.com/office/drawing/2014/main" id="{A504060A-7D3F-A7CE-1AC1-68E9E8123B2E}"/>
              </a:ext>
            </a:extLst>
          </p:cNvPr>
          <p:cNvSpPr/>
          <p:nvPr/>
        </p:nvSpPr>
        <p:spPr bwMode="auto">
          <a:xfrm>
            <a:off x="3298700" y="3396459"/>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5F9F63DD-EA63-4571-D9A1-3B4F2F8EDAAD}"/>
              </a:ext>
            </a:extLst>
          </p:cNvPr>
          <p:cNvSpPr/>
          <p:nvPr/>
        </p:nvSpPr>
        <p:spPr bwMode="auto">
          <a:xfrm>
            <a:off x="6128318" y="3435626"/>
            <a:ext cx="2410815" cy="8360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57C2A182-65AF-01C5-EF55-019AB5EDC967}"/>
              </a:ext>
            </a:extLst>
          </p:cNvPr>
          <p:cNvSpPr/>
          <p:nvPr/>
        </p:nvSpPr>
        <p:spPr bwMode="auto">
          <a:xfrm>
            <a:off x="3386591" y="4405019"/>
            <a:ext cx="2664388" cy="8909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9" name="Rectangle 8">
            <a:extLst>
              <a:ext uri="{FF2B5EF4-FFF2-40B4-BE49-F238E27FC236}">
                <a16:creationId xmlns:a16="http://schemas.microsoft.com/office/drawing/2014/main" id="{DD489B17-13FA-71DA-109A-D73D77513093}"/>
              </a:ext>
            </a:extLst>
          </p:cNvPr>
          <p:cNvSpPr/>
          <p:nvPr/>
        </p:nvSpPr>
        <p:spPr bwMode="auto">
          <a:xfrm>
            <a:off x="6185339" y="4387174"/>
            <a:ext cx="2490661" cy="9266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9">
            <a:extLst>
              <a:ext uri="{FF2B5EF4-FFF2-40B4-BE49-F238E27FC236}">
                <a16:creationId xmlns:a16="http://schemas.microsoft.com/office/drawing/2014/main" id="{5C69818B-0F79-4E99-838F-4996E019D023}"/>
              </a:ext>
            </a:extLst>
          </p:cNvPr>
          <p:cNvSpPr/>
          <p:nvPr/>
        </p:nvSpPr>
        <p:spPr bwMode="auto">
          <a:xfrm>
            <a:off x="3386591" y="5429317"/>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1" name="Rectangle 10">
            <a:extLst>
              <a:ext uri="{FF2B5EF4-FFF2-40B4-BE49-F238E27FC236}">
                <a16:creationId xmlns:a16="http://schemas.microsoft.com/office/drawing/2014/main" id="{3F256AA5-865C-1F0E-8040-BAF72239F7D8}"/>
              </a:ext>
            </a:extLst>
          </p:cNvPr>
          <p:cNvSpPr/>
          <p:nvPr/>
        </p:nvSpPr>
        <p:spPr bwMode="auto">
          <a:xfrm>
            <a:off x="6185339" y="5429317"/>
            <a:ext cx="2110999" cy="5828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18494416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526A22D-7936-47E1-8909-73190E6D9AC2}"/>
              </a:ext>
            </a:extLst>
          </p:cNvPr>
          <p:cNvSpPr/>
          <p:nvPr/>
        </p:nvSpPr>
        <p:spPr bwMode="auto">
          <a:xfrm>
            <a:off x="586596" y="1134330"/>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rPr>
              <a:t>Effort (</a:t>
            </a:r>
            <a:r>
              <a:rPr kumimoji="0" lang="en-GB" sz="4000" b="0" i="0" u="none" strike="noStrike" cap="none" normalizeH="0" baseline="0" err="1">
                <a:ln>
                  <a:noFill/>
                </a:ln>
                <a:solidFill>
                  <a:schemeClr val="bg1"/>
                </a:solidFill>
                <a:effectLst/>
                <a:latin typeface="Arial" panose="020B0604020202020204" pitchFamily="34" charset="0"/>
                <a:cs typeface="Arial" panose="020B0604020202020204" pitchFamily="34" charset="0"/>
              </a:rPr>
              <a:t>ademarbeid</a:t>
            </a:r>
            <a:r>
              <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D0695F4A-5E36-4F1C-A969-995A01602795}"/>
              </a:ext>
            </a:extLst>
          </p:cNvPr>
          <p:cNvSpPr/>
          <p:nvPr/>
        </p:nvSpPr>
        <p:spPr bwMode="auto">
          <a:xfrm>
            <a:off x="586596" y="2650178"/>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Efficacy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doeltreffendheid</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t>
            </a:r>
            <a:endParaRPr kumimoji="0" lang="en-GB"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2D6D658-97DB-41DC-8EE6-C6B8E1AF1898}"/>
              </a:ext>
            </a:extLst>
          </p:cNvPr>
          <p:cNvSpPr/>
          <p:nvPr/>
        </p:nvSpPr>
        <p:spPr bwMode="auto">
          <a:xfrm>
            <a:off x="586596" y="4207822"/>
            <a:ext cx="82296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Effecten</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van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respiratoire</a:t>
            </a:r>
            <a:r>
              <a:rPr kumimoji="0" lang="en-GB"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GB"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insufficiëntie</a:t>
            </a:r>
            <a:endParaRPr kumimoji="0" lang="en-GB"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B0C2C65-783B-42DD-BC21-DBC81FB23BB5}"/>
              </a:ext>
            </a:extLst>
          </p:cNvPr>
          <p:cNvPicPr>
            <a:picLocks noChangeAspect="1"/>
          </p:cNvPicPr>
          <p:nvPr/>
        </p:nvPicPr>
        <p:blipFill rotWithShape="1">
          <a:blip r:embed="rId3"/>
          <a:srcRect l="23614" r="12988"/>
          <a:stretch/>
        </p:blipFill>
        <p:spPr>
          <a:xfrm>
            <a:off x="764303" y="2750866"/>
            <a:ext cx="1980728" cy="1339472"/>
          </a:xfrm>
          <a:prstGeom prst="rect">
            <a:avLst/>
          </a:prstGeom>
          <a:ln>
            <a:noFill/>
          </a:ln>
          <a:effectLst>
            <a:softEdge rad="112500"/>
          </a:effectLst>
        </p:spPr>
      </p:pic>
      <p:pic>
        <p:nvPicPr>
          <p:cNvPr id="7" name="Picture 6">
            <a:extLst>
              <a:ext uri="{FF2B5EF4-FFF2-40B4-BE49-F238E27FC236}">
                <a16:creationId xmlns:a16="http://schemas.microsoft.com/office/drawing/2014/main" id="{A80961E2-2801-4701-9F26-B2333653532F}"/>
              </a:ext>
            </a:extLst>
          </p:cNvPr>
          <p:cNvPicPr>
            <a:picLocks noChangeAspect="1"/>
          </p:cNvPicPr>
          <p:nvPr/>
        </p:nvPicPr>
        <p:blipFill>
          <a:blip r:embed="rId4"/>
          <a:stretch>
            <a:fillRect/>
          </a:stretch>
        </p:blipFill>
        <p:spPr>
          <a:xfrm>
            <a:off x="764303" y="1222246"/>
            <a:ext cx="1872208" cy="1264327"/>
          </a:xfrm>
          <a:prstGeom prst="rect">
            <a:avLst/>
          </a:prstGeom>
          <a:ln>
            <a:noFill/>
          </a:ln>
          <a:effectLst>
            <a:softEdge rad="112500"/>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F5597074-E826-44FA-B704-55445B73C9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8" t="69345" r="77987" b="7841"/>
          <a:stretch/>
        </p:blipFill>
        <p:spPr>
          <a:xfrm>
            <a:off x="764303" y="4228925"/>
            <a:ext cx="1992950" cy="1419057"/>
          </a:xfrm>
          <a:prstGeom prst="rect">
            <a:avLst/>
          </a:prstGeom>
          <a:ln>
            <a:noFill/>
          </a:ln>
          <a:effectLst>
            <a:softEdge rad="112500"/>
          </a:effectLst>
        </p:spPr>
      </p:pic>
      <p:sp>
        <p:nvSpPr>
          <p:cNvPr id="11" name="Rectangle 11">
            <a:extLst>
              <a:ext uri="{FF2B5EF4-FFF2-40B4-BE49-F238E27FC236}">
                <a16:creationId xmlns:a16="http://schemas.microsoft.com/office/drawing/2014/main" id="{4B5D0F39-525B-5380-13D0-49E6B06DA936}"/>
              </a:ext>
            </a:extLst>
          </p:cNvPr>
          <p:cNvSpPr>
            <a:spLocks noGrp="1" noChangeArrowheads="1"/>
          </p:cNvSpPr>
          <p:nvPr>
            <p:ph type="title"/>
          </p:nvPr>
        </p:nvSpPr>
        <p:spPr bwMode="auto">
          <a:xfrm>
            <a:off x="216319" y="184318"/>
            <a:ext cx="8229600" cy="7064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err="1"/>
              <a:t>Potentieel</a:t>
            </a:r>
            <a:r>
              <a:rPr lang="en-US" altLang="en-US"/>
              <a:t> </a:t>
            </a:r>
            <a:r>
              <a:rPr lang="en-US" altLang="en-US" err="1"/>
              <a:t>respiratoir</a:t>
            </a:r>
            <a:r>
              <a:rPr lang="en-US" altLang="en-US"/>
              <a:t> </a:t>
            </a:r>
            <a:r>
              <a:rPr lang="en-US" altLang="en-US" err="1"/>
              <a:t>falen</a:t>
            </a:r>
            <a:endParaRPr lang="en-US" altLang="en-US"/>
          </a:p>
        </p:txBody>
      </p:sp>
    </p:spTree>
    <p:extLst>
      <p:ext uri="{BB962C8B-B14F-4D97-AF65-F5344CB8AC3E}">
        <p14:creationId xmlns:p14="http://schemas.microsoft.com/office/powerpoint/2010/main" val="3288329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xfrm>
            <a:off x="179388" y="468313"/>
            <a:ext cx="82296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a:t>Carla</a:t>
            </a:r>
          </a:p>
        </p:txBody>
      </p:sp>
      <p:sp>
        <p:nvSpPr>
          <p:cNvPr id="28675" name="Tijdelijke aanduiding voor inhoud 2"/>
          <p:cNvSpPr>
            <a:spLocks noGrp="1"/>
          </p:cNvSpPr>
          <p:nvPr>
            <p:ph sz="half" idx="1"/>
          </p:nvPr>
        </p:nvSpPr>
        <p:spPr bwMode="auto">
          <a:xfrm>
            <a:off x="251521" y="1340768"/>
            <a:ext cx="4320480" cy="194421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40000"/>
              </a:lnSpc>
              <a:buNone/>
            </a:pPr>
            <a:r>
              <a:rPr lang="nl-NL" altLang="en-US" sz="2400" dirty="0"/>
              <a:t>Carla </a:t>
            </a:r>
            <a:r>
              <a:rPr lang="en-GB" altLang="en-US" sz="2400" dirty="0"/>
              <a:t>is 3 </a:t>
            </a:r>
            <a:r>
              <a:rPr lang="en-GB" altLang="en-US" sz="2400" dirty="0" err="1"/>
              <a:t>jaar</a:t>
            </a:r>
            <a:r>
              <a:rPr lang="en-GB" altLang="en-US" sz="2400" dirty="0"/>
              <a:t>. </a:t>
            </a:r>
          </a:p>
          <a:p>
            <a:pPr marL="0" indent="0" eaLnBrk="1" hangingPunct="1">
              <a:lnSpc>
                <a:spcPct val="140000"/>
              </a:lnSpc>
              <a:buNone/>
            </a:pPr>
            <a:r>
              <a:rPr lang="en-GB" altLang="en-US" sz="2400" dirty="0"/>
              <a:t>Ze </a:t>
            </a:r>
            <a:r>
              <a:rPr lang="en-GB" altLang="en-US" sz="2400" dirty="0" err="1"/>
              <a:t>heeft</a:t>
            </a:r>
            <a:r>
              <a:rPr lang="en-GB" altLang="en-US" sz="2400" dirty="0"/>
              <a:t> </a:t>
            </a:r>
            <a:r>
              <a:rPr lang="en-GB" altLang="en-US" sz="2400" dirty="0" err="1"/>
              <a:t>sedert</a:t>
            </a:r>
            <a:r>
              <a:rPr lang="en-GB" altLang="en-US" sz="2400" dirty="0"/>
              <a:t> </a:t>
            </a:r>
            <a:r>
              <a:rPr lang="en-GB" altLang="en-US" sz="2400" dirty="0" err="1"/>
              <a:t>enkele</a:t>
            </a:r>
            <a:r>
              <a:rPr lang="en-GB" altLang="en-US" sz="2400" dirty="0"/>
              <a:t> </a:t>
            </a:r>
            <a:r>
              <a:rPr lang="en-GB" altLang="en-US" sz="2400" dirty="0" err="1"/>
              <a:t>uren</a:t>
            </a:r>
            <a:r>
              <a:rPr lang="en-GB" altLang="en-US" sz="2400" dirty="0"/>
              <a:t> </a:t>
            </a:r>
            <a:r>
              <a:rPr lang="en-GB" altLang="en-US" sz="2400" dirty="0" err="1"/>
              <a:t>koorts</a:t>
            </a:r>
            <a:r>
              <a:rPr lang="en-GB" altLang="en-US" sz="2400" dirty="0"/>
              <a:t> </a:t>
            </a:r>
            <a:r>
              <a:rPr lang="en-GB" altLang="en-US" sz="2400" dirty="0" err="1"/>
              <a:t>en</a:t>
            </a:r>
            <a:r>
              <a:rPr lang="en-GB" altLang="en-US" sz="2400" dirty="0"/>
              <a:t> is </a:t>
            </a:r>
            <a:r>
              <a:rPr lang="en-GB" altLang="en-US" sz="2400" dirty="0" err="1"/>
              <a:t>slaperig</a:t>
            </a:r>
            <a:r>
              <a:rPr lang="en-GB" altLang="en-US" sz="2400" dirty="0"/>
              <a:t>. </a:t>
            </a:r>
            <a:r>
              <a:rPr lang="en-GB" altLang="en-US" sz="2400" dirty="0" err="1"/>
              <a:t>Haar</a:t>
            </a:r>
            <a:r>
              <a:rPr lang="en-GB" altLang="en-US" sz="2400" dirty="0"/>
              <a:t> </a:t>
            </a:r>
            <a:r>
              <a:rPr lang="en-GB" altLang="en-US" sz="2400" dirty="0" err="1"/>
              <a:t>moeder</a:t>
            </a:r>
            <a:r>
              <a:rPr lang="en-GB" altLang="en-US" sz="2400" dirty="0"/>
              <a:t> is </a:t>
            </a:r>
            <a:r>
              <a:rPr lang="en-GB" altLang="en-US" sz="2400" dirty="0" err="1"/>
              <a:t>ongerust</a:t>
            </a:r>
            <a:r>
              <a:rPr lang="en-GB" altLang="en-US" sz="2400" dirty="0"/>
              <a:t>, ze </a:t>
            </a:r>
            <a:r>
              <a:rPr lang="en-GB" altLang="en-US" sz="2400" dirty="0" err="1"/>
              <a:t>vindt</a:t>
            </a:r>
            <a:r>
              <a:rPr lang="en-GB" altLang="en-US" sz="2400" dirty="0"/>
              <a:t> </a:t>
            </a:r>
            <a:r>
              <a:rPr lang="en-GB" altLang="en-US" sz="2400" dirty="0" err="1"/>
              <a:t>haar</a:t>
            </a:r>
            <a:r>
              <a:rPr lang="en-GB" altLang="en-US" sz="2400" dirty="0"/>
              <a:t> “</a:t>
            </a:r>
            <a:r>
              <a:rPr lang="en-GB" altLang="en-US" sz="2400" dirty="0" err="1"/>
              <a:t>helemaal</a:t>
            </a:r>
            <a:r>
              <a:rPr lang="en-GB" altLang="en-US" sz="2400" dirty="0"/>
              <a:t> </a:t>
            </a:r>
            <a:r>
              <a:rPr lang="en-GB" altLang="en-US" sz="2400" dirty="0" err="1"/>
              <a:t>anders</a:t>
            </a:r>
            <a:r>
              <a:rPr lang="en-GB" altLang="en-US" sz="2400" dirty="0"/>
              <a:t> dan </a:t>
            </a:r>
            <a:r>
              <a:rPr lang="en-GB" altLang="en-US" sz="2400" dirty="0" err="1"/>
              <a:t>normaal</a:t>
            </a:r>
            <a:r>
              <a:rPr lang="en-GB" altLang="en-US" sz="2400" dirty="0"/>
              <a:t>”. Ze </a:t>
            </a:r>
            <a:r>
              <a:rPr lang="en-GB" altLang="en-US" sz="2400" dirty="0" err="1"/>
              <a:t>brengt</a:t>
            </a:r>
            <a:r>
              <a:rPr lang="en-GB" altLang="en-US" sz="2400" dirty="0"/>
              <a:t> Carla </a:t>
            </a:r>
            <a:r>
              <a:rPr lang="en-GB" altLang="en-US" sz="2400" dirty="0" err="1"/>
              <a:t>naar</a:t>
            </a:r>
            <a:r>
              <a:rPr lang="en-GB" altLang="en-US" sz="2400" dirty="0"/>
              <a:t> de </a:t>
            </a:r>
            <a:r>
              <a:rPr lang="en-GB" altLang="en-US" sz="2400" dirty="0" err="1"/>
              <a:t>spoedopname</a:t>
            </a:r>
            <a:r>
              <a:rPr lang="en-GB" altLang="en-US" sz="2400" dirty="0"/>
              <a:t>. </a:t>
            </a:r>
            <a:endParaRPr lang="en-US" altLang="en-US" sz="2400" dirty="0"/>
          </a:p>
          <a:p>
            <a:pPr eaLnBrk="1" hangingPunct="1">
              <a:lnSpc>
                <a:spcPct val="140000"/>
              </a:lnSpc>
              <a:buFontTx/>
              <a:buChar char="•"/>
            </a:pPr>
            <a:endParaRPr lang="nl-NL" altLang="en-US" sz="2400" dirty="0"/>
          </a:p>
        </p:txBody>
      </p:sp>
      <p:pic>
        <p:nvPicPr>
          <p:cNvPr id="28676" name="Picture 1"/>
          <p:cNvPicPr>
            <a:picLocks noChangeAspect="1"/>
          </p:cNvPicPr>
          <p:nvPr/>
        </p:nvPicPr>
        <p:blipFill>
          <a:blip r:embed="rId3">
            <a:extLst>
              <a:ext uri="{28A0092B-C50C-407E-A947-70E740481C1C}">
                <a14:useLocalDpi xmlns:a14="http://schemas.microsoft.com/office/drawing/2010/main" val="0"/>
              </a:ext>
            </a:extLst>
          </a:blip>
          <a:srcRect b="46802"/>
          <a:stretch>
            <a:fillRect/>
          </a:stretch>
        </p:blipFill>
        <p:spPr bwMode="auto">
          <a:xfrm>
            <a:off x="4644134" y="1479430"/>
            <a:ext cx="3953198" cy="3152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4743"/>
    </mc:Choice>
    <mc:Fallback xmlns="">
      <p:transition xmlns:p14="http://schemas.microsoft.com/office/powerpoint/2010/main" spd="slow" advTm="34743"/>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79388" y="476250"/>
            <a:ext cx="8713092" cy="6334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a:t>Carla: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sz="2800"/>
          </a:p>
        </p:txBody>
      </p:sp>
      <p:graphicFrame>
        <p:nvGraphicFramePr>
          <p:cNvPr id="241716" name="Group 52"/>
          <p:cNvGraphicFramePr>
            <a:graphicFrameLocks noGrp="1"/>
          </p:cNvGraphicFramePr>
          <p:nvPr>
            <p:ph idx="1"/>
            <p:extLst>
              <p:ext uri="{D42A27DB-BD31-4B8C-83A1-F6EECF244321}">
                <p14:modId xmlns:p14="http://schemas.microsoft.com/office/powerpoint/2010/main" val="593867547"/>
              </p:ext>
            </p:extLst>
          </p:nvPr>
        </p:nvGraphicFramePr>
        <p:xfrm>
          <a:off x="467544" y="1268760"/>
          <a:ext cx="7772400" cy="5467809"/>
        </p:xfrm>
        <a:graphic>
          <a:graphicData uri="http://schemas.openxmlformats.org/drawingml/2006/table">
            <a:tbl>
              <a:tblPr/>
              <a:tblGrid>
                <a:gridCol w="692150">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622675">
                  <a:extLst>
                    <a:ext uri="{9D8B030D-6E8A-4147-A177-3AD203B41FA5}">
                      <a16:colId xmlns:a16="http://schemas.microsoft.com/office/drawing/2014/main" val="20002"/>
                    </a:ext>
                  </a:extLst>
                </a:gridCol>
              </a:tblGrid>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GB"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A</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Open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Roep</a:t>
                      </a:r>
                      <a:r>
                        <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rPr>
                        <a:t> om </a:t>
                      </a: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hulp</a:t>
                      </a: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Houd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open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eventueel</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later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intubatie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Zuurstof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IV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toegang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vochtbolus</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(zo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nodig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herhalen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Neem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bloed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Herbeoordeel</a:t>
                      </a: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2">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B</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40/min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belangrijke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92047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C</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170/min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Zwakke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perifere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pulsaties</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65mmHg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CRT 4 sec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D</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a:t>
                      </a:r>
                      <a:r>
                        <a:rPr kumimoji="0" lang="en-GB" sz="2000" b="1" i="0" u="none" strike="noStrike" cap="none" normalizeH="0" baseline="0" dirty="0">
                          <a:ln>
                            <a:noFill/>
                          </a:ln>
                          <a:solidFill>
                            <a:srgbClr val="2F70C8"/>
                          </a:solidFill>
                          <a:effectLst/>
                          <a:latin typeface="Arial" pitchFamily="34" charset="0"/>
                          <a:cs typeface="Arial" pitchFamily="34" charset="0"/>
                        </a:rPr>
                        <a:t>V</a:t>
                      </a:r>
                      <a:r>
                        <a:rPr kumimoji="0" lang="en-GB" sz="2000" b="0" i="0" u="none" strike="noStrike" cap="none" normalizeH="0" baseline="0" dirty="0">
                          <a:ln>
                            <a:noFill/>
                          </a:ln>
                          <a:solidFill>
                            <a:schemeClr val="tx1"/>
                          </a:solidFill>
                          <a:effectLst/>
                          <a:latin typeface="Arial" pitchFamily="34" charset="0"/>
                          <a:cs typeface="Arial" pitchFamily="34" charset="0"/>
                        </a:rPr>
                        <a:t>PU, </a:t>
                      </a:r>
                      <a:r>
                        <a:rPr kumimoji="0" lang="en-GB" sz="2000" b="0" i="0" u="none" strike="noStrike" cap="none" normalizeH="0" baseline="0" dirty="0" err="1">
                          <a:ln>
                            <a:noFill/>
                          </a:ln>
                          <a:solidFill>
                            <a:schemeClr val="tx1"/>
                          </a:solidFill>
                          <a:effectLst/>
                          <a:latin typeface="Arial" pitchFamily="34" charset="0"/>
                          <a:cs typeface="Arial" pitchFamily="34" charset="0"/>
                        </a:rPr>
                        <a:t>glycemie</a:t>
                      </a:r>
                      <a:r>
                        <a:rPr kumimoji="0" lang="en-GB" sz="2000" b="0" i="0" u="none" strike="noStrike" cap="none" normalizeH="0" baseline="0" dirty="0">
                          <a:ln>
                            <a:noFill/>
                          </a:ln>
                          <a:solidFill>
                            <a:schemeClr val="tx1"/>
                          </a:solidFill>
                          <a:effectLst/>
                          <a:latin typeface="Arial" pitchFamily="34" charset="0"/>
                          <a:cs typeface="Arial" pitchFamily="34" charset="0"/>
                        </a:rPr>
                        <a:t> 108 mg/dl (6 mmol/l)</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chemeClr val="tx1"/>
                          </a:solidFill>
                          <a:effectLst/>
                          <a:latin typeface="Arial" pitchFamily="34" charset="0"/>
                          <a:cs typeface="Arial" pitchFamily="34" charset="0"/>
                        </a:rPr>
                        <a:t>Temperatuur</a:t>
                      </a:r>
                      <a:r>
                        <a:rPr kumimoji="0" lang="en-US" sz="2000" b="0" i="0" u="none" strike="noStrike" cap="none" normalizeH="0" baseline="0">
                          <a:ln>
                            <a:noFill/>
                          </a:ln>
                          <a:solidFill>
                            <a:schemeClr val="tx1"/>
                          </a:solidFill>
                          <a:effectLst/>
                          <a:latin typeface="Arial" pitchFamily="34" charset="0"/>
                          <a:cs typeface="Arial" pitchFamily="34" charset="0"/>
                        </a:rPr>
                        <a:t> 38.5 º C</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0202121"/>
                  </a:ext>
                </a:extLst>
              </a:tr>
            </a:tbl>
          </a:graphicData>
        </a:graphic>
      </p:graphicFrame>
      <p:sp>
        <p:nvSpPr>
          <p:cNvPr id="4" name="Rectangle 50"/>
          <p:cNvSpPr>
            <a:spLocks noChangeArrowheads="1"/>
          </p:cNvSpPr>
          <p:nvPr/>
        </p:nvSpPr>
        <p:spPr bwMode="auto">
          <a:xfrm>
            <a:off x="4700016" y="1886524"/>
            <a:ext cx="3335360" cy="423228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1377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835939211"/>
              </p:ext>
            </p:extLst>
          </p:nvPr>
        </p:nvGraphicFramePr>
        <p:xfrm>
          <a:off x="443753" y="1080000"/>
          <a:ext cx="8155961" cy="5307304"/>
        </p:xfrm>
        <a:graphic>
          <a:graphicData uri="http://schemas.openxmlformats.org/drawingml/2006/table">
            <a:tbl>
              <a:tblPr/>
              <a:tblGrid>
                <a:gridCol w="2734559">
                  <a:extLst>
                    <a:ext uri="{9D8B030D-6E8A-4147-A177-3AD203B41FA5}">
                      <a16:colId xmlns:a16="http://schemas.microsoft.com/office/drawing/2014/main" val="20000"/>
                    </a:ext>
                  </a:extLst>
                </a:gridCol>
                <a:gridCol w="2710701">
                  <a:extLst>
                    <a:ext uri="{9D8B030D-6E8A-4147-A177-3AD203B41FA5}">
                      <a16:colId xmlns:a16="http://schemas.microsoft.com/office/drawing/2014/main" val="20001"/>
                    </a:ext>
                  </a:extLst>
                </a:gridCol>
                <a:gridCol w="2710701">
                  <a:extLst>
                    <a:ext uri="{9D8B030D-6E8A-4147-A177-3AD203B41FA5}">
                      <a16:colId xmlns:a16="http://schemas.microsoft.com/office/drawing/2014/main" val="20002"/>
                    </a:ext>
                  </a:extLst>
                </a:gridCol>
              </a:tblGrid>
              <a:tr h="87330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Braken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Diarree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Gastro-enteritis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IV/IO of PO </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356">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Koorts</a:t>
                      </a:r>
                      <a:r>
                        <a:rPr kumimoji="0" lang="en-GB" sz="2000" b="0" i="0" u="none" strike="noStrike" cap="none" normalizeH="0" baseline="0">
                          <a:ln>
                            <a:noFill/>
                          </a:ln>
                          <a:solidFill>
                            <a:schemeClr val="tx1"/>
                          </a:solidFill>
                          <a:effectLst/>
                          <a:latin typeface="Arial" pitchFamily="34" charset="0"/>
                          <a:cs typeface="Arial" pitchFamily="34" charset="0"/>
                        </a:rPr>
                        <a:t> en rash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sepsis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097">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Allergeen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urticaria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Anafylaxie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Tekenen</a:t>
                      </a:r>
                      <a:r>
                        <a:rPr kumimoji="0" lang="en-GB" sz="2000" b="0" i="0" u="none" strike="noStrike" cap="none" normalizeH="0" baseline="0">
                          <a:ln>
                            <a:noFill/>
                          </a:ln>
                          <a:solidFill>
                            <a:schemeClr val="tx1"/>
                          </a:solidFill>
                          <a:effectLst/>
                          <a:latin typeface="Arial" pitchFamily="34" charset="0"/>
                          <a:cs typeface="Arial" pitchFamily="34" charset="0"/>
                        </a:rPr>
                        <a:t> van </a:t>
                      </a:r>
                      <a:r>
                        <a:rPr kumimoji="0" lang="en-GB" sz="2000" b="0" i="0" u="none" strike="noStrike" cap="none" normalizeH="0" baseline="0" err="1">
                          <a:ln>
                            <a:noFill/>
                          </a:ln>
                          <a:solidFill>
                            <a:schemeClr val="tx1"/>
                          </a:solidFill>
                          <a:effectLst/>
                          <a:latin typeface="Arial" pitchFamily="34" charset="0"/>
                          <a:cs typeface="Arial" pitchFamily="34" charset="0"/>
                        </a:rPr>
                        <a:t>hartfalen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Cong.hartafwijking</a:t>
                      </a:r>
                      <a:endParaRPr kumimoji="0" lang="en-GB" sz="22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Cardiomyopathie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Prostaglandine</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diuretica</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inotropie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Ritmestoornissen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Arytmie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Aritmie</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algoritmes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303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Hoge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glycemie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Diabetes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Insuline</a:t>
                      </a:r>
                      <a:endParaRPr kumimoji="0" lang="en-GB"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0" name="Rectangle 39"/>
          <p:cNvSpPr/>
          <p:nvPr/>
        </p:nvSpPr>
        <p:spPr bwMode="auto">
          <a:xfrm>
            <a:off x="3219962" y="1958946"/>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1" name="Rectangle 40"/>
          <p:cNvSpPr/>
          <p:nvPr/>
        </p:nvSpPr>
        <p:spPr bwMode="auto">
          <a:xfrm>
            <a:off x="3236896" y="2740901"/>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2" name="Rectangle 41"/>
          <p:cNvSpPr/>
          <p:nvPr/>
        </p:nvSpPr>
        <p:spPr bwMode="auto">
          <a:xfrm>
            <a:off x="3266289" y="3490001"/>
            <a:ext cx="2016224" cy="3966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3" name="Rectangle 42"/>
          <p:cNvSpPr/>
          <p:nvPr/>
        </p:nvSpPr>
        <p:spPr bwMode="auto">
          <a:xfrm>
            <a:off x="3266289" y="4282595"/>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4" name="Rectangle 43"/>
          <p:cNvSpPr/>
          <p:nvPr/>
        </p:nvSpPr>
        <p:spPr bwMode="auto">
          <a:xfrm>
            <a:off x="3266289" y="4983828"/>
            <a:ext cx="2316360"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5" name="Rectangle 44"/>
          <p:cNvSpPr/>
          <p:nvPr/>
        </p:nvSpPr>
        <p:spPr bwMode="auto">
          <a:xfrm>
            <a:off x="3266290" y="5733445"/>
            <a:ext cx="2316359" cy="53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6" name="Rectangle 45"/>
          <p:cNvSpPr/>
          <p:nvPr/>
        </p:nvSpPr>
        <p:spPr bwMode="auto">
          <a:xfrm>
            <a:off x="5996170" y="1999390"/>
            <a:ext cx="2238493" cy="49928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7" name="Rectangle 46"/>
          <p:cNvSpPr/>
          <p:nvPr/>
        </p:nvSpPr>
        <p:spPr bwMode="auto">
          <a:xfrm>
            <a:off x="5996170" y="2757119"/>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8" name="Rectangle 47"/>
          <p:cNvSpPr/>
          <p:nvPr/>
        </p:nvSpPr>
        <p:spPr bwMode="auto">
          <a:xfrm>
            <a:off x="5918303" y="3507894"/>
            <a:ext cx="2016224"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49" name="Rectangle 48"/>
          <p:cNvSpPr/>
          <p:nvPr/>
        </p:nvSpPr>
        <p:spPr bwMode="auto">
          <a:xfrm>
            <a:off x="5960788" y="4269927"/>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50" name="Rectangle 49"/>
          <p:cNvSpPr/>
          <p:nvPr/>
        </p:nvSpPr>
        <p:spPr bwMode="auto">
          <a:xfrm>
            <a:off x="5957607" y="5027225"/>
            <a:ext cx="244757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
        <p:nvSpPr>
          <p:cNvPr id="51" name="Rectangle 50"/>
          <p:cNvSpPr/>
          <p:nvPr/>
        </p:nvSpPr>
        <p:spPr bwMode="auto">
          <a:xfrm>
            <a:off x="5957607" y="5784523"/>
            <a:ext cx="2316361" cy="5710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lumMod val="85000"/>
                  <a:lumOff val="15000"/>
                </a:schemeClr>
              </a:solidFill>
              <a:effectLst/>
              <a:latin typeface="Times" pitchFamily="-1" charset="0"/>
            </a:endParaRPr>
          </a:p>
        </p:txBody>
      </p:sp>
    </p:spTree>
    <p:extLst>
      <p:ext uri="{BB962C8B-B14F-4D97-AF65-F5344CB8AC3E}">
        <p14:creationId xmlns:p14="http://schemas.microsoft.com/office/powerpoint/2010/main" val="7096063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dirty="0"/>
          </a:p>
        </p:txBody>
      </p:sp>
      <p:sp>
        <p:nvSpPr>
          <p:cNvPr id="14339" name="Rectangle 5"/>
          <p:cNvSpPr>
            <a:spLocks noGrp="1" noChangeArrowheads="1"/>
          </p:cNvSpPr>
          <p:nvPr>
            <p:ph type="title"/>
          </p:nvPr>
        </p:nvSpPr>
        <p:spPr bwMode="auto">
          <a:xfrm>
            <a:off x="328613" y="404813"/>
            <a:ext cx="8229600" cy="6334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a:t>APLS </a:t>
            </a:r>
            <a:r>
              <a:rPr lang="en-US" altLang="en-US" dirty="0" err="1"/>
              <a:t>leerdoelen</a:t>
            </a:r>
            <a:endParaRPr lang="en-US" altLang="en-US"/>
          </a:p>
        </p:txBody>
      </p:sp>
      <p:sp>
        <p:nvSpPr>
          <p:cNvPr id="14340" name="Rectangle 6"/>
          <p:cNvSpPr>
            <a:spLocks noGrp="1" noChangeArrowheads="1"/>
          </p:cNvSpPr>
          <p:nvPr>
            <p:ph idx="1"/>
          </p:nvPr>
        </p:nvSpPr>
        <p:spPr bwMode="auto">
          <a:xfrm>
            <a:off x="179388" y="1412776"/>
            <a:ext cx="8569076" cy="381642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ts val="2376"/>
              </a:spcBef>
              <a:buFontTx/>
              <a:buChar char="•"/>
            </a:pPr>
            <a:r>
              <a:rPr lang="nl-NL" altLang="en-US" sz="2400" dirty="0"/>
              <a:t>verder bouwen op de kennis voor de opvang en stabilisatie van kinderen met levensbedreigende aandoeningen</a:t>
            </a:r>
          </a:p>
          <a:p>
            <a:pPr eaLnBrk="1" hangingPunct="1">
              <a:spcBef>
                <a:spcPts val="2376"/>
              </a:spcBef>
              <a:buFontTx/>
              <a:buChar char="•"/>
            </a:pPr>
            <a:r>
              <a:rPr lang="nl-NL" altLang="en-US" sz="2400" dirty="0"/>
              <a:t>aanleren van de procedures die hierbij nodig zijn </a:t>
            </a:r>
          </a:p>
          <a:p>
            <a:pPr eaLnBrk="1" hangingPunct="1">
              <a:spcBef>
                <a:spcPts val="2376"/>
              </a:spcBef>
              <a:buFontTx/>
              <a:buChar char="•"/>
            </a:pPr>
            <a:r>
              <a:rPr lang="nl-NL" altLang="en-US" sz="2400" dirty="0"/>
              <a:t>aanleren van skills nodig voor goed teamwork en leiderschap</a:t>
            </a:r>
          </a:p>
        </p:txBody>
      </p:sp>
    </p:spTree>
  </p:cSld>
  <p:clrMapOvr>
    <a:masterClrMapping/>
  </p:clrMapOvr>
  <p:transition spd="med" advTm="28864">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C061-62ED-4AEA-B530-A68CE10A7129}"/>
              </a:ext>
            </a:extLst>
          </p:cNvPr>
          <p:cNvSpPr>
            <a:spLocks noGrp="1"/>
          </p:cNvSpPr>
          <p:nvPr>
            <p:ph type="title"/>
          </p:nvPr>
        </p:nvSpPr>
        <p:spPr>
          <a:xfrm>
            <a:off x="468000" y="360000"/>
            <a:ext cx="8229600" cy="706090"/>
          </a:xfrm>
        </p:spPr>
        <p:txBody>
          <a:bodyPr/>
          <a:lstStyle/>
          <a:p>
            <a:r>
              <a:rPr lang="en-GB" err="1"/>
              <a:t>Potentieel</a:t>
            </a:r>
            <a:r>
              <a:rPr lang="en-GB"/>
              <a:t> </a:t>
            </a:r>
            <a:r>
              <a:rPr lang="en-GB" err="1"/>
              <a:t>circulatoir</a:t>
            </a:r>
            <a:r>
              <a:rPr lang="en-GB"/>
              <a:t> </a:t>
            </a:r>
            <a:r>
              <a:rPr lang="en-GB" err="1"/>
              <a:t>falen</a:t>
            </a:r>
            <a:endParaRPr lang="en-GB"/>
          </a:p>
        </p:txBody>
      </p:sp>
      <p:sp>
        <p:nvSpPr>
          <p:cNvPr id="3" name="Rectangle: Rounded Corners 2">
            <a:extLst>
              <a:ext uri="{FF2B5EF4-FFF2-40B4-BE49-F238E27FC236}">
                <a16:creationId xmlns:a16="http://schemas.microsoft.com/office/drawing/2014/main" id="{A338527A-A03F-449F-9F19-EB8F8EB7C132}"/>
              </a:ext>
            </a:extLst>
          </p:cNvPr>
          <p:cNvSpPr/>
          <p:nvPr/>
        </p:nvSpPr>
        <p:spPr bwMode="auto">
          <a:xfrm>
            <a:off x="971600" y="1427854"/>
            <a:ext cx="7726000" cy="1744074"/>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400" b="0" i="0" u="none" strike="noStrike" cap="none" normalizeH="0" baseline="0">
                <a:ln>
                  <a:noFill/>
                </a:ln>
                <a:solidFill>
                  <a:schemeClr val="bg1"/>
                </a:solidFill>
                <a:effectLst/>
                <a:latin typeface="Arial" panose="020B0604020202020204" pitchFamily="34" charset="0"/>
                <a:cs typeface="Arial" panose="020B0604020202020204" pitchFamily="34" charset="0"/>
              </a:rPr>
              <a:t>             </a:t>
            </a:r>
            <a:r>
              <a:rPr kumimoji="0" lang="en-GB" sz="3600" b="0" i="0" u="none" strike="noStrike" cap="none" normalizeH="0" baseline="0" err="1">
                <a:ln>
                  <a:noFill/>
                </a:ln>
                <a:solidFill>
                  <a:schemeClr val="bg1"/>
                </a:solidFill>
                <a:effectLst/>
                <a:latin typeface="Arial" panose="020B0604020202020204" pitchFamily="34" charset="0"/>
                <a:cs typeface="Arial" panose="020B0604020202020204" pitchFamily="34" charset="0"/>
              </a:rPr>
              <a:t>Cardiovasculaire</a:t>
            </a:r>
            <a:r>
              <a:rPr kumimoji="0" lang="en-GB" sz="3600" b="0" i="0" u="none" strike="noStrike" cap="none" normalizeH="0" baseline="0">
                <a:ln>
                  <a:noFill/>
                </a:ln>
                <a:solidFill>
                  <a:schemeClr val="bg1"/>
                </a:solidFill>
                <a:effectLst/>
                <a:latin typeface="Arial" panose="020B0604020202020204" pitchFamily="34" charset="0"/>
                <a:cs typeface="Arial" panose="020B0604020202020204" pitchFamily="34" charset="0"/>
              </a:rPr>
              <a:t> </a:t>
            </a:r>
            <a:r>
              <a:rPr kumimoji="0" lang="en-GB" sz="3600" b="0" i="0" u="none" strike="noStrike" cap="none" normalizeH="0" baseline="0" err="1">
                <a:ln>
                  <a:noFill/>
                </a:ln>
                <a:solidFill>
                  <a:schemeClr val="bg1"/>
                </a:solidFill>
                <a:effectLst/>
                <a:latin typeface="Arial" panose="020B0604020202020204" pitchFamily="34" charset="0"/>
                <a:cs typeface="Arial" panose="020B0604020202020204" pitchFamily="34" charset="0"/>
              </a:rPr>
              <a:t>tekenen</a:t>
            </a:r>
            <a:endParaRPr kumimoji="0" lang="en-GB" sz="4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1A710BA-E35B-4535-9822-D2B48FB46DEB}"/>
              </a:ext>
            </a:extLst>
          </p:cNvPr>
          <p:cNvSpPr/>
          <p:nvPr/>
        </p:nvSpPr>
        <p:spPr bwMode="auto">
          <a:xfrm>
            <a:off x="971599" y="3296467"/>
            <a:ext cx="7725999" cy="1744075"/>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eaLnBrk="0" hangingPunct="0"/>
            <a:r>
              <a:rPr lang="en-GB" sz="3600" err="1">
                <a:solidFill>
                  <a:schemeClr val="bg1"/>
                </a:solidFill>
                <a:latin typeface="Arial"/>
                <a:ea typeface="ＭＳ Ｐゴシック"/>
                <a:cs typeface="Arial"/>
              </a:rPr>
              <a:t>Effecten</a:t>
            </a:r>
            <a:r>
              <a:rPr lang="en-GB" sz="3600">
                <a:solidFill>
                  <a:schemeClr val="bg1"/>
                </a:solidFill>
                <a:latin typeface="Arial"/>
                <a:ea typeface="ＭＳ Ｐゴシック"/>
                <a:cs typeface="Arial"/>
              </a:rPr>
              <a:t> van </a:t>
            </a:r>
            <a:r>
              <a:rPr lang="en-GB" sz="3600" err="1">
                <a:solidFill>
                  <a:schemeClr val="bg1"/>
                </a:solidFill>
                <a:latin typeface="Arial"/>
                <a:ea typeface="ＭＳ Ｐゴシック"/>
                <a:cs typeface="Arial"/>
              </a:rPr>
              <a:t>circulatoire</a:t>
            </a:r>
            <a:endParaRPr lang="en-GB" sz="3600">
              <a:solidFill>
                <a:schemeClr val="bg1"/>
              </a:solidFill>
              <a:latin typeface="Arial"/>
              <a:ea typeface="ＭＳ Ｐゴシック"/>
              <a:cs typeface="Arial"/>
            </a:endParaRPr>
          </a:p>
          <a:p>
            <a:pPr algn="r" eaLnBrk="0" hangingPunct="0"/>
            <a:r>
              <a:rPr lang="en-GB" sz="3600" err="1">
                <a:solidFill>
                  <a:schemeClr val="bg1"/>
                </a:solidFill>
                <a:latin typeface="Arial"/>
                <a:ea typeface="ＭＳ Ｐゴシック"/>
                <a:cs typeface="Arial"/>
              </a:rPr>
              <a:t>insufficientie</a:t>
            </a:r>
            <a:endParaRPr kumimoji="0" lang="en-GB" sz="4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359B377-9374-4C63-A3A3-76CA914DC481}"/>
              </a:ext>
            </a:extLst>
          </p:cNvPr>
          <p:cNvPicPr>
            <a:picLocks noChangeAspect="1"/>
          </p:cNvPicPr>
          <p:nvPr/>
        </p:nvPicPr>
        <p:blipFill>
          <a:blip r:embed="rId3"/>
          <a:stretch>
            <a:fillRect/>
          </a:stretch>
        </p:blipFill>
        <p:spPr>
          <a:xfrm>
            <a:off x="1250760" y="1365584"/>
            <a:ext cx="1872208" cy="1868613"/>
          </a:xfrm>
          <a:prstGeom prst="rect">
            <a:avLst/>
          </a:prstGeom>
          <a:ln>
            <a:noFill/>
          </a:ln>
          <a:effectLst>
            <a:softEdge rad="112500"/>
          </a:effectLst>
        </p:spPr>
      </p:pic>
      <p:pic>
        <p:nvPicPr>
          <p:cNvPr id="6" name="Picture 5">
            <a:extLst>
              <a:ext uri="{FF2B5EF4-FFF2-40B4-BE49-F238E27FC236}">
                <a16:creationId xmlns:a16="http://schemas.microsoft.com/office/drawing/2014/main" id="{3FAA392A-78DF-45E2-A7F9-A33A6618C7BC}"/>
              </a:ext>
            </a:extLst>
          </p:cNvPr>
          <p:cNvPicPr>
            <a:picLocks noChangeAspect="1"/>
          </p:cNvPicPr>
          <p:nvPr/>
        </p:nvPicPr>
        <p:blipFill rotWithShape="1">
          <a:blip r:embed="rId4"/>
          <a:srcRect l="16523"/>
          <a:stretch/>
        </p:blipFill>
        <p:spPr>
          <a:xfrm>
            <a:off x="1250760" y="3365195"/>
            <a:ext cx="1880470" cy="1591051"/>
          </a:xfrm>
          <a:prstGeom prst="rect">
            <a:avLst/>
          </a:prstGeom>
          <a:ln>
            <a:noFill/>
          </a:ln>
          <a:effectLst>
            <a:softEdge rad="112500"/>
          </a:effectLst>
        </p:spPr>
      </p:pic>
    </p:spTree>
    <p:extLst>
      <p:ext uri="{BB962C8B-B14F-4D97-AF65-F5344CB8AC3E}">
        <p14:creationId xmlns:p14="http://schemas.microsoft.com/office/powerpoint/2010/main" val="957028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bwMode="auto">
          <a:xfrm>
            <a:off x="250825" y="549275"/>
            <a:ext cx="82296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en-US"/>
              <a:t>Diederik</a:t>
            </a:r>
          </a:p>
        </p:txBody>
      </p:sp>
      <p:sp>
        <p:nvSpPr>
          <p:cNvPr id="33795" name="Tijdelijke aanduiding voor inhoud 2"/>
          <p:cNvSpPr>
            <a:spLocks noGrp="1"/>
          </p:cNvSpPr>
          <p:nvPr>
            <p:ph sz="half" idx="1"/>
          </p:nvPr>
        </p:nvSpPr>
        <p:spPr bwMode="auto">
          <a:xfrm>
            <a:off x="251520" y="1340768"/>
            <a:ext cx="8291513" cy="45259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lnSpc>
                <a:spcPct val="150000"/>
              </a:lnSpc>
              <a:buNone/>
            </a:pPr>
            <a:r>
              <a:rPr lang="en-GB" altLang="en-US" sz="2000" dirty="0" err="1"/>
              <a:t>Diederik</a:t>
            </a:r>
            <a:r>
              <a:rPr lang="en-GB" altLang="en-US" sz="2000" dirty="0"/>
              <a:t> is 13 </a:t>
            </a:r>
            <a:r>
              <a:rPr lang="en-GB" altLang="en-US" sz="2000" dirty="0" err="1"/>
              <a:t>jaar</a:t>
            </a:r>
            <a:r>
              <a:rPr lang="en-GB" altLang="en-US" sz="2000" dirty="0"/>
              <a:t>, </a:t>
            </a:r>
            <a:r>
              <a:rPr lang="en-GB" altLang="en-US" sz="2000" dirty="0" err="1"/>
              <a:t>hij</a:t>
            </a:r>
            <a:r>
              <a:rPr lang="en-GB" altLang="en-US" sz="2000" dirty="0"/>
              <a:t> </a:t>
            </a:r>
            <a:r>
              <a:rPr lang="en-GB" altLang="en-US" sz="2000" dirty="0" err="1"/>
              <a:t>werd</a:t>
            </a:r>
            <a:r>
              <a:rPr lang="en-GB" altLang="en-US" sz="2000" dirty="0"/>
              <a:t> </a:t>
            </a:r>
            <a:r>
              <a:rPr lang="en-GB" altLang="en-US" sz="2000" dirty="0" err="1"/>
              <a:t>binnengebracht</a:t>
            </a:r>
            <a:r>
              <a:rPr lang="en-GB" altLang="en-US" sz="2000" dirty="0"/>
              <a:t> door de ambulance </a:t>
            </a:r>
            <a:r>
              <a:rPr lang="en-GB" altLang="en-US" sz="2000" dirty="0" err="1"/>
              <a:t>nadat</a:t>
            </a:r>
            <a:r>
              <a:rPr lang="en-GB" altLang="en-US" sz="2000" dirty="0"/>
              <a:t> </a:t>
            </a:r>
            <a:r>
              <a:rPr lang="en-GB" altLang="en-US" sz="2000" dirty="0" err="1"/>
              <a:t>omstaanders</a:t>
            </a:r>
            <a:r>
              <a:rPr lang="en-GB" altLang="en-US" sz="2000" dirty="0"/>
              <a:t> hem </a:t>
            </a:r>
            <a:r>
              <a:rPr lang="en-GB" altLang="en-US" sz="2000" dirty="0" err="1"/>
              <a:t>bewusteloos</a:t>
            </a:r>
            <a:r>
              <a:rPr lang="en-GB" altLang="en-US" sz="2000" dirty="0"/>
              <a:t> </a:t>
            </a:r>
            <a:r>
              <a:rPr lang="en-GB" altLang="en-US" sz="2000" dirty="0" err="1"/>
              <a:t>aantroffen</a:t>
            </a:r>
            <a:r>
              <a:rPr lang="en-GB" altLang="en-US" sz="2000" dirty="0"/>
              <a:t> in het </a:t>
            </a:r>
            <a:r>
              <a:rPr lang="en-GB" altLang="en-US" sz="2000" dirty="0" err="1"/>
              <a:t>gemeentepark</a:t>
            </a:r>
            <a:r>
              <a:rPr lang="en-GB" altLang="en-US" sz="2000" dirty="0"/>
              <a:t>. </a:t>
            </a:r>
            <a:r>
              <a:rPr lang="en-GB" altLang="en-US" sz="2000" dirty="0" err="1"/>
              <a:t>Zijn</a:t>
            </a:r>
            <a:r>
              <a:rPr lang="en-GB" altLang="en-US" sz="2000" dirty="0"/>
              <a:t> </a:t>
            </a:r>
            <a:r>
              <a:rPr lang="en-GB" altLang="en-US" sz="2000" dirty="0" err="1"/>
              <a:t>vrienden</a:t>
            </a:r>
            <a:r>
              <a:rPr lang="en-GB" altLang="en-US" sz="2000" dirty="0"/>
              <a:t> </a:t>
            </a:r>
            <a:r>
              <a:rPr lang="en-GB" altLang="en-US" sz="2000" dirty="0" err="1"/>
              <a:t>zeggen</a:t>
            </a:r>
            <a:r>
              <a:rPr lang="en-GB" altLang="en-US" sz="2000" dirty="0"/>
              <a:t> </a:t>
            </a:r>
            <a:r>
              <a:rPr lang="en-GB" altLang="en-US" sz="2000" dirty="0" err="1"/>
              <a:t>dat</a:t>
            </a:r>
            <a:r>
              <a:rPr lang="en-GB" altLang="en-US" sz="2000" dirty="0"/>
              <a:t> er </a:t>
            </a:r>
            <a:r>
              <a:rPr lang="en-GB" altLang="en-US" sz="2000" dirty="0" err="1"/>
              <a:t>niets</a:t>
            </a:r>
            <a:r>
              <a:rPr lang="en-GB" altLang="en-US" sz="2000" dirty="0"/>
              <a:t> </a:t>
            </a:r>
            <a:r>
              <a:rPr lang="en-GB" altLang="en-US" sz="2000" dirty="0" err="1"/>
              <a:t>bijzonders</a:t>
            </a:r>
            <a:r>
              <a:rPr lang="en-GB" altLang="en-US" sz="2000" dirty="0"/>
              <a:t> </a:t>
            </a:r>
            <a:r>
              <a:rPr lang="en-GB" altLang="en-US" sz="2000" dirty="0" err="1"/>
              <a:t>gebeurd</a:t>
            </a:r>
            <a:r>
              <a:rPr lang="en-GB" altLang="en-US" sz="2000" dirty="0"/>
              <a:t> is, maar er </a:t>
            </a:r>
            <a:r>
              <a:rPr lang="en-GB" altLang="en-US" sz="2000" dirty="0" err="1"/>
              <a:t>hangt</a:t>
            </a:r>
            <a:r>
              <a:rPr lang="en-GB" altLang="en-US" sz="2000" dirty="0"/>
              <a:t> </a:t>
            </a:r>
            <a:r>
              <a:rPr lang="en-GB" altLang="en-US" sz="2000" dirty="0" err="1"/>
              <a:t>een</a:t>
            </a:r>
            <a:r>
              <a:rPr lang="en-GB" altLang="en-US" sz="2000" dirty="0"/>
              <a:t> </a:t>
            </a:r>
            <a:r>
              <a:rPr lang="en-GB" altLang="en-US" sz="2000" dirty="0" err="1"/>
              <a:t>sterke</a:t>
            </a:r>
            <a:r>
              <a:rPr lang="en-GB" altLang="en-US" sz="2000" dirty="0"/>
              <a:t> </a:t>
            </a:r>
            <a:r>
              <a:rPr lang="en-GB" altLang="en-US" sz="2000" dirty="0" err="1"/>
              <a:t>alcoholgeur</a:t>
            </a:r>
            <a:r>
              <a:rPr lang="en-GB" altLang="en-US" sz="2000" dirty="0"/>
              <a:t> in de </a:t>
            </a:r>
            <a:r>
              <a:rPr lang="en-GB" altLang="en-US" sz="2000" dirty="0" err="1"/>
              <a:t>wachtkamer</a:t>
            </a:r>
            <a:r>
              <a:rPr lang="en-GB" altLang="en-US" sz="2000" dirty="0"/>
              <a:t>.</a:t>
            </a:r>
            <a:endParaRPr lang="nl-NL" altLang="en-US" sz="2000" dirty="0"/>
          </a:p>
        </p:txBody>
      </p:sp>
      <p:pic>
        <p:nvPicPr>
          <p:cNvPr id="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975" t="9685" b="20219"/>
          <a:stretch/>
        </p:blipFill>
        <p:spPr>
          <a:xfrm>
            <a:off x="3347864" y="3453993"/>
            <a:ext cx="4362271" cy="2526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45"/>
    </mc:Choice>
    <mc:Fallback xmlns="">
      <p:transition xmlns:p14="http://schemas.microsoft.com/office/powerpoint/2010/main" spd="slow" advTm="38845"/>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79388" y="476250"/>
            <a:ext cx="8964612"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err="1"/>
              <a:t>Diederik</a:t>
            </a:r>
            <a:r>
              <a:rPr lang="en-GB" altLang="en-US" sz="2800"/>
              <a:t>: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a:p>
        </p:txBody>
      </p:sp>
      <p:graphicFrame>
        <p:nvGraphicFramePr>
          <p:cNvPr id="250929" name="Group 49"/>
          <p:cNvGraphicFramePr>
            <a:graphicFrameLocks noGrp="1"/>
          </p:cNvGraphicFramePr>
          <p:nvPr>
            <p:ph idx="1"/>
            <p:extLst>
              <p:ext uri="{D42A27DB-BD31-4B8C-83A1-F6EECF244321}">
                <p14:modId xmlns:p14="http://schemas.microsoft.com/office/powerpoint/2010/main" val="4111308352"/>
              </p:ext>
            </p:extLst>
          </p:nvPr>
        </p:nvGraphicFramePr>
        <p:xfrm>
          <a:off x="611188" y="1773238"/>
          <a:ext cx="8281292" cy="4241800"/>
        </p:xfrm>
        <a:graphic>
          <a:graphicData uri="http://schemas.openxmlformats.org/drawingml/2006/table">
            <a:tbl>
              <a:tblPr/>
              <a:tblGrid>
                <a:gridCol w="737468">
                  <a:extLst>
                    <a:ext uri="{9D8B030D-6E8A-4147-A177-3AD203B41FA5}">
                      <a16:colId xmlns:a16="http://schemas.microsoft.com/office/drawing/2014/main" val="20000"/>
                    </a:ext>
                  </a:extLst>
                </a:gridCol>
                <a:gridCol w="4220143">
                  <a:extLst>
                    <a:ext uri="{9D8B030D-6E8A-4147-A177-3AD203B41FA5}">
                      <a16:colId xmlns:a16="http://schemas.microsoft.com/office/drawing/2014/main" val="20001"/>
                    </a:ext>
                  </a:extLst>
                </a:gridCol>
                <a:gridCol w="3323681">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Klinisch</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Opvang</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Snurkt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Roep</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om</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hulp</a:t>
                      </a:r>
                      <a:endParaRPr kumimoji="0" lang="en-GB" sz="2000" b="0" i="0" u="none" strike="noStrike" cap="none" normalizeH="0" baseline="0">
                        <a:ln>
                          <a:noFill/>
                        </a:ln>
                        <a:solidFill>
                          <a:srgbClr val="2F70C8"/>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000000"/>
                          </a:solidFill>
                          <a:effectLst/>
                          <a:latin typeface="Arial" pitchFamily="34" charset="0"/>
                          <a:cs typeface="Arial" pitchFamily="34" charset="0"/>
                        </a:rPr>
                        <a:t>Open luchtweg (mayo?)</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Zuurstof</a:t>
                      </a:r>
                      <a:r>
                        <a:rPr kumimoji="0" lang="en-GB" sz="2000" b="0" i="0" u="none" strike="noStrike" cap="none" normalizeH="0" baseline="0">
                          <a:ln>
                            <a:noFill/>
                          </a:ln>
                          <a:solidFill>
                            <a:schemeClr val="tx1"/>
                          </a:solidFill>
                          <a:effectLst/>
                          <a:latin typeface="Arial" pitchFamily="34" charset="0"/>
                          <a:cs typeface="Arial" pitchFamily="34" charset="0"/>
                        </a:rPr>
                        <a:t> via NRM</a:t>
                      </a: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IV/IO </a:t>
                      </a:r>
                      <a:r>
                        <a:rPr kumimoji="0" lang="en-GB" sz="2000" b="0" i="0" u="none" strike="noStrike" cap="none" normalizeH="0" baseline="0" err="1">
                          <a:ln>
                            <a:noFill/>
                          </a:ln>
                          <a:solidFill>
                            <a:schemeClr val="tx1"/>
                          </a:solidFill>
                          <a:effectLst/>
                          <a:latin typeface="Arial" pitchFamily="34" charset="0"/>
                          <a:cs typeface="Arial" pitchFamily="34" charset="0"/>
                        </a:rPr>
                        <a:t>toegang</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vocht</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Neem</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bloed</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af</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kern="1200" cap="none" normalizeH="0" baseline="0" err="1">
                          <a:ln>
                            <a:noFill/>
                          </a:ln>
                          <a:solidFill>
                            <a:schemeClr val="tx1"/>
                          </a:solidFill>
                          <a:effectLst/>
                          <a:latin typeface="Arial" pitchFamily="34" charset="0"/>
                          <a:ea typeface="+mn-ea"/>
                          <a:cs typeface="Arial" pitchFamily="34" charset="0"/>
                        </a:rPr>
                        <a:t>Opwarmen</a:t>
                      </a: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Herbeoordeel</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12/min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3001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68/min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Koude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extremiteiten</a:t>
                      </a:r>
                      <a:r>
                        <a:rPr kumimoji="0" lang="en-GB" sz="20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100mmHg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AV</a:t>
                      </a:r>
                      <a:r>
                        <a:rPr kumimoji="0" lang="en-GB" sz="2000" b="1" i="0" u="none" strike="noStrike" cap="none" normalizeH="0" baseline="0" dirty="0">
                          <a:ln>
                            <a:noFill/>
                          </a:ln>
                          <a:solidFill>
                            <a:srgbClr val="2F70C8"/>
                          </a:solidFill>
                          <a:effectLst/>
                          <a:latin typeface="Arial" pitchFamily="34" charset="0"/>
                          <a:cs typeface="Arial" pitchFamily="34" charset="0"/>
                        </a:rPr>
                        <a:t>P</a:t>
                      </a:r>
                      <a:r>
                        <a:rPr kumimoji="0" lang="en-GB" sz="2000" b="0" i="0" u="none" strike="noStrike" cap="none" normalizeH="0" baseline="0" dirty="0">
                          <a:ln>
                            <a:noFill/>
                          </a:ln>
                          <a:solidFill>
                            <a:schemeClr val="tx1"/>
                          </a:solidFill>
                          <a:effectLst/>
                          <a:latin typeface="Arial" pitchFamily="34" charset="0"/>
                          <a:cs typeface="Arial" pitchFamily="34" charset="0"/>
                        </a:rPr>
                        <a:t>U, glucose 72 mg/dl (4mmol/l)</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Pupillen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traag</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gelijk</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reactief</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5241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Hypothermie</a:t>
                      </a:r>
                      <a:r>
                        <a:rPr kumimoji="0" lang="en-GB" sz="2000" b="0" i="0" u="none" strike="noStrike" cap="none" normalizeH="0" baseline="0" dirty="0">
                          <a:ln>
                            <a:noFill/>
                          </a:ln>
                          <a:solidFill>
                            <a:schemeClr val="tx1"/>
                          </a:solidFill>
                          <a:effectLst/>
                          <a:latin typeface="Arial" pitchFamily="34" charset="0"/>
                          <a:cs typeface="Arial" pitchFamily="34" charset="0"/>
                        </a:rPr>
                        <a:t> 32</a:t>
                      </a:r>
                      <a:r>
                        <a:rPr kumimoji="0" lang="en-GB" sz="2000" b="0" i="0" u="none" strike="noStrike" cap="none" normalizeH="0" baseline="30000" dirty="0">
                          <a:ln>
                            <a:noFill/>
                          </a:ln>
                          <a:solidFill>
                            <a:schemeClr val="tx1"/>
                          </a:solidFill>
                          <a:effectLst/>
                          <a:latin typeface="Arial" pitchFamily="34" charset="0"/>
                          <a:cs typeface="Arial" pitchFamily="34" charset="0"/>
                        </a:rPr>
                        <a:t>o</a:t>
                      </a:r>
                      <a:r>
                        <a:rPr kumimoji="0" lang="en-GB" sz="2000" b="0" i="0" u="none" strike="noStrike" cap="none" normalizeH="0" baseline="0" dirty="0">
                          <a:ln>
                            <a:noFill/>
                          </a:ln>
                          <a:solidFill>
                            <a:schemeClr val="tx1"/>
                          </a:solidFill>
                          <a:effectLst/>
                          <a:latin typeface="Arial" pitchFamily="34" charset="0"/>
                          <a:cs typeface="Arial" pitchFamily="34" charset="0"/>
                        </a:rPr>
                        <a:t>C</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bl>
          </a:graphicData>
        </a:graphic>
      </p:graphicFrame>
      <p:sp>
        <p:nvSpPr>
          <p:cNvPr id="250930" name="Rectangle 50"/>
          <p:cNvSpPr>
            <a:spLocks noChangeArrowheads="1"/>
          </p:cNvSpPr>
          <p:nvPr/>
        </p:nvSpPr>
        <p:spPr bwMode="auto">
          <a:xfrm>
            <a:off x="5652121" y="2232745"/>
            <a:ext cx="3024336" cy="367240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1198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50930"/>
                                        </p:tgtEl>
                                      </p:cBhvr>
                                    </p:animEffect>
                                    <p:set>
                                      <p:cBhvr>
                                        <p:cTn id="7" dur="1" fill="hold">
                                          <p:stCondLst>
                                            <p:cond delay="1999"/>
                                          </p:stCondLst>
                                        </p:cTn>
                                        <p:tgtEl>
                                          <p:spTgt spid="2509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3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79388" y="333375"/>
            <a:ext cx="7772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51956" name="Group 52"/>
          <p:cNvGraphicFramePr>
            <a:graphicFrameLocks noGrp="1"/>
          </p:cNvGraphicFramePr>
          <p:nvPr>
            <p:ph idx="1"/>
            <p:extLst>
              <p:ext uri="{D42A27DB-BD31-4B8C-83A1-F6EECF244321}">
                <p14:modId xmlns:p14="http://schemas.microsoft.com/office/powerpoint/2010/main" val="743143975"/>
              </p:ext>
            </p:extLst>
          </p:nvPr>
        </p:nvGraphicFramePr>
        <p:xfrm>
          <a:off x="611188" y="1628775"/>
          <a:ext cx="7772400" cy="4710114"/>
        </p:xfrm>
        <a:graphic>
          <a:graphicData uri="http://schemas.openxmlformats.org/drawingml/2006/table">
            <a:tbl>
              <a:tblPr/>
              <a:tblGrid>
                <a:gridCol w="2708275">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3965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Sleutelkenmerk</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2F70C8"/>
                          </a:solidFill>
                          <a:effectLst/>
                          <a:latin typeface="Arial" pitchFamily="34" charset="0"/>
                          <a:cs typeface="Arial" pitchFamily="34" charset="0"/>
                        </a:rPr>
                        <a:t>Diagnose</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Behandeling</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01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a:t>
                      </a:r>
                      <a:r>
                        <a:rPr kumimoji="0" lang="en-GB" sz="2000" b="0" i="0" u="none" strike="noStrike" cap="none" normalizeH="0" baseline="0">
                          <a:ln>
                            <a:noFill/>
                          </a:ln>
                          <a:solidFill>
                            <a:schemeClr val="tx1"/>
                          </a:solidFill>
                          <a:effectLst/>
                          <a:latin typeface="Arial" pitchFamily="34" charset="0"/>
                          <a:cs typeface="Arial" pitchFamily="34" charset="0"/>
                        </a:rPr>
                        <a:t> met </a:t>
                      </a:r>
                      <a:r>
                        <a:rPr kumimoji="0" lang="en-GB" sz="2000" b="0" i="0" u="none" strike="noStrike" cap="none" normalizeH="0" baseline="0" err="1">
                          <a:ln>
                            <a:noFill/>
                          </a:ln>
                          <a:solidFill>
                            <a:schemeClr val="tx1"/>
                          </a:solidFill>
                          <a:effectLst/>
                          <a:latin typeface="Arial" pitchFamily="34" charset="0"/>
                          <a:cs typeface="Arial" pitchFamily="34" charset="0"/>
                        </a:rPr>
                        <a:t>epilepsie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Postictaal</a:t>
                      </a:r>
                      <a:r>
                        <a:rPr kumimoji="0" lang="en-GB" sz="2000" b="0" i="0" u="none" strike="noStrike" cap="none" normalizeH="0" baseline="0">
                          <a:ln>
                            <a:noFill/>
                          </a:ln>
                          <a:solidFill>
                            <a:schemeClr val="tx1"/>
                          </a:solidFill>
                          <a:effectLst/>
                          <a:latin typeface="Arial" pitchFamily="34" charset="0"/>
                          <a:cs typeface="Arial" pitchFamily="34" charset="0"/>
                        </a:rPr>
                        <a:t> </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r>
                        <a:rPr kumimoji="0" lang="en-GB" sz="2000" b="0" i="0" u="none" strike="noStrike" cap="none" normalizeH="0" baseline="0">
                          <a:ln>
                            <a:noFill/>
                          </a:ln>
                          <a:solidFill>
                            <a:schemeClr val="tx1"/>
                          </a:solidFill>
                          <a:effectLst/>
                          <a:latin typeface="Arial" pitchFamily="34" charset="0"/>
                          <a:cs typeface="Arial" pitchFamily="34" charset="0"/>
                        </a:rPr>
                        <a:t> (mayo?)  monitoring</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7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Recent trauma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Hoofdletsel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Trauma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43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onderliggende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Diabetes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Metabole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DKA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Metabool</a:t>
                      </a:r>
                      <a:r>
                        <a:rPr kumimoji="0" lang="en-GB" sz="2000" b="0" i="0" u="none" strike="noStrike" cap="none" normalizeH="0" baseline="0">
                          <a:ln>
                            <a:noFill/>
                          </a:ln>
                          <a:solidFill>
                            <a:schemeClr val="tx1"/>
                          </a:solidFill>
                          <a:effectLst/>
                          <a:latin typeface="Arial" pitchFamily="34" charset="0"/>
                          <a:cs typeface="Arial" pitchFamily="34" charset="0"/>
                        </a:rPr>
                        <a:t> protocol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Acuut</a:t>
                      </a:r>
                      <a:r>
                        <a:rPr kumimoji="0" lang="en-GB" sz="2000" b="0" i="0" u="none" strike="noStrike" cap="none" normalizeH="0" baseline="0">
                          <a:ln>
                            <a:noFill/>
                          </a:ln>
                          <a:solidFill>
                            <a:schemeClr val="tx1"/>
                          </a:solidFill>
                          <a:effectLst/>
                          <a:latin typeface="Arial" pitchFamily="34" charset="0"/>
                          <a:cs typeface="Arial" pitchFamily="34" charset="0"/>
                        </a:rPr>
                        <a:t> begin en </a:t>
                      </a:r>
                      <a:r>
                        <a:rPr kumimoji="0" lang="en-GB" sz="2000" b="0" i="0" u="none" strike="noStrike" cap="none" normalizeH="0" baseline="0" err="1">
                          <a:ln>
                            <a:noFill/>
                          </a:ln>
                          <a:solidFill>
                            <a:schemeClr val="tx1"/>
                          </a:solidFill>
                          <a:effectLst/>
                          <a:latin typeface="Arial" pitchFamily="34" charset="0"/>
                          <a:cs typeface="Arial" pitchFamily="34" charset="0"/>
                        </a:rPr>
                        <a:t>koorts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Meningitis </a:t>
                      </a:r>
                      <a:r>
                        <a:rPr kumimoji="0" lang="en-GB" sz="2000" b="0" i="0" u="none" strike="noStrike" cap="none" normalizeH="0" baseline="0" err="1">
                          <a:ln>
                            <a:noFill/>
                          </a:ln>
                          <a:solidFill>
                            <a:schemeClr val="tx1"/>
                          </a:solidFill>
                          <a:effectLst/>
                          <a:latin typeface="Arial" pitchFamily="34" charset="0"/>
                          <a:cs typeface="Arial" pitchFamily="34" charset="0"/>
                        </a:rPr>
                        <a:t>Encefalitis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Antibiotica</a:t>
                      </a:r>
                      <a:r>
                        <a:rPr kumimoji="0" lang="en-GB" sz="2000" b="0" i="0" u="none" strike="noStrike" cap="none" normalizeH="0" baseline="0" dirty="0">
                          <a:ln>
                            <a:noFill/>
                          </a:ln>
                          <a:solidFill>
                            <a:schemeClr val="tx1"/>
                          </a:solidFill>
                          <a:effectLst/>
                          <a:latin typeface="Arial" pitchFamily="34" charset="0"/>
                          <a:cs typeface="Arial" pitchFamily="34" charset="0"/>
                        </a:rPr>
                        <a:t>, acyclovir IV</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2850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Mogelijk</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intoxicatie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Drugs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Alcohol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Ondersteunend</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Evt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antidoot</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51962" name="Rectangle 58"/>
          <p:cNvSpPr>
            <a:spLocks noChangeArrowheads="1"/>
          </p:cNvSpPr>
          <p:nvPr/>
        </p:nvSpPr>
        <p:spPr bwMode="auto">
          <a:xfrm>
            <a:off x="3420666" y="2087390"/>
            <a:ext cx="2303462" cy="649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3" name="Rectangle 59"/>
          <p:cNvSpPr>
            <a:spLocks noChangeArrowheads="1"/>
          </p:cNvSpPr>
          <p:nvPr/>
        </p:nvSpPr>
        <p:spPr bwMode="auto">
          <a:xfrm>
            <a:off x="3396059" y="2928558"/>
            <a:ext cx="2303462" cy="3143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4" name="Rectangle 60"/>
          <p:cNvSpPr>
            <a:spLocks noChangeArrowheads="1"/>
          </p:cNvSpPr>
          <p:nvPr/>
        </p:nvSpPr>
        <p:spPr bwMode="auto">
          <a:xfrm>
            <a:off x="3371453" y="3338628"/>
            <a:ext cx="2352675" cy="10080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5" name="Rectangle 61"/>
          <p:cNvSpPr>
            <a:spLocks noChangeArrowheads="1"/>
          </p:cNvSpPr>
          <p:nvPr/>
        </p:nvSpPr>
        <p:spPr bwMode="auto">
          <a:xfrm>
            <a:off x="3396059" y="4499090"/>
            <a:ext cx="2303462" cy="712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6" name="Rectangle 62"/>
          <p:cNvSpPr>
            <a:spLocks noChangeArrowheads="1"/>
          </p:cNvSpPr>
          <p:nvPr/>
        </p:nvSpPr>
        <p:spPr bwMode="auto">
          <a:xfrm>
            <a:off x="3359546" y="5380095"/>
            <a:ext cx="2339975" cy="7905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7" name="Rectangle 63"/>
          <p:cNvSpPr>
            <a:spLocks noChangeArrowheads="1"/>
          </p:cNvSpPr>
          <p:nvPr/>
        </p:nvSpPr>
        <p:spPr bwMode="auto">
          <a:xfrm>
            <a:off x="5829895" y="2162861"/>
            <a:ext cx="2447925" cy="668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8" name="Rectangle 64"/>
          <p:cNvSpPr>
            <a:spLocks noChangeArrowheads="1"/>
          </p:cNvSpPr>
          <p:nvPr/>
        </p:nvSpPr>
        <p:spPr bwMode="auto">
          <a:xfrm>
            <a:off x="5868143" y="2883564"/>
            <a:ext cx="2447925" cy="3603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69" name="Rectangle 65"/>
          <p:cNvSpPr>
            <a:spLocks noChangeArrowheads="1"/>
          </p:cNvSpPr>
          <p:nvPr/>
        </p:nvSpPr>
        <p:spPr bwMode="auto">
          <a:xfrm>
            <a:off x="5868142" y="3371946"/>
            <a:ext cx="2447925" cy="9366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70" name="Rectangle 66"/>
          <p:cNvSpPr>
            <a:spLocks noChangeArrowheads="1"/>
          </p:cNvSpPr>
          <p:nvPr/>
        </p:nvSpPr>
        <p:spPr bwMode="auto">
          <a:xfrm>
            <a:off x="5848857" y="4571529"/>
            <a:ext cx="2447925" cy="6492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251971" name="Rectangle 67"/>
          <p:cNvSpPr>
            <a:spLocks noChangeArrowheads="1"/>
          </p:cNvSpPr>
          <p:nvPr/>
        </p:nvSpPr>
        <p:spPr bwMode="auto">
          <a:xfrm>
            <a:off x="5817592" y="5295804"/>
            <a:ext cx="2447925" cy="7905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Tree>
    <p:custDataLst>
      <p:tags r:id="rId1"/>
    </p:custDataLst>
  </p:cSld>
  <p:clrMapOvr>
    <a:masterClrMapping/>
  </p:clrMapOvr>
  <p:transition spd="slow" advTm="940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51962"/>
                                        </p:tgtEl>
                                      </p:cBhvr>
                                    </p:animEffect>
                                    <p:set>
                                      <p:cBhvr>
                                        <p:cTn id="7" dur="1" fill="hold">
                                          <p:stCondLst>
                                            <p:cond delay="1999"/>
                                          </p:stCondLst>
                                        </p:cTn>
                                        <p:tgtEl>
                                          <p:spTgt spid="25196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51967"/>
                                        </p:tgtEl>
                                      </p:cBhvr>
                                    </p:animEffect>
                                    <p:set>
                                      <p:cBhvr>
                                        <p:cTn id="10" dur="1" fill="hold">
                                          <p:stCondLst>
                                            <p:cond delay="1999"/>
                                          </p:stCondLst>
                                        </p:cTn>
                                        <p:tgtEl>
                                          <p:spTgt spid="25196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2000"/>
                                        <p:tgtEl>
                                          <p:spTgt spid="251963"/>
                                        </p:tgtEl>
                                      </p:cBhvr>
                                    </p:animEffect>
                                    <p:set>
                                      <p:cBhvr>
                                        <p:cTn id="15" dur="1" fill="hold">
                                          <p:stCondLst>
                                            <p:cond delay="1999"/>
                                          </p:stCondLst>
                                        </p:cTn>
                                        <p:tgtEl>
                                          <p:spTgt spid="25196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51968"/>
                                        </p:tgtEl>
                                      </p:cBhvr>
                                    </p:animEffect>
                                    <p:set>
                                      <p:cBhvr>
                                        <p:cTn id="18" dur="1" fill="hold">
                                          <p:stCondLst>
                                            <p:cond delay="1999"/>
                                          </p:stCondLst>
                                        </p:cTn>
                                        <p:tgtEl>
                                          <p:spTgt spid="25196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2000"/>
                                        <p:tgtEl>
                                          <p:spTgt spid="251964"/>
                                        </p:tgtEl>
                                      </p:cBhvr>
                                    </p:animEffect>
                                    <p:set>
                                      <p:cBhvr>
                                        <p:cTn id="23" dur="1" fill="hold">
                                          <p:stCondLst>
                                            <p:cond delay="1999"/>
                                          </p:stCondLst>
                                        </p:cTn>
                                        <p:tgtEl>
                                          <p:spTgt spid="251964"/>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51969"/>
                                        </p:tgtEl>
                                      </p:cBhvr>
                                    </p:animEffect>
                                    <p:set>
                                      <p:cBhvr>
                                        <p:cTn id="26" dur="1" fill="hold">
                                          <p:stCondLst>
                                            <p:cond delay="1999"/>
                                          </p:stCondLst>
                                        </p:cTn>
                                        <p:tgtEl>
                                          <p:spTgt spid="25196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2000"/>
                                        <p:tgtEl>
                                          <p:spTgt spid="251965"/>
                                        </p:tgtEl>
                                      </p:cBhvr>
                                    </p:animEffect>
                                    <p:set>
                                      <p:cBhvr>
                                        <p:cTn id="31" dur="1" fill="hold">
                                          <p:stCondLst>
                                            <p:cond delay="1999"/>
                                          </p:stCondLst>
                                        </p:cTn>
                                        <p:tgtEl>
                                          <p:spTgt spid="25196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251970"/>
                                        </p:tgtEl>
                                      </p:cBhvr>
                                    </p:animEffect>
                                    <p:set>
                                      <p:cBhvr>
                                        <p:cTn id="34" dur="1" fill="hold">
                                          <p:stCondLst>
                                            <p:cond delay="1999"/>
                                          </p:stCondLst>
                                        </p:cTn>
                                        <p:tgtEl>
                                          <p:spTgt spid="25197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grpId="0" nodeType="clickEffect">
                                  <p:stCondLst>
                                    <p:cond delay="0"/>
                                  </p:stCondLst>
                                  <p:childTnLst>
                                    <p:animEffect transition="out" filter="fade">
                                      <p:cBhvr>
                                        <p:cTn id="38" dur="2000"/>
                                        <p:tgtEl>
                                          <p:spTgt spid="251966"/>
                                        </p:tgtEl>
                                      </p:cBhvr>
                                    </p:animEffect>
                                    <p:set>
                                      <p:cBhvr>
                                        <p:cTn id="39" dur="1" fill="hold">
                                          <p:stCondLst>
                                            <p:cond delay="1999"/>
                                          </p:stCondLst>
                                        </p:cTn>
                                        <p:tgtEl>
                                          <p:spTgt spid="251966"/>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251971"/>
                                        </p:tgtEl>
                                      </p:cBhvr>
                                    </p:animEffect>
                                    <p:set>
                                      <p:cBhvr>
                                        <p:cTn id="42" dur="1" fill="hold">
                                          <p:stCondLst>
                                            <p:cond delay="1999"/>
                                          </p:stCondLst>
                                        </p:cTn>
                                        <p:tgtEl>
                                          <p:spTgt spid="2519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62" grpId="0" animBg="1"/>
      <p:bldP spid="251963" grpId="0" animBg="1"/>
      <p:bldP spid="251964" grpId="0" animBg="1"/>
      <p:bldP spid="251965" grpId="0" animBg="1"/>
      <p:bldP spid="251966" grpId="0" animBg="1"/>
      <p:bldP spid="251967" grpId="0" animBg="1"/>
      <p:bldP spid="251968" grpId="0" animBg="1"/>
      <p:bldP spid="251969" grpId="0" animBg="1"/>
      <p:bldP spid="251970" grpId="0" animBg="1"/>
      <p:bldP spid="2519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158A-DBB1-44C2-ACB8-FE2E945E8AF3}"/>
              </a:ext>
            </a:extLst>
          </p:cNvPr>
          <p:cNvSpPr>
            <a:spLocks noGrp="1"/>
          </p:cNvSpPr>
          <p:nvPr>
            <p:ph type="title"/>
          </p:nvPr>
        </p:nvSpPr>
        <p:spPr>
          <a:xfrm>
            <a:off x="468000" y="360000"/>
            <a:ext cx="8229600" cy="706090"/>
          </a:xfrm>
        </p:spPr>
        <p:txBody>
          <a:bodyPr/>
          <a:lstStyle/>
          <a:p>
            <a:r>
              <a:rPr lang="en-GB" err="1"/>
              <a:t>Potentieel</a:t>
            </a:r>
            <a:r>
              <a:rPr lang="en-GB"/>
              <a:t> </a:t>
            </a:r>
            <a:r>
              <a:rPr lang="en-GB" err="1"/>
              <a:t>centraal</a:t>
            </a:r>
            <a:r>
              <a:rPr lang="en-GB"/>
              <a:t> </a:t>
            </a:r>
            <a:r>
              <a:rPr lang="en-GB" err="1"/>
              <a:t>neurologisch</a:t>
            </a:r>
            <a:r>
              <a:rPr lang="en-GB"/>
              <a:t> </a:t>
            </a:r>
            <a:r>
              <a:rPr lang="en-GB" err="1"/>
              <a:t>falen</a:t>
            </a:r>
            <a:endParaRPr lang="en-GB"/>
          </a:p>
        </p:txBody>
      </p:sp>
      <p:sp>
        <p:nvSpPr>
          <p:cNvPr id="3" name="Rectangle: Rounded Corners 2">
            <a:extLst>
              <a:ext uri="{FF2B5EF4-FFF2-40B4-BE49-F238E27FC236}">
                <a16:creationId xmlns:a16="http://schemas.microsoft.com/office/drawing/2014/main" id="{09DB42DB-574C-40B2-AA0D-93C9782C0177}"/>
              </a:ext>
            </a:extLst>
          </p:cNvPr>
          <p:cNvSpPr/>
          <p:nvPr/>
        </p:nvSpPr>
        <p:spPr bwMode="auto">
          <a:xfrm>
            <a:off x="868095" y="1056930"/>
            <a:ext cx="70200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Bewustzijn</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E5B6736-6A5C-4E5C-B684-4D2C6F27115F}"/>
              </a:ext>
            </a:extLst>
          </p:cNvPr>
          <p:cNvSpPr/>
          <p:nvPr/>
        </p:nvSpPr>
        <p:spPr bwMode="auto">
          <a:xfrm>
            <a:off x="868095" y="2587009"/>
            <a:ext cx="7020000" cy="144016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Houding</a:t>
            </a:r>
            <a:endParaRPr kumimoji="0" lang="en-GB" sz="5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15396D5-4767-4B01-A56D-394B619F17F6}"/>
              </a:ext>
            </a:extLst>
          </p:cNvPr>
          <p:cNvSpPr/>
          <p:nvPr/>
        </p:nvSpPr>
        <p:spPr bwMode="auto">
          <a:xfrm>
            <a:off x="868095" y="4118899"/>
            <a:ext cx="7020000" cy="1440000"/>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GB" sz="4400" err="1">
                <a:solidFill>
                  <a:schemeClr val="bg1"/>
                </a:solidFill>
                <a:latin typeface="Arial" panose="020B0604020202020204" pitchFamily="34" charset="0"/>
                <a:cs typeface="Arial" panose="020B0604020202020204" pitchFamily="34" charset="0"/>
              </a:rPr>
              <a:t>Pupillen</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7" name="Picture 6" descr="Close-up of a person's eyes&#10;&#10;Description automatically generated">
            <a:extLst>
              <a:ext uri="{FF2B5EF4-FFF2-40B4-BE49-F238E27FC236}">
                <a16:creationId xmlns:a16="http://schemas.microsoft.com/office/drawing/2014/main" id="{C9F2FD02-6697-4127-94C8-68CA61E29F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991" y="4160632"/>
            <a:ext cx="2056735" cy="1351420"/>
          </a:xfrm>
          <a:prstGeom prst="rect">
            <a:avLst/>
          </a:prstGeom>
          <a:ln>
            <a:noFill/>
          </a:ln>
          <a:effectLst>
            <a:softEdge rad="112500"/>
          </a:effectLst>
        </p:spPr>
      </p:pic>
      <p:pic>
        <p:nvPicPr>
          <p:cNvPr id="8" name="Picture 7">
            <a:extLst>
              <a:ext uri="{FF2B5EF4-FFF2-40B4-BE49-F238E27FC236}">
                <a16:creationId xmlns:a16="http://schemas.microsoft.com/office/drawing/2014/main" id="{596ED6F4-658F-4DC3-B11F-2DBA4428FC89}"/>
              </a:ext>
            </a:extLst>
          </p:cNvPr>
          <p:cNvPicPr>
            <a:picLocks noChangeAspect="1"/>
          </p:cNvPicPr>
          <p:nvPr/>
        </p:nvPicPr>
        <p:blipFill>
          <a:blip r:embed="rId4"/>
          <a:stretch>
            <a:fillRect/>
          </a:stretch>
        </p:blipFill>
        <p:spPr>
          <a:xfrm>
            <a:off x="1081080" y="2574386"/>
            <a:ext cx="2075646" cy="1452783"/>
          </a:xfrm>
          <a:prstGeom prst="rect">
            <a:avLst/>
          </a:prstGeom>
          <a:ln>
            <a:noFill/>
          </a:ln>
          <a:effectLst>
            <a:softEdge rad="112500"/>
          </a:effectLst>
        </p:spPr>
      </p:pic>
      <p:pic>
        <p:nvPicPr>
          <p:cNvPr id="9" name="Picture 8">
            <a:extLst>
              <a:ext uri="{FF2B5EF4-FFF2-40B4-BE49-F238E27FC236}">
                <a16:creationId xmlns:a16="http://schemas.microsoft.com/office/drawing/2014/main" id="{7276A8B5-B007-4B36-BDA5-3D7E70D6D4DA}"/>
              </a:ext>
            </a:extLst>
          </p:cNvPr>
          <p:cNvPicPr>
            <a:picLocks noChangeAspect="1"/>
          </p:cNvPicPr>
          <p:nvPr/>
        </p:nvPicPr>
        <p:blipFill>
          <a:blip r:embed="rId5"/>
          <a:stretch>
            <a:fillRect/>
          </a:stretch>
        </p:blipFill>
        <p:spPr>
          <a:xfrm>
            <a:off x="1021515" y="1101300"/>
            <a:ext cx="2213686" cy="1413605"/>
          </a:xfrm>
          <a:prstGeom prst="rect">
            <a:avLst/>
          </a:prstGeom>
          <a:ln>
            <a:noFill/>
          </a:ln>
          <a:effectLst>
            <a:softEdge rad="112500"/>
          </a:effectLst>
        </p:spPr>
      </p:pic>
    </p:spTree>
    <p:extLst>
      <p:ext uri="{BB962C8B-B14F-4D97-AF65-F5344CB8AC3E}">
        <p14:creationId xmlns:p14="http://schemas.microsoft.com/office/powerpoint/2010/main" val="134807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ea typeface="ＭＳ Ｐゴシック" pitchFamily="34" charset="-128"/>
              </a:defRPr>
            </a:lvl1pPr>
            <a:lvl2pPr marL="742950" indent="-285750" eaLnBrk="0" hangingPunct="0">
              <a:defRPr sz="2400">
                <a:solidFill>
                  <a:schemeClr val="tx1"/>
                </a:solidFill>
                <a:latin typeface="Tahoma" pitchFamily="34" charset="0"/>
                <a:ea typeface="ＭＳ Ｐゴシック" pitchFamily="34" charset="-128"/>
              </a:defRPr>
            </a:lvl2pPr>
            <a:lvl3pPr marL="1143000" indent="-228600" eaLnBrk="0" hangingPunct="0">
              <a:defRPr sz="2400">
                <a:solidFill>
                  <a:schemeClr val="tx1"/>
                </a:solidFill>
                <a:latin typeface="Tahoma" pitchFamily="34" charset="0"/>
                <a:ea typeface="ＭＳ Ｐゴシック" pitchFamily="34" charset="-128"/>
              </a:defRPr>
            </a:lvl3pPr>
            <a:lvl4pPr marL="1600200" indent="-228600" eaLnBrk="0" hangingPunct="0">
              <a:defRPr sz="2400">
                <a:solidFill>
                  <a:schemeClr val="tx1"/>
                </a:solidFill>
                <a:latin typeface="Tahoma" pitchFamily="34" charset="0"/>
                <a:ea typeface="ＭＳ Ｐゴシック" pitchFamily="34" charset="-128"/>
              </a:defRPr>
            </a:lvl4pPr>
            <a:lvl5pPr marL="2057400" indent="-228600" eaLnBrk="0" hangingPunct="0">
              <a:defRPr sz="2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endParaRPr lang="en-GB" altLang="en-US"/>
          </a:p>
        </p:txBody>
      </p:sp>
      <p:sp>
        <p:nvSpPr>
          <p:cNvPr id="32771" name="Rectangle 12"/>
          <p:cNvSpPr>
            <a:spLocks noGrp="1" noChangeArrowheads="1"/>
          </p:cNvSpPr>
          <p:nvPr>
            <p:ph type="title"/>
          </p:nvPr>
        </p:nvSpPr>
        <p:spPr bwMode="auto">
          <a:xfrm>
            <a:off x="468000" y="360000"/>
            <a:ext cx="8229600"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DEFG!</a:t>
            </a:r>
            <a:endParaRPr lang="en-US" altLang="en-US" sz="3600"/>
          </a:p>
        </p:txBody>
      </p:sp>
      <p:sp>
        <p:nvSpPr>
          <p:cNvPr id="2" name="Rectangle: Rounded Corners 1">
            <a:extLst>
              <a:ext uri="{FF2B5EF4-FFF2-40B4-BE49-F238E27FC236}">
                <a16:creationId xmlns:a16="http://schemas.microsoft.com/office/drawing/2014/main" id="{D7334553-F041-4A5F-8EE5-BCC040E3501D}"/>
              </a:ext>
            </a:extLst>
          </p:cNvPr>
          <p:cNvSpPr/>
          <p:nvPr/>
        </p:nvSpPr>
        <p:spPr bwMode="auto">
          <a:xfrm>
            <a:off x="899592" y="1756934"/>
            <a:ext cx="7200800" cy="2232248"/>
          </a:xfrm>
          <a:prstGeom prst="roundRect">
            <a:avLst/>
          </a:prstGeom>
          <a:solidFill>
            <a:srgbClr val="2E5796"/>
          </a:solidFill>
          <a:ln w="9525" cap="flat" cmpd="sng" algn="ctr">
            <a:solidFill>
              <a:srgbClr val="2E57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GB" sz="4800" b="0" i="0" u="none" strike="noStrike" cap="none" normalizeH="0" baseline="0">
                <a:ln>
                  <a:noFill/>
                </a:ln>
                <a:solidFill>
                  <a:schemeClr val="bg1"/>
                </a:solidFill>
                <a:effectLst/>
                <a:latin typeface="Arial" panose="020B0604020202020204" pitchFamily="34" charset="0"/>
                <a:cs typeface="Arial" panose="020B0604020202020204" pitchFamily="34" charset="0"/>
              </a:rPr>
              <a:t>Glucose</a:t>
            </a:r>
            <a:endParaRPr kumimoji="0" lang="en-GB"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pic>
        <p:nvPicPr>
          <p:cNvPr id="7" name="Picture 6" descr="A picture containing person, indoor, baby&#10;&#10;Description automatically generated">
            <a:extLst>
              <a:ext uri="{FF2B5EF4-FFF2-40B4-BE49-F238E27FC236}">
                <a16:creationId xmlns:a16="http://schemas.microsoft.com/office/drawing/2014/main" id="{91473A5A-C3B1-4C92-A850-0A158200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988839"/>
            <a:ext cx="2808312" cy="1867619"/>
          </a:xfrm>
          <a:prstGeom prst="rect">
            <a:avLst/>
          </a:prstGeom>
          <a:ln>
            <a:noFill/>
          </a:ln>
          <a:effectLst>
            <a:softEdge rad="112500"/>
          </a:effectLst>
        </p:spPr>
      </p:pic>
    </p:spTree>
    <p:extLst>
      <p:ext uri="{BB962C8B-B14F-4D97-AF65-F5344CB8AC3E}">
        <p14:creationId xmlns:p14="http://schemas.microsoft.com/office/powerpoint/2010/main" val="2001205161"/>
      </p:ext>
    </p:extLst>
  </p:cSld>
  <p:clrMapOvr>
    <a:masterClrMapping/>
  </p:clrMapOvr>
  <p:transition spd="med">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68000" y="3600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pPr eaLnBrk="1" hangingPunct="1"/>
            <a:r>
              <a:rPr lang="en-GB" altLang="en-US"/>
              <a:t>Exposure</a:t>
            </a:r>
            <a:endParaRPr lang="en-US" altLang="en-US"/>
          </a:p>
        </p:txBody>
      </p:sp>
      <p:sp>
        <p:nvSpPr>
          <p:cNvPr id="34819" name="Rectangle 3"/>
          <p:cNvSpPr>
            <a:spLocks noGrp="1" noChangeArrowheads="1"/>
          </p:cNvSpPr>
          <p:nvPr>
            <p:ph sz="half" idx="1"/>
          </p:nvPr>
        </p:nvSpPr>
        <p:spPr bwMode="auto">
          <a:xfrm>
            <a:off x="293512" y="1312775"/>
            <a:ext cx="7789332"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normAutofit/>
          </a:bodyPr>
          <a:lstStyle/>
          <a:p>
            <a:pPr marL="0" indent="0" eaLnBrk="1" hangingPunct="1">
              <a:spcBef>
                <a:spcPts val="0"/>
              </a:spcBef>
              <a:spcAft>
                <a:spcPts val="600"/>
              </a:spcAft>
              <a:buNone/>
            </a:pPr>
            <a:r>
              <a:rPr lang="en-GB" altLang="en-US" sz="2400" dirty="0" err="1">
                <a:solidFill>
                  <a:srgbClr val="333333"/>
                </a:solidFill>
              </a:rPr>
              <a:t>Temperatuur</a:t>
            </a:r>
            <a:endParaRPr lang="en-GB" altLang="en-US" sz="2400" dirty="0">
              <a:solidFill>
                <a:srgbClr val="333333"/>
              </a:solidFill>
            </a:endParaRPr>
          </a:p>
          <a:p>
            <a:pPr marL="0" indent="0" eaLnBrk="1" hangingPunct="1">
              <a:spcBef>
                <a:spcPts val="0"/>
              </a:spcBef>
              <a:spcAft>
                <a:spcPts val="600"/>
              </a:spcAft>
              <a:buNone/>
            </a:pPr>
            <a:r>
              <a:rPr lang="en-GB" altLang="en-US" sz="2400" dirty="0">
                <a:solidFill>
                  <a:srgbClr val="333333"/>
                </a:solidFill>
              </a:rPr>
              <a:t>Rash</a:t>
            </a: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Wondes</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Hematomen</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Zwellingen</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err="1">
                <a:solidFill>
                  <a:srgbClr val="333333"/>
                </a:solidFill>
                <a:latin typeface="Arial"/>
                <a:ea typeface="ＭＳ Ｐゴシック"/>
                <a:cs typeface="Arial"/>
              </a:rPr>
              <a:t>Medische</a:t>
            </a:r>
            <a:r>
              <a:rPr lang="en-GB" altLang="en-US" sz="2400" dirty="0">
                <a:solidFill>
                  <a:srgbClr val="333333"/>
                </a:solidFill>
                <a:latin typeface="Arial"/>
                <a:ea typeface="ＭＳ Ｐゴシック"/>
                <a:cs typeface="Arial"/>
              </a:rPr>
              <a:t> ID </a:t>
            </a:r>
            <a:r>
              <a:rPr lang="en-GB" altLang="en-US" sz="2400" dirty="0" err="1">
                <a:solidFill>
                  <a:srgbClr val="333333"/>
                </a:solidFill>
                <a:latin typeface="Arial"/>
                <a:ea typeface="ＭＳ Ｐゴシック"/>
                <a:cs typeface="Arial"/>
              </a:rPr>
              <a:t>armbad</a:t>
            </a: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endParaRPr lang="en-GB" altLang="en-US" sz="2400" dirty="0">
              <a:solidFill>
                <a:srgbClr val="333333"/>
              </a:solidFill>
              <a:latin typeface="Arial"/>
              <a:ea typeface="ＭＳ Ｐゴシック"/>
              <a:cs typeface="Arial"/>
            </a:endParaRPr>
          </a:p>
          <a:p>
            <a:pPr marL="0" indent="0" eaLnBrk="1" hangingPunct="1">
              <a:spcBef>
                <a:spcPts val="0"/>
              </a:spcBef>
              <a:spcAft>
                <a:spcPts val="600"/>
              </a:spcAft>
              <a:buNone/>
            </a:pPr>
            <a:r>
              <a:rPr lang="en-GB" altLang="en-US" sz="2400" dirty="0">
                <a:solidFill>
                  <a:srgbClr val="333333"/>
                </a:solidFill>
                <a:latin typeface="Arial"/>
                <a:ea typeface="ＭＳ Ｐゴシック"/>
                <a:cs typeface="Arial"/>
              </a:rPr>
              <a:t>Denk </a:t>
            </a:r>
            <a:r>
              <a:rPr lang="en-GB" altLang="en-US" sz="2400" dirty="0" err="1">
                <a:solidFill>
                  <a:srgbClr val="333333"/>
                </a:solidFill>
                <a:latin typeface="Arial"/>
                <a:ea typeface="ＭＳ Ｐゴシック"/>
                <a:cs typeface="Arial"/>
              </a:rPr>
              <a:t>ook</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aan</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chronische</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condities</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intoxicatie</a:t>
            </a:r>
            <a:r>
              <a:rPr lang="en-GB" altLang="en-US" sz="2400" dirty="0">
                <a:solidFill>
                  <a:srgbClr val="333333"/>
                </a:solidFill>
                <a:latin typeface="Arial"/>
                <a:ea typeface="ＭＳ Ｐゴシック"/>
                <a:cs typeface="Arial"/>
              </a:rPr>
              <a:t>, </a:t>
            </a:r>
            <a:r>
              <a:rPr lang="en-GB" altLang="en-US" sz="2400" dirty="0" err="1">
                <a:solidFill>
                  <a:srgbClr val="333333"/>
                </a:solidFill>
                <a:latin typeface="Arial"/>
                <a:ea typeface="ＭＳ Ｐゴシック"/>
                <a:cs typeface="Arial"/>
              </a:rPr>
              <a:t>pijn</a:t>
            </a:r>
            <a:r>
              <a:rPr lang="en-GB" altLang="en-US" sz="2400" dirty="0">
                <a:solidFill>
                  <a:srgbClr val="333333"/>
                </a:solidFill>
                <a:latin typeface="Arial"/>
                <a:ea typeface="ＭＳ Ｐゴシック"/>
                <a:cs typeface="Arial"/>
              </a:rPr>
              <a:t> management,….</a:t>
            </a:r>
            <a:endParaRPr lang="en-US" altLang="en-US" sz="2400" dirty="0">
              <a:solidFill>
                <a:srgbClr val="333333"/>
              </a:solidFill>
              <a:latin typeface="Arial"/>
              <a:ea typeface="ＭＳ Ｐゴシック"/>
              <a:cs typeface="Arial"/>
            </a:endParaRPr>
          </a:p>
        </p:txBody>
      </p:sp>
      <p:pic>
        <p:nvPicPr>
          <p:cNvPr id="11" name="Picture 10" descr="A child lying in bed with a thermometer&#10;&#10;Description automatically generated">
            <a:extLst>
              <a:ext uri="{FF2B5EF4-FFF2-40B4-BE49-F238E27FC236}">
                <a16:creationId xmlns:a16="http://schemas.microsoft.com/office/drawing/2014/main" id="{BEB3A47E-4CB0-2F2C-8D81-AE8B40031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9164" y="859198"/>
            <a:ext cx="4787813" cy="3193154"/>
          </a:xfrm>
          <a:prstGeom prst="rect">
            <a:avLst/>
          </a:prstGeom>
        </p:spPr>
      </p:pic>
    </p:spTree>
    <p:extLst>
      <p:ext uri="{BB962C8B-B14F-4D97-AF65-F5344CB8AC3E}">
        <p14:creationId xmlns:p14="http://schemas.microsoft.com/office/powerpoint/2010/main" val="3691794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animEffect transition="in" filter="fade">
                                      <p:cBhvr>
                                        <p:cTn id="10" dur="500"/>
                                        <p:tgtEl>
                                          <p:spTgt spid="3481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Effect transition="in" filter="fade">
                                      <p:cBhvr>
                                        <p:cTn id="13" dur="500"/>
                                        <p:tgtEl>
                                          <p:spTgt spid="348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819">
                                            <p:txEl>
                                              <p:pRg st="3" end="3"/>
                                            </p:txEl>
                                          </p:spTgt>
                                        </p:tgtEl>
                                        <p:attrNameLst>
                                          <p:attrName>style.visibility</p:attrName>
                                        </p:attrNameLst>
                                      </p:cBhvr>
                                      <p:to>
                                        <p:strVal val="visible"/>
                                      </p:to>
                                    </p:set>
                                    <p:animEffect transition="in" filter="fade">
                                      <p:cBhvr>
                                        <p:cTn id="18" dur="500"/>
                                        <p:tgtEl>
                                          <p:spTgt spid="3481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819">
                                            <p:txEl>
                                              <p:pRg st="4" end="4"/>
                                            </p:txEl>
                                          </p:spTgt>
                                        </p:tgtEl>
                                        <p:attrNameLst>
                                          <p:attrName>style.visibility</p:attrName>
                                        </p:attrNameLst>
                                      </p:cBhvr>
                                      <p:to>
                                        <p:strVal val="visible"/>
                                      </p:to>
                                    </p:set>
                                    <p:animEffect transition="in" filter="fade">
                                      <p:cBhvr>
                                        <p:cTn id="23" dur="500"/>
                                        <p:tgtEl>
                                          <p:spTgt spid="3481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819">
                                            <p:txEl>
                                              <p:pRg st="5" end="5"/>
                                            </p:txEl>
                                          </p:spTgt>
                                        </p:tgtEl>
                                        <p:attrNameLst>
                                          <p:attrName>style.visibility</p:attrName>
                                        </p:attrNameLst>
                                      </p:cBhvr>
                                      <p:to>
                                        <p:strVal val="visible"/>
                                      </p:to>
                                    </p:set>
                                    <p:animEffect transition="in" filter="fade">
                                      <p:cBhvr>
                                        <p:cTn id="28" dur="500"/>
                                        <p:tgtEl>
                                          <p:spTgt spid="3481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819">
                                            <p:txEl>
                                              <p:pRg st="7" end="7"/>
                                            </p:txEl>
                                          </p:spTgt>
                                        </p:tgtEl>
                                        <p:attrNameLst>
                                          <p:attrName>style.visibility</p:attrName>
                                        </p:attrNameLst>
                                      </p:cBhvr>
                                      <p:to>
                                        <p:strVal val="visible"/>
                                      </p:to>
                                    </p:set>
                                    <p:animEffect transition="in" filter="fade">
                                      <p:cBhvr>
                                        <p:cTn id="33" dur="500"/>
                                        <p:tgtEl>
                                          <p:spTgt spid="34819">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Support</a:t>
            </a:r>
          </a:p>
        </p:txBody>
      </p:sp>
      <p:sp>
        <p:nvSpPr>
          <p:cNvPr id="38915" name="Text Placeholder 4"/>
          <p:cNvSpPr>
            <a:spLocks noGrp="1"/>
          </p:cNvSpPr>
          <p:nvPr>
            <p:ph type="body" sz="half" idx="2"/>
          </p:nvPr>
        </p:nvSpPr>
        <p:spPr bwMode="auto">
          <a:xfrm>
            <a:off x="1475656" y="5072063"/>
            <a:ext cx="7057157"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90000"/>
              </a:lnSpc>
            </a:pPr>
            <a:r>
              <a:rPr lang="en-US" altLang="en-US" sz="2400" err="1">
                <a:solidFill>
                  <a:srgbClr val="000000"/>
                </a:solidFill>
              </a:rPr>
              <a:t>Herkenning</a:t>
            </a:r>
            <a:r>
              <a:rPr lang="en-US" altLang="en-US" sz="2400">
                <a:solidFill>
                  <a:srgbClr val="000000"/>
                </a:solidFill>
              </a:rPr>
              <a:t> </a:t>
            </a:r>
            <a:r>
              <a:rPr lang="en-US" altLang="en-US" sz="2400" err="1">
                <a:solidFill>
                  <a:srgbClr val="000000"/>
                </a:solidFill>
              </a:rPr>
              <a:t>en</a:t>
            </a:r>
            <a:r>
              <a:rPr lang="en-US" altLang="en-US" sz="2400">
                <a:solidFill>
                  <a:srgbClr val="000000"/>
                </a:solidFill>
              </a:rPr>
              <a:t> </a:t>
            </a:r>
            <a:r>
              <a:rPr lang="en-US" altLang="en-US" sz="2400" err="1">
                <a:solidFill>
                  <a:srgbClr val="000000"/>
                </a:solidFill>
              </a:rPr>
              <a:t>opvang</a:t>
            </a:r>
            <a:r>
              <a:rPr lang="en-US" altLang="en-US" sz="2400">
                <a:solidFill>
                  <a:srgbClr val="000000"/>
                </a:solidFill>
              </a:rPr>
              <a:t> van </a:t>
            </a:r>
            <a:r>
              <a:rPr lang="en-US" altLang="en-US" sz="2400" err="1">
                <a:solidFill>
                  <a:srgbClr val="000000"/>
                </a:solidFill>
              </a:rPr>
              <a:t>ernstig</a:t>
            </a:r>
            <a:r>
              <a:rPr lang="en-US" altLang="en-US" sz="2400">
                <a:solidFill>
                  <a:srgbClr val="000000"/>
                </a:solidFill>
              </a:rPr>
              <a:t> </a:t>
            </a:r>
            <a:r>
              <a:rPr lang="en-US" altLang="en-US" sz="2400" err="1">
                <a:solidFill>
                  <a:srgbClr val="000000"/>
                </a:solidFill>
              </a:rPr>
              <a:t>zieke</a:t>
            </a:r>
            <a:r>
              <a:rPr lang="en-US" altLang="en-US" sz="2400">
                <a:solidFill>
                  <a:srgbClr val="000000"/>
                </a:solidFill>
              </a:rPr>
              <a:t> </a:t>
            </a:r>
            <a:r>
              <a:rPr lang="en-US" altLang="en-US" sz="2400" err="1">
                <a:solidFill>
                  <a:srgbClr val="000000"/>
                </a:solidFill>
              </a:rPr>
              <a:t>kinderen</a:t>
            </a:r>
            <a:endParaRPr lang="en-US" altLang="en-US" sz="2400">
              <a:solidFill>
                <a:srgbClr val="000000"/>
              </a:solidFill>
            </a:endParaRPr>
          </a:p>
        </p:txBody>
      </p:sp>
      <p:grpSp>
        <p:nvGrpSpPr>
          <p:cNvPr id="2" name="Group 1">
            <a:extLst>
              <a:ext uri="{FF2B5EF4-FFF2-40B4-BE49-F238E27FC236}">
                <a16:creationId xmlns:a16="http://schemas.microsoft.com/office/drawing/2014/main" id="{54D1467B-9BD0-9A36-0045-50CA61593B1C}"/>
              </a:ext>
            </a:extLst>
          </p:cNvPr>
          <p:cNvGrpSpPr/>
          <p:nvPr/>
        </p:nvGrpSpPr>
        <p:grpSpPr>
          <a:xfrm>
            <a:off x="2267744" y="601652"/>
            <a:ext cx="5251290" cy="3476645"/>
            <a:chOff x="1919956" y="692696"/>
            <a:chExt cx="5251290" cy="3476645"/>
          </a:xfrm>
        </p:grpSpPr>
        <p:pic>
          <p:nvPicPr>
            <p:cNvPr id="3" name="Graphic 2" descr="Question Mark with solid fill">
              <a:extLst>
                <a:ext uri="{FF2B5EF4-FFF2-40B4-BE49-F238E27FC236}">
                  <a16:creationId xmlns:a16="http://schemas.microsoft.com/office/drawing/2014/main" id="{3C43F0DE-5EA0-37F0-546A-212E227D5A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677" y="692696"/>
              <a:ext cx="3476645" cy="3476645"/>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4" name="Graphic 3" descr="Question Mark with solid fill">
              <a:extLst>
                <a:ext uri="{FF2B5EF4-FFF2-40B4-BE49-F238E27FC236}">
                  <a16:creationId xmlns:a16="http://schemas.microsoft.com/office/drawing/2014/main" id="{1258BD5E-A28E-4BE9-8A80-803FBA11A4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74703">
              <a:off x="1919956" y="1807014"/>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5" name="Graphic 4" descr="Question Mark with solid fill">
              <a:extLst>
                <a:ext uri="{FF2B5EF4-FFF2-40B4-BE49-F238E27FC236}">
                  <a16:creationId xmlns:a16="http://schemas.microsoft.com/office/drawing/2014/main" id="{08434EC5-5AF7-E5DC-3293-EF77B5451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3600">
              <a:off x="5011246" y="890062"/>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grpSp>
    </p:spTree>
    <p:extLst>
      <p:ext uri="{BB962C8B-B14F-4D97-AF65-F5344CB8AC3E}">
        <p14:creationId xmlns:p14="http://schemas.microsoft.com/office/powerpoint/2010/main" val="354818590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68000" y="360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Advanced </a:t>
            </a:r>
            <a:r>
              <a:rPr lang="en-US" altLang="en-US" err="1"/>
              <a:t>Paediatric</a:t>
            </a:r>
            <a:r>
              <a:rPr lang="en-US" altLang="en-US"/>
              <a:t> Life Support </a:t>
            </a:r>
            <a:r>
              <a:rPr lang="en-GB" altLang="en-US" err="1"/>
              <a:t>Systematische</a:t>
            </a:r>
            <a:r>
              <a:rPr lang="en-GB" altLang="en-US"/>
              <a:t> </a:t>
            </a:r>
            <a:r>
              <a:rPr lang="en-GB" altLang="en-US" err="1"/>
              <a:t>aanpak</a:t>
            </a:r>
            <a:endParaRPr lang="en-GB" altLang="en-US"/>
          </a:p>
        </p:txBody>
      </p:sp>
      <p:graphicFrame>
        <p:nvGraphicFramePr>
          <p:cNvPr id="2" name="Table 1"/>
          <p:cNvGraphicFramePr>
            <a:graphicFrameLocks noGrp="1"/>
          </p:cNvGraphicFramePr>
          <p:nvPr/>
        </p:nvGraphicFramePr>
        <p:xfrm>
          <a:off x="1583667" y="1696614"/>
          <a:ext cx="5976665" cy="57912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5760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3200" b="1">
                          <a:latin typeface="Arial" panose="020B0604020202020204" pitchFamily="34" charset="0"/>
                          <a:cs typeface="Arial" panose="020B0604020202020204" pitchFamily="34" charset="0"/>
                        </a:rPr>
                        <a:t>A</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B</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C</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D</a:t>
                      </a:r>
                    </a:p>
                  </a:txBody>
                  <a:tcPr anchor="ctr">
                    <a:solidFill>
                      <a:srgbClr val="2F70C8"/>
                    </a:solidFill>
                  </a:tcPr>
                </a:tc>
                <a:tc>
                  <a:txBody>
                    <a:bodyPr/>
                    <a:lstStyle/>
                    <a:p>
                      <a:pPr algn="ctr"/>
                      <a:r>
                        <a:rPr lang="en-GB" sz="3200">
                          <a:latin typeface="Arial" panose="020B0604020202020204" pitchFamily="34" charset="0"/>
                          <a:cs typeface="Arial" panose="020B0604020202020204" pitchFamily="34" charset="0"/>
                        </a:rPr>
                        <a:t>E</a:t>
                      </a:r>
                    </a:p>
                  </a:txBody>
                  <a:tcPr anchor="ctr">
                    <a:solidFill>
                      <a:srgbClr val="2F70C8"/>
                    </a:solidFill>
                  </a:tcPr>
                </a:tc>
                <a:extLst>
                  <a:ext uri="{0D108BD9-81ED-4DB2-BD59-A6C34878D82A}">
                    <a16:rowId xmlns:a16="http://schemas.microsoft.com/office/drawing/2014/main" val="10000"/>
                  </a:ext>
                </a:extLst>
              </a:tr>
            </a:tbl>
          </a:graphicData>
        </a:graphic>
      </p:graphicFrame>
      <p:grpSp>
        <p:nvGrpSpPr>
          <p:cNvPr id="14" name="Group 13">
            <a:extLst>
              <a:ext uri="{FF2B5EF4-FFF2-40B4-BE49-F238E27FC236}">
                <a16:creationId xmlns:a16="http://schemas.microsoft.com/office/drawing/2014/main" id="{B7CBA029-5F5D-FE97-B735-B1A723ACC24F}"/>
              </a:ext>
            </a:extLst>
          </p:cNvPr>
          <p:cNvGrpSpPr/>
          <p:nvPr/>
        </p:nvGrpSpPr>
        <p:grpSpPr>
          <a:xfrm>
            <a:off x="3504328" y="2415598"/>
            <a:ext cx="2243324" cy="4145988"/>
            <a:chOff x="3504328" y="2415598"/>
            <a:chExt cx="2243324" cy="4145988"/>
          </a:xfrm>
        </p:grpSpPr>
        <p:sp>
          <p:nvSpPr>
            <p:cNvPr id="15" name="Rectangle: Rounded Corners 14">
              <a:extLst>
                <a:ext uri="{FF2B5EF4-FFF2-40B4-BE49-F238E27FC236}">
                  <a16:creationId xmlns:a16="http://schemas.microsoft.com/office/drawing/2014/main" id="{A85A0F5E-0596-ECF3-395B-F69A31D417B3}"/>
                </a:ext>
              </a:extLst>
            </p:cNvPr>
            <p:cNvSpPr/>
            <p:nvPr/>
          </p:nvSpPr>
          <p:spPr bwMode="auto">
            <a:xfrm>
              <a:off x="3504328" y="2415598"/>
              <a:ext cx="2243317"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Eerste</a:t>
              </a:r>
              <a:r>
                <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beoordeling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CD8877A1-FE0C-BEBB-B041-1D2DE5B3EB30}"/>
                </a:ext>
              </a:extLst>
            </p:cNvPr>
            <p:cNvCxnSpPr>
              <a:cxnSpLocks/>
            </p:cNvCxnSpPr>
            <p:nvPr/>
          </p:nvCxnSpPr>
          <p:spPr bwMode="auto">
            <a:xfrm>
              <a:off x="4571999" y="2734088"/>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1F9A3FF-02DE-FA0F-6C13-3805999AE48D}"/>
                </a:ext>
              </a:extLst>
            </p:cNvPr>
            <p:cNvSpPr/>
            <p:nvPr/>
          </p:nvSpPr>
          <p:spPr bwMode="auto">
            <a:xfrm>
              <a:off x="3504329" y="3284150"/>
              <a:ext cx="2243318"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Resuscitatie</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9A3054B-EB6F-48D3-E6EB-B9DF38AA315E}"/>
                </a:ext>
              </a:extLst>
            </p:cNvPr>
            <p:cNvSpPr/>
            <p:nvPr/>
          </p:nvSpPr>
          <p:spPr bwMode="auto">
            <a:xfrm>
              <a:off x="3504329" y="4214936"/>
              <a:ext cx="2243319"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Tweede</a:t>
              </a:r>
              <a:r>
                <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beoordeling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3E3E7E1C-0B2A-8A1F-5F8D-E54F30154BCA}"/>
                </a:ext>
              </a:extLst>
            </p:cNvPr>
            <p:cNvCxnSpPr>
              <a:cxnSpLocks/>
            </p:cNvCxnSpPr>
            <p:nvPr/>
          </p:nvCxnSpPr>
          <p:spPr bwMode="auto">
            <a:xfrm>
              <a:off x="4582800" y="3650581"/>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ECEBAB20-81B4-06BB-EECE-96BB5AAA9D67}"/>
                </a:ext>
              </a:extLst>
            </p:cNvPr>
            <p:cNvSpPr/>
            <p:nvPr/>
          </p:nvSpPr>
          <p:spPr bwMode="auto">
            <a:xfrm>
              <a:off x="3504329" y="5091752"/>
              <a:ext cx="2243319"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err="1">
                  <a:ln>
                    <a:noFill/>
                  </a:ln>
                  <a:solidFill>
                    <a:schemeClr val="tx1"/>
                  </a:solidFill>
                  <a:effectLst/>
                  <a:latin typeface="Arial" panose="020B0604020202020204" pitchFamily="34" charset="0"/>
                  <a:cs typeface="Arial" panose="020B0604020202020204" pitchFamily="34" charset="0"/>
                </a:rPr>
                <a:t>Spoedbehandeling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E01E608-57A9-BEB3-15B5-4D83FD934759}"/>
                </a:ext>
              </a:extLst>
            </p:cNvPr>
            <p:cNvCxnSpPr>
              <a:cxnSpLocks/>
            </p:cNvCxnSpPr>
            <p:nvPr/>
          </p:nvCxnSpPr>
          <p:spPr bwMode="auto">
            <a:xfrm>
              <a:off x="4571913" y="4533426"/>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7FD3268A-ABD8-F79C-C42F-8A8A383AB10D}"/>
                </a:ext>
              </a:extLst>
            </p:cNvPr>
            <p:cNvSpPr/>
            <p:nvPr/>
          </p:nvSpPr>
          <p:spPr bwMode="auto">
            <a:xfrm>
              <a:off x="3504333" y="6016509"/>
              <a:ext cx="2243319"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err="1">
                  <a:latin typeface="Arial" panose="020B0604020202020204" pitchFamily="34" charset="0"/>
                  <a:cs typeface="Arial" panose="020B0604020202020204" pitchFamily="34" charset="0"/>
                </a:rPr>
                <a:t>Stabilisatie</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transfer </a:t>
              </a:r>
              <a:r>
                <a:rPr lang="en-GB" sz="1400" err="1">
                  <a:latin typeface="Arial" panose="020B0604020202020204" pitchFamily="34" charset="0"/>
                  <a:cs typeface="Arial" panose="020B0604020202020204" pitchFamily="34" charset="0"/>
                </a:rPr>
                <a:t>naar</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definitieve</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zorg</a:t>
              </a:r>
              <a:endParaRPr kumimoji="0" lang="en-GB"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8E70EA9-17A2-34A1-4776-185638B42C15}"/>
                </a:ext>
              </a:extLst>
            </p:cNvPr>
            <p:cNvCxnSpPr>
              <a:cxnSpLocks/>
            </p:cNvCxnSpPr>
            <p:nvPr/>
          </p:nvCxnSpPr>
          <p:spPr bwMode="auto">
            <a:xfrm>
              <a:off x="4582800" y="5469069"/>
              <a:ext cx="0" cy="54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037500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7C9-3591-7859-1A97-7A42306D6D92}"/>
              </a:ext>
            </a:extLst>
          </p:cNvPr>
          <p:cNvSpPr>
            <a:spLocks noGrp="1"/>
          </p:cNvSpPr>
          <p:nvPr>
            <p:ph type="title"/>
          </p:nvPr>
        </p:nvSpPr>
        <p:spPr>
          <a:xfrm>
            <a:off x="468000" y="360000"/>
            <a:ext cx="8229600" cy="1143000"/>
          </a:xfrm>
        </p:spPr>
        <p:txBody>
          <a:bodyPr/>
          <a:lstStyle/>
          <a:p>
            <a:r>
              <a:rPr lang="en-GB" dirty="0" err="1"/>
              <a:t>Demonstratie</a:t>
            </a:r>
            <a:r>
              <a:rPr lang="en-GB" dirty="0"/>
              <a:t> </a:t>
            </a:r>
            <a:r>
              <a:rPr lang="en-GB" dirty="0" err="1"/>
              <a:t>opvang</a:t>
            </a:r>
            <a:r>
              <a:rPr lang="en-GB" dirty="0"/>
              <a:t> </a:t>
            </a:r>
            <a:r>
              <a:rPr lang="en-GB" dirty="0" err="1"/>
              <a:t>ernstig</a:t>
            </a:r>
            <a:r>
              <a:rPr lang="en-GB" dirty="0"/>
              <a:t> </a:t>
            </a:r>
            <a:r>
              <a:rPr lang="en-GB" dirty="0" err="1"/>
              <a:t>ziek</a:t>
            </a:r>
            <a:r>
              <a:rPr lang="en-GB" dirty="0"/>
              <a:t> kind</a:t>
            </a:r>
          </a:p>
        </p:txBody>
      </p:sp>
      <p:sp>
        <p:nvSpPr>
          <p:cNvPr id="3" name="Content Placeholder 2">
            <a:extLst>
              <a:ext uri="{FF2B5EF4-FFF2-40B4-BE49-F238E27FC236}">
                <a16:creationId xmlns:a16="http://schemas.microsoft.com/office/drawing/2014/main" id="{5C8882AC-5535-55D5-5114-39FF7DE662CD}"/>
              </a:ext>
            </a:extLst>
          </p:cNvPr>
          <p:cNvSpPr>
            <a:spLocks noGrp="1"/>
          </p:cNvSpPr>
          <p:nvPr>
            <p:ph sz="half" idx="1"/>
          </p:nvPr>
        </p:nvSpPr>
        <p:spPr>
          <a:xfrm>
            <a:off x="468000" y="1080000"/>
            <a:ext cx="8501188" cy="4525963"/>
          </a:xfrm>
        </p:spPr>
        <p:txBody>
          <a:bodyPr/>
          <a:lstStyle/>
          <a:p>
            <a:pPr marL="0" indent="0">
              <a:buNone/>
            </a:pPr>
            <a:r>
              <a:rPr lang="nl-NL" sz="2400" b="0" i="0" u="none" strike="noStrike" dirty="0">
                <a:solidFill>
                  <a:srgbClr val="333333"/>
                </a:solidFill>
                <a:effectLst/>
                <a:latin typeface="Arial" panose="020B0604020202020204" pitchFamily="34" charset="0"/>
              </a:rPr>
              <a:t>Vragen die kandidaten in duo bespreken na de demonstratie:​</a:t>
            </a:r>
            <a:endParaRPr lang="nl-NL" sz="2400" dirty="0">
              <a:solidFill>
                <a:srgbClr val="333333"/>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768BDDC-17BE-6E9E-A12E-C43C75412584}"/>
              </a:ext>
            </a:extLst>
          </p:cNvPr>
          <p:cNvSpPr>
            <a:spLocks noGrp="1"/>
          </p:cNvSpPr>
          <p:nvPr>
            <p:ph sz="half" idx="2"/>
          </p:nvPr>
        </p:nvSpPr>
        <p:spPr>
          <a:xfrm>
            <a:off x="468000" y="1741611"/>
            <a:ext cx="8501188" cy="3758236"/>
          </a:xfrm>
        </p:spPr>
        <p:txBody>
          <a:bodyPr/>
          <a:lstStyle/>
          <a:p>
            <a:r>
              <a:rPr lang="en-US" sz="2400" dirty="0">
                <a:ea typeface="Arial Unicode MS"/>
              </a:rPr>
              <a:t>W</a:t>
            </a:r>
            <a:r>
              <a:rPr lang="en-US" sz="2400" dirty="0">
                <a:effectLst/>
                <a:ea typeface="Arial Unicode MS"/>
              </a:rPr>
              <a:t>at neem </a:t>
            </a:r>
            <a:r>
              <a:rPr lang="en-US" sz="2400" dirty="0" err="1">
                <a:effectLst/>
                <a:ea typeface="Arial Unicode MS"/>
              </a:rPr>
              <a:t>jij</a:t>
            </a:r>
            <a:r>
              <a:rPr lang="en-US" sz="2400" dirty="0">
                <a:effectLst/>
                <a:ea typeface="Arial Unicode MS"/>
              </a:rPr>
              <a:t> </a:t>
            </a:r>
            <a:r>
              <a:rPr lang="en-US" sz="2400" dirty="0" err="1">
                <a:effectLst/>
                <a:ea typeface="Arial Unicode MS"/>
              </a:rPr>
              <a:t>zeker</a:t>
            </a:r>
            <a:r>
              <a:rPr lang="en-US" sz="2400" dirty="0">
                <a:effectLst/>
                <a:ea typeface="Arial Unicode MS"/>
              </a:rPr>
              <a:t> over </a:t>
            </a:r>
            <a:r>
              <a:rPr lang="en-US" sz="2400" dirty="0" err="1">
                <a:effectLst/>
                <a:ea typeface="Arial Unicode MS"/>
              </a:rPr>
              <a:t>voor</a:t>
            </a:r>
            <a:r>
              <a:rPr lang="en-US" sz="2400" dirty="0">
                <a:effectLst/>
                <a:ea typeface="Arial Unicode MS"/>
              </a:rPr>
              <a:t> je ABCDE </a:t>
            </a:r>
            <a:r>
              <a:rPr lang="en-US" sz="2400" dirty="0" err="1">
                <a:effectLst/>
                <a:ea typeface="Arial Unicode MS"/>
              </a:rPr>
              <a:t>beoordeling</a:t>
            </a:r>
            <a:r>
              <a:rPr lang="en-US" sz="2400" dirty="0">
                <a:effectLst/>
                <a:ea typeface="Arial Unicode MS"/>
              </a:rPr>
              <a:t> in je eigen </a:t>
            </a:r>
            <a:r>
              <a:rPr lang="en-US" sz="2400" dirty="0" err="1">
                <a:effectLst/>
                <a:ea typeface="Arial Unicode MS"/>
              </a:rPr>
              <a:t>praktijk</a:t>
            </a:r>
            <a:r>
              <a:rPr lang="en-US" sz="2400" dirty="0">
                <a:effectLst/>
                <a:ea typeface="Arial Unicode MS"/>
              </a:rPr>
              <a:t>? </a:t>
            </a:r>
          </a:p>
          <a:p>
            <a:endParaRPr lang="en-GB" sz="2400" dirty="0">
              <a:effectLst/>
              <a:ea typeface="Arial Unicode MS"/>
            </a:endParaRPr>
          </a:p>
          <a:p>
            <a:r>
              <a:rPr lang="en-US" sz="2400" dirty="0" err="1">
                <a:ea typeface="Arial Unicode MS"/>
              </a:rPr>
              <a:t>Zijn</a:t>
            </a:r>
            <a:r>
              <a:rPr lang="en-US" sz="2400" dirty="0">
                <a:ea typeface="Arial Unicode MS"/>
              </a:rPr>
              <a:t> er </a:t>
            </a:r>
            <a:r>
              <a:rPr lang="en-US" sz="2400" dirty="0" err="1">
                <a:ea typeface="Arial Unicode MS"/>
              </a:rPr>
              <a:t>vragen</a:t>
            </a:r>
            <a:r>
              <a:rPr lang="en-US" sz="2400" dirty="0">
                <a:ea typeface="Arial Unicode MS"/>
              </a:rPr>
              <a:t> die je </a:t>
            </a:r>
            <a:r>
              <a:rPr lang="en-US" sz="2400" dirty="0" err="1">
                <a:ea typeface="Arial Unicode MS"/>
              </a:rPr>
              <a:t>hebt</a:t>
            </a:r>
            <a:r>
              <a:rPr lang="en-US" sz="2400" dirty="0">
                <a:ea typeface="Arial Unicode MS"/>
              </a:rPr>
              <a:t> over de </a:t>
            </a:r>
            <a:r>
              <a:rPr lang="en-US" sz="2400" dirty="0" err="1">
                <a:ea typeface="Arial Unicode MS"/>
              </a:rPr>
              <a:t>manier</a:t>
            </a:r>
            <a:r>
              <a:rPr lang="en-US" sz="2400" dirty="0">
                <a:ea typeface="Arial Unicode MS"/>
              </a:rPr>
              <a:t> </a:t>
            </a:r>
            <a:r>
              <a:rPr lang="en-US" sz="2400" dirty="0" err="1">
                <a:ea typeface="Arial Unicode MS"/>
              </a:rPr>
              <a:t>waarop</a:t>
            </a:r>
            <a:r>
              <a:rPr lang="en-US" sz="2400" dirty="0">
                <a:ea typeface="Arial Unicode MS"/>
              </a:rPr>
              <a:t> we de </a:t>
            </a:r>
            <a:r>
              <a:rPr lang="en-US" sz="2400" dirty="0" err="1">
                <a:ea typeface="Arial Unicode MS"/>
              </a:rPr>
              <a:t>simulaties</a:t>
            </a:r>
            <a:r>
              <a:rPr lang="en-US" sz="2400" dirty="0">
                <a:ea typeface="Arial Unicode MS"/>
              </a:rPr>
              <a:t> </a:t>
            </a:r>
            <a:r>
              <a:rPr lang="en-US" sz="2400" dirty="0" err="1">
                <a:ea typeface="Arial Unicode MS"/>
              </a:rPr>
              <a:t>uitvoeren</a:t>
            </a:r>
            <a:r>
              <a:rPr lang="en-US" sz="2400" dirty="0">
                <a:ea typeface="Arial Unicode MS"/>
              </a:rPr>
              <a:t> </a:t>
            </a:r>
            <a:r>
              <a:rPr lang="en-US" sz="2400" dirty="0" err="1">
                <a:ea typeface="Arial Unicode MS"/>
              </a:rPr>
              <a:t>tijdens</a:t>
            </a:r>
            <a:r>
              <a:rPr lang="en-US" sz="2400" dirty="0">
                <a:ea typeface="Arial Unicode MS"/>
              </a:rPr>
              <a:t> de APLS cursus?</a:t>
            </a:r>
            <a:endParaRPr lang="en-GB" sz="2400" dirty="0">
              <a:effectLst/>
              <a:ea typeface="Arial Unicode MS"/>
            </a:endParaRPr>
          </a:p>
          <a:p>
            <a:pPr marL="0" indent="0">
              <a:buNone/>
            </a:pPr>
            <a:endParaRPr lang="en-US" sz="2400" dirty="0">
              <a:effectLst/>
              <a:ea typeface="Arial Unicode MS"/>
            </a:endParaRPr>
          </a:p>
          <a:p>
            <a:pPr marL="0" indent="0">
              <a:buNone/>
            </a:pPr>
            <a:r>
              <a:rPr lang="nl-NL" sz="2400" b="0" i="0" u="none" strike="noStrike" dirty="0">
                <a:solidFill>
                  <a:srgbClr val="333333"/>
                </a:solidFill>
                <a:effectLst/>
                <a:latin typeface="Arial" panose="020B0604020202020204" pitchFamily="34" charset="0"/>
              </a:rPr>
              <a:t>Tracht alle vragen die bij je opkomen onderling op te lossen,  alvorens de sessie weer opengetrokken wordt naar de hele groep.​</a:t>
            </a:r>
            <a:endParaRPr lang="nl-NL" sz="24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29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t>APLS: </a:t>
            </a:r>
            <a:r>
              <a:rPr lang="en-US" altLang="en-US" err="1"/>
              <a:t>jouw</a:t>
            </a:r>
            <a:r>
              <a:rPr lang="en-GB" altLang="en-US"/>
              <a:t> </a:t>
            </a:r>
            <a:r>
              <a:rPr lang="en-GB" altLang="en-US" err="1"/>
              <a:t>rol</a:t>
            </a:r>
            <a:endParaRPr lang="en-GB" altLang="en-US"/>
          </a:p>
        </p:txBody>
      </p:sp>
      <p:sp>
        <p:nvSpPr>
          <p:cNvPr id="16387" name="Rectangle 3"/>
          <p:cNvSpPr>
            <a:spLocks noGrp="1" noChangeArrowheads="1"/>
          </p:cNvSpPr>
          <p:nvPr>
            <p:ph idx="1"/>
          </p:nvPr>
        </p:nvSpPr>
        <p:spPr bwMode="auto">
          <a:xfrm>
            <a:off x="251520" y="1340768"/>
            <a:ext cx="8675687" cy="403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Tx/>
              <a:buNone/>
            </a:pPr>
            <a:r>
              <a:rPr lang="nl-NL" altLang="en-US" sz="2400" dirty="0"/>
              <a:t>Je zou:</a:t>
            </a:r>
          </a:p>
          <a:p>
            <a:pPr eaLnBrk="1" hangingPunct="1">
              <a:buFontTx/>
              <a:buNone/>
            </a:pPr>
            <a:endParaRPr lang="nl-NL" altLang="en-US" sz="2400" dirty="0"/>
          </a:p>
          <a:p>
            <a:pPr lvl="1" eaLnBrk="1" hangingPunct="1">
              <a:buFont typeface="Arial" pitchFamily="34" charset="0"/>
              <a:buChar char="•"/>
            </a:pPr>
            <a:r>
              <a:rPr lang="nl-NL" altLang="en-US" dirty="0"/>
              <a:t>het boek moeten gelezen hebben</a:t>
            </a:r>
          </a:p>
          <a:p>
            <a:pPr lvl="1" eaLnBrk="1" hangingPunct="1">
              <a:buFont typeface="Arial" pitchFamily="34" charset="0"/>
              <a:buChar char="•"/>
            </a:pPr>
            <a:r>
              <a:rPr lang="nl-NL" altLang="en-US" dirty="0"/>
              <a:t>de VLE vervolledigd en video’s gezien moeten hebben</a:t>
            </a:r>
          </a:p>
          <a:p>
            <a:pPr lvl="1" eaLnBrk="1" hangingPunct="1">
              <a:buFont typeface="Arial" pitchFamily="34" charset="0"/>
              <a:buChar char="•"/>
            </a:pPr>
            <a:r>
              <a:rPr lang="nl-NL" altLang="en-US" dirty="0"/>
              <a:t>alle sessies moeten bijwonen</a:t>
            </a:r>
          </a:p>
          <a:p>
            <a:pPr lvl="1" eaLnBrk="1" hangingPunct="1">
              <a:buFont typeface="Arial" pitchFamily="34" charset="0"/>
              <a:buChar char="•"/>
            </a:pPr>
            <a:r>
              <a:rPr lang="nl-NL" altLang="en-US" dirty="0"/>
              <a:t>je medekandidaten en faculty enthousiast ondersteunen</a:t>
            </a:r>
          </a:p>
          <a:p>
            <a:pPr lvl="1" eaLnBrk="1" hangingPunct="1">
              <a:buFont typeface="Arial" pitchFamily="34" charset="0"/>
              <a:buChar char="•"/>
            </a:pPr>
            <a:r>
              <a:rPr lang="nl-NL" altLang="en-US" dirty="0"/>
              <a:t>maar vooral: veel plezier moeten hebben!</a:t>
            </a:r>
          </a:p>
        </p:txBody>
      </p:sp>
      <p:pic>
        <p:nvPicPr>
          <p:cNvPr id="1026" name="Picture 2" descr="ttp://cdn.business2community.com/wp-content/uploads/2013/08/remember-to-have-f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142"/>
            <a:ext cx="9166534" cy="6874900"/>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4497"/>
    </mc:Choice>
    <mc:Fallback xmlns="">
      <p:transition xmlns:p14="http://schemas.microsoft.com/office/powerpoint/2010/main" spd="slow" advTm="64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bwMode="auto">
          <a:xfrm>
            <a:off x="468313" y="1484313"/>
            <a:ext cx="8351837" cy="7921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err="1"/>
              <a:t>Informatie</a:t>
            </a:r>
            <a:r>
              <a:rPr lang="en-GB" altLang="en-US" sz="3600"/>
              <a:t> </a:t>
            </a:r>
            <a:r>
              <a:rPr lang="en-GB" altLang="en-US" sz="3600" err="1"/>
              <a:t>voor</a:t>
            </a:r>
            <a:r>
              <a:rPr lang="en-GB" altLang="en-US" sz="3600"/>
              <a:t> </a:t>
            </a:r>
            <a:r>
              <a:rPr lang="en-GB" altLang="en-US" sz="3600" err="1"/>
              <a:t>instructeurs</a:t>
            </a:r>
            <a:endParaRPr lang="en-US" altLang="en-US" sz="3600"/>
          </a:p>
        </p:txBody>
      </p:sp>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9F8D3-DFD9-7BA7-CA84-152F273DA5D5}"/>
              </a:ext>
            </a:extLst>
          </p:cNvPr>
          <p:cNvSpPr/>
          <p:nvPr/>
        </p:nvSpPr>
        <p:spPr bwMode="auto">
          <a:xfrm>
            <a:off x="200025" y="5819775"/>
            <a:ext cx="1609725" cy="8625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8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Anna: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3168590060"/>
              </p:ext>
            </p:extLst>
          </p:nvPr>
        </p:nvGraphicFramePr>
        <p:xfrm>
          <a:off x="323677" y="1431978"/>
          <a:ext cx="8496298" cy="5026563"/>
        </p:xfrm>
        <a:graphic>
          <a:graphicData uri="http://schemas.openxmlformats.org/drawingml/2006/table">
            <a:tbl>
              <a:tblPr/>
              <a:tblGrid>
                <a:gridCol w="756615">
                  <a:extLst>
                    <a:ext uri="{9D8B030D-6E8A-4147-A177-3AD203B41FA5}">
                      <a16:colId xmlns:a16="http://schemas.microsoft.com/office/drawing/2014/main" val="20000"/>
                    </a:ext>
                  </a:extLst>
                </a:gridCol>
                <a:gridCol w="3227163">
                  <a:extLst>
                    <a:ext uri="{9D8B030D-6E8A-4147-A177-3AD203B41FA5}">
                      <a16:colId xmlns:a16="http://schemas.microsoft.com/office/drawing/2014/main" val="20001"/>
                    </a:ext>
                  </a:extLst>
                </a:gridCol>
                <a:gridCol w="4512520">
                  <a:extLst>
                    <a:ext uri="{9D8B030D-6E8A-4147-A177-3AD203B41FA5}">
                      <a16:colId xmlns:a16="http://schemas.microsoft.com/office/drawing/2014/main" val="20002"/>
                    </a:ext>
                  </a:extLst>
                </a:gridCol>
              </a:tblGrid>
              <a:tr h="43327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Beoordeling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Resuscitatie</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Blafhoest</a:t>
                      </a:r>
                      <a:r>
                        <a:rPr kumimoji="0" lang="en-GB" sz="2400" b="0" i="0" u="none" strike="noStrike" cap="none" normalizeH="0" baseline="0">
                          <a:ln>
                            <a:noFill/>
                          </a:ln>
                          <a:solidFill>
                            <a:srgbClr val="333333"/>
                          </a:solidFill>
                          <a:effectLst/>
                          <a:latin typeface="Arial" pitchFamily="34" charset="0"/>
                          <a:cs typeface="Arial" pitchFamily="34" charset="0"/>
                        </a:rPr>
                        <a:t>, stridor in rust</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Roep</a:t>
                      </a:r>
                      <a:r>
                        <a:rPr lang="en-GB" sz="2400" dirty="0">
                          <a:solidFill>
                            <a:srgbClr val="2E5796"/>
                          </a:solidFill>
                          <a:latin typeface="Arial" panose="020B0604020202020204" pitchFamily="34" charset="0"/>
                          <a:cs typeface="Arial" panose="020B0604020202020204" pitchFamily="34" charset="0"/>
                        </a:rPr>
                        <a:t> om </a:t>
                      </a:r>
                      <a:r>
                        <a:rPr lang="en-GB" sz="2400" dirty="0" err="1">
                          <a:solidFill>
                            <a:srgbClr val="2E5796"/>
                          </a:solidFill>
                          <a:latin typeface="Arial" panose="020B0604020202020204" pitchFamily="34" charset="0"/>
                          <a:cs typeface="Arial" panose="020B0604020202020204" pitchFamily="34" charset="0"/>
                        </a:rPr>
                        <a:t>hulp</a:t>
                      </a: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a:solidFill>
                            <a:srgbClr val="333333"/>
                          </a:solidFill>
                          <a:latin typeface="Arial" panose="020B0604020202020204" pitchFamily="34" charset="0"/>
                          <a:cs typeface="Arial" panose="020B0604020202020204" pitchFamily="34" charset="0"/>
                        </a:rPr>
                        <a:t>TLC approach</a:t>
                      </a:r>
                    </a:p>
                    <a:p>
                      <a:pPr lvl="0" algn="l" eaLnBrk="1" hangingPunct="1">
                        <a:spcBef>
                          <a:spcPct val="20000"/>
                        </a:spcBef>
                        <a:buClr>
                          <a:srgbClr val="B2B2B2"/>
                        </a:buClr>
                      </a:pPr>
                      <a:endParaRPr lang="en-GB" sz="2400" dirty="0">
                        <a:solidFill>
                          <a:srgbClr val="333333"/>
                        </a:solidFill>
                        <a:latin typeface="Arial" panose="020B0604020202020204" pitchFamily="34" charset="0"/>
                        <a:cs typeface="Arial" panose="020B0604020202020204" pitchFamily="34" charset="0"/>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a:t>
                      </a: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Adr</a:t>
                      </a:r>
                      <a:r>
                        <a:rPr lang="en-GB" sz="2400" b="0" i="0" u="none" strike="noStrike" cap="none" normalizeH="0" baseline="0" noProof="0" dirty="0">
                          <a:ln>
                            <a:noFill/>
                          </a:ln>
                          <a:solidFill>
                            <a:srgbClr val="333333"/>
                          </a:solidFill>
                          <a:effectLst/>
                          <a:latin typeface="Arial"/>
                        </a:rPr>
                        <a:t>. aerosol (</a:t>
                      </a:r>
                      <a:r>
                        <a:rPr lang="en-GB" sz="2400" b="0" i="0" u="none" strike="noStrike" cap="none" normalizeH="0" baseline="0" noProof="0" dirty="0" err="1">
                          <a:ln>
                            <a:noFill/>
                          </a:ln>
                          <a:solidFill>
                            <a:srgbClr val="333333"/>
                          </a:solidFill>
                          <a:effectLst/>
                          <a:latin typeface="Arial"/>
                        </a:rPr>
                        <a:t>als</a:t>
                      </a:r>
                      <a:r>
                        <a:rPr lang="en-GB" sz="2400" b="0" i="0" u="none" strike="noStrike" cap="none" normalizeH="0" baseline="0" noProof="0" dirty="0">
                          <a:ln>
                            <a:noFill/>
                          </a:ln>
                          <a:solidFill>
                            <a:srgbClr val="333333"/>
                          </a:solidFill>
                          <a:effectLst/>
                          <a:latin typeface="Arial"/>
                        </a:rPr>
                        <a:t> </a:t>
                      </a:r>
                      <a:r>
                        <a:rPr lang="en-GB" sz="2400" b="0" i="0" u="none" strike="noStrike" cap="none" normalizeH="0" baseline="0" noProof="0" dirty="0" err="1">
                          <a:ln>
                            <a:noFill/>
                          </a:ln>
                          <a:solidFill>
                            <a:srgbClr val="333333"/>
                          </a:solidFill>
                          <a:effectLst/>
                          <a:latin typeface="Arial"/>
                        </a:rPr>
                        <a:t>verdragen</a:t>
                      </a:r>
                      <a:r>
                        <a:rPr lang="en-GB" sz="2400" b="0" i="0" u="none" strike="noStrike" cap="none" normalizeH="0" baseline="0" noProof="0" dirty="0">
                          <a:ln>
                            <a:noFill/>
                          </a:ln>
                          <a:solidFill>
                            <a:srgbClr val="333333"/>
                          </a:solidFill>
                          <a:effectLst/>
                          <a:latin typeface="Arial"/>
                        </a:rPr>
                        <a:t>)</a:t>
                      </a:r>
                      <a:endParaRPr lang="en-US" sz="2400" b="0" i="0" u="none" strike="noStrike" cap="none" normalizeH="0" baseline="0" noProof="0" dirty="0">
                        <a:ln>
                          <a:noFill/>
                        </a:ln>
                        <a:solidFill>
                          <a:srgbClr val="333333"/>
                        </a:solidFill>
                        <a:effectLst/>
                        <a:latin typeface="Arial"/>
                      </a:endParaRPr>
                    </a:p>
                    <a:p>
                      <a:pPr lvl="0" algn="l" eaLnBrk="1" hangingPunct="1">
                        <a:spcBef>
                          <a:spcPct val="20000"/>
                        </a:spcBef>
                        <a:buClr>
                          <a:srgbClr val="B2B2B2"/>
                        </a:buClr>
                      </a:pPr>
                      <a:endParaRPr lang="en-GB" sz="2400" dirty="0">
                        <a:solidFill>
                          <a:srgbClr val="2E5796"/>
                        </a:solidFill>
                        <a:latin typeface="Arial" panose="020B0604020202020204" pitchFamily="34" charset="0"/>
                        <a:cs typeface="Arial" panose="020B0604020202020204" pitchFamily="34" charset="0"/>
                      </a:endParaRPr>
                    </a:p>
                    <a:p>
                      <a:pPr lvl="0" algn="l" eaLnBrk="1" hangingPunct="1">
                        <a:spcBef>
                          <a:spcPct val="20000"/>
                        </a:spcBef>
                        <a:buClr>
                          <a:srgbClr val="B2B2B2"/>
                        </a:buClr>
                      </a:pPr>
                      <a:r>
                        <a:rPr lang="en-GB" sz="2400" dirty="0" err="1">
                          <a:solidFill>
                            <a:srgbClr val="2E5796"/>
                          </a:solidFill>
                          <a:latin typeface="Arial" panose="020B0604020202020204" pitchFamily="34" charset="0"/>
                          <a:cs typeface="Arial" panose="020B0604020202020204" pitchFamily="34" charset="0"/>
                        </a:rPr>
                        <a:t>Herbeoordeel</a:t>
                      </a: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7318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B</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AH 50/min, SpO</a:t>
                      </a:r>
                      <a:r>
                        <a:rPr kumimoji="0" lang="en-GB" sz="2400" b="0" i="0" u="none" strike="noStrike" cap="none" normalizeH="0" baseline="-25000">
                          <a:ln>
                            <a:noFill/>
                          </a:ln>
                          <a:solidFill>
                            <a:srgbClr val="333333"/>
                          </a:solidFill>
                          <a:effectLst/>
                          <a:latin typeface="Arial" pitchFamily="34" charset="0"/>
                          <a:cs typeface="Arial" pitchFamily="34" charset="0"/>
                        </a:rPr>
                        <a:t>2</a:t>
                      </a:r>
                      <a:r>
                        <a:rPr kumimoji="0" lang="en-GB" sz="2400" b="0" i="0" u="none" strike="noStrike" cap="none" normalizeH="0" baseline="0">
                          <a:ln>
                            <a:noFill/>
                          </a:ln>
                          <a:solidFill>
                            <a:srgbClr val="333333"/>
                          </a:solidFill>
                          <a:effectLst/>
                          <a:latin typeface="Arial" pitchFamily="34" charset="0"/>
                          <a:cs typeface="Arial" pitchFamily="34" charset="0"/>
                        </a:rPr>
                        <a:t> 88%</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err="1">
                          <a:ln>
                            <a:noFill/>
                          </a:ln>
                          <a:solidFill>
                            <a:srgbClr val="333333"/>
                          </a:solidFill>
                          <a:effectLst/>
                          <a:latin typeface="Arial" pitchFamily="34" charset="0"/>
                          <a:cs typeface="Arial" pitchFamily="34" charset="0"/>
                        </a:rPr>
                        <a:t>Ernstige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intercostale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intrekkingen</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779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HR 160/min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CRT 1 sec</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58397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rgbClr val="333333"/>
                          </a:solidFill>
                          <a:effectLst/>
                          <a:latin typeface="Arial" pitchFamily="34" charset="0"/>
                          <a:cs typeface="Arial" pitchFamily="34" charset="0"/>
                        </a:rPr>
                        <a:t>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400" b="1" i="0" u="none" strike="noStrike" cap="none" normalizeH="0" baseline="0">
                          <a:ln>
                            <a:noFill/>
                          </a:ln>
                          <a:solidFill>
                            <a:srgbClr val="2F70C8"/>
                          </a:solidFill>
                          <a:effectLst/>
                          <a:latin typeface="Arial" pitchFamily="34" charset="0"/>
                          <a:cs typeface="Arial" pitchFamily="34" charset="0"/>
                        </a:rPr>
                        <a:t>A</a:t>
                      </a:r>
                      <a:r>
                        <a:rPr kumimoji="0" lang="en-GB" sz="2400" b="0" i="0" u="none" strike="noStrike" cap="none" normalizeH="0" baseline="0">
                          <a:ln>
                            <a:noFill/>
                          </a:ln>
                          <a:solidFill>
                            <a:srgbClr val="333333"/>
                          </a:solidFill>
                          <a:effectLst/>
                          <a:latin typeface="Arial" pitchFamily="34" charset="0"/>
                          <a:cs typeface="Arial" pitchFamily="34" charset="0"/>
                        </a:rPr>
                        <a:t>VPU, </a:t>
                      </a:r>
                      <a:r>
                        <a:rPr kumimoji="0" lang="en-GB" sz="2400" b="0" i="0" u="none" strike="noStrike" cap="none" normalizeH="0" baseline="0" err="1">
                          <a:ln>
                            <a:noFill/>
                          </a:ln>
                          <a:solidFill>
                            <a:srgbClr val="333333"/>
                          </a:solidFill>
                          <a:effectLst/>
                          <a:latin typeface="Arial" pitchFamily="34" charset="0"/>
                          <a:cs typeface="Arial" pitchFamily="34" charset="0"/>
                        </a:rPr>
                        <a:t>Glycemie</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niet</a:t>
                      </a:r>
                      <a:r>
                        <a:rPr kumimoji="0" lang="en-GB" sz="2400" b="0" i="0" u="none" strike="noStrike" cap="none" normalizeH="0" baseline="0">
                          <a:ln>
                            <a:noFill/>
                          </a:ln>
                          <a:solidFill>
                            <a:srgbClr val="333333"/>
                          </a:solidFill>
                          <a:effectLst/>
                          <a:latin typeface="Arial" pitchFamily="34" charset="0"/>
                          <a:cs typeface="Arial" pitchFamily="34" charset="0"/>
                        </a:rPr>
                        <a:t> </a:t>
                      </a:r>
                      <a:r>
                        <a:rPr kumimoji="0" lang="en-GB" sz="2400" b="0" i="0" u="none" strike="noStrike" cap="none" normalizeH="0" baseline="0" err="1">
                          <a:ln>
                            <a:noFill/>
                          </a:ln>
                          <a:solidFill>
                            <a:srgbClr val="333333"/>
                          </a:solidFill>
                          <a:effectLst/>
                          <a:latin typeface="Arial" pitchFamily="34" charset="0"/>
                          <a:cs typeface="Arial" pitchFamily="34" charset="0"/>
                        </a:rPr>
                        <a:t>bepaald</a:t>
                      </a:r>
                      <a:endParaRPr kumimoji="0" lang="en-US" sz="2400" b="0" i="0" u="none" strike="noStrike" cap="none" normalizeH="0" baseline="0">
                        <a:ln>
                          <a:noFill/>
                        </a:ln>
                        <a:solidFill>
                          <a:srgbClr val="333333"/>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7387">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a:ln>
                            <a:noFill/>
                          </a:ln>
                          <a:solidFill>
                            <a:srgbClr val="333333"/>
                          </a:solidFill>
                          <a:effectLst/>
                          <a:latin typeface="Arial" pitchFamily="34" charset="0"/>
                          <a:ea typeface="+mn-ea"/>
                          <a:cs typeface="Arial" pitchFamily="34" charset="0"/>
                        </a:rPr>
                        <a:t>E</a:t>
                      </a:r>
                      <a:endParaRPr kumimoji="0" lang="en-US" sz="2400" b="0" i="0" u="none" strike="noStrike" kern="1200" cap="none" normalizeH="0" baseline="0">
                        <a:ln>
                          <a:noFill/>
                        </a:ln>
                        <a:solidFill>
                          <a:srgbClr val="333333"/>
                        </a:solidFill>
                        <a:effectLst/>
                        <a:latin typeface="Arial" pitchFamily="34" charset="0"/>
                        <a:ea typeface="+mn-e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kern="1200" cap="none" normalizeH="0" baseline="0" dirty="0" err="1">
                          <a:ln>
                            <a:noFill/>
                          </a:ln>
                          <a:solidFill>
                            <a:srgbClr val="333333"/>
                          </a:solidFill>
                          <a:effectLst/>
                          <a:latin typeface="Arial" pitchFamily="34" charset="0"/>
                          <a:ea typeface="+mn-ea"/>
                          <a:cs typeface="Arial" pitchFamily="34" charset="0"/>
                        </a:rPr>
                        <a:t>Temperatuur</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 37.8</a:t>
                      </a:r>
                      <a:r>
                        <a:rPr kumimoji="0" lang="en-GB" sz="2400" b="0" i="0" u="none" strike="noStrike" kern="1200" cap="none" normalizeH="0" baseline="30000" dirty="0">
                          <a:ln>
                            <a:noFill/>
                          </a:ln>
                          <a:solidFill>
                            <a:srgbClr val="333333"/>
                          </a:solidFill>
                          <a:effectLst/>
                          <a:latin typeface="Arial" pitchFamily="34" charset="0"/>
                          <a:ea typeface="+mn-ea"/>
                          <a:cs typeface="Arial" pitchFamily="34" charset="0"/>
                        </a:rPr>
                        <a:t>º</a:t>
                      </a:r>
                      <a:r>
                        <a:rPr kumimoji="0" lang="en-GB" sz="2400" b="0" i="0" u="none" strike="noStrike" kern="1200" cap="none" normalizeH="0" baseline="0" dirty="0">
                          <a:ln>
                            <a:noFill/>
                          </a:ln>
                          <a:solidFill>
                            <a:srgbClr val="333333"/>
                          </a:solidFill>
                          <a:effectLst/>
                          <a:latin typeface="Arial" pitchFamily="34" charset="0"/>
                          <a:ea typeface="+mn-ea"/>
                          <a:cs typeface="Arial" pitchFamily="34" charset="0"/>
                        </a:rPr>
                        <a:t>C</a:t>
                      </a:r>
                      <a:endParaRPr kumimoji="0" lang="en-US" sz="2400" b="0" i="0" u="none" strike="noStrike" kern="1200" cap="none" normalizeH="0" baseline="0" dirty="0">
                        <a:ln>
                          <a:noFill/>
                        </a:ln>
                        <a:solidFill>
                          <a:srgbClr val="333333"/>
                        </a:solidFill>
                        <a:effectLst/>
                        <a:latin typeface="Arial" pitchFamily="34" charset="0"/>
                        <a:ea typeface="+mn-ea"/>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lvl="0" algn="l" eaLnBrk="1" hangingPunct="1">
                        <a:spcBef>
                          <a:spcPct val="20000"/>
                        </a:spcBef>
                        <a:buClr>
                          <a:srgbClr val="B2B2B2"/>
                        </a:buClr>
                      </a:pPr>
                      <a:endParaRPr lang="en-US" sz="2400" dirty="0">
                        <a:solidFill>
                          <a:srgbClr val="2E5796"/>
                        </a:solidFill>
                        <a:latin typeface="Arial" panose="020B0604020202020204" pitchFamily="34" charset="0"/>
                        <a:cs typeface="Arial" panose="020B060402020202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6904380"/>
                  </a:ext>
                </a:extLst>
              </a:tr>
            </a:tbl>
          </a:graphicData>
        </a:graphic>
      </p:graphicFrame>
      <p:sp>
        <p:nvSpPr>
          <p:cNvPr id="2" name="Rectangle 1">
            <a:extLst>
              <a:ext uri="{FF2B5EF4-FFF2-40B4-BE49-F238E27FC236}">
                <a16:creationId xmlns:a16="http://schemas.microsoft.com/office/drawing/2014/main" id="{0DB4B710-1CC4-7D89-84E9-E26B3FA5F24E}"/>
              </a:ext>
            </a:extLst>
          </p:cNvPr>
          <p:cNvSpPr/>
          <p:nvPr/>
        </p:nvSpPr>
        <p:spPr bwMode="auto">
          <a:xfrm>
            <a:off x="4571826" y="2204864"/>
            <a:ext cx="3384550" cy="40324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394663756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654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182707183"/>
              </p:ext>
            </p:extLst>
          </p:nvPr>
        </p:nvGraphicFramePr>
        <p:xfrm>
          <a:off x="467999" y="1196974"/>
          <a:ext cx="8197029" cy="4408791"/>
        </p:xfrm>
        <a:graphic>
          <a:graphicData uri="http://schemas.openxmlformats.org/drawingml/2006/table">
            <a:tbl>
              <a:tblPr/>
              <a:tblGrid>
                <a:gridCol w="2732343">
                  <a:extLst>
                    <a:ext uri="{9D8B030D-6E8A-4147-A177-3AD203B41FA5}">
                      <a16:colId xmlns:a16="http://schemas.microsoft.com/office/drawing/2014/main" val="20000"/>
                    </a:ext>
                  </a:extLst>
                </a:gridCol>
                <a:gridCol w="2732343">
                  <a:extLst>
                    <a:ext uri="{9D8B030D-6E8A-4147-A177-3AD203B41FA5}">
                      <a16:colId xmlns:a16="http://schemas.microsoft.com/office/drawing/2014/main" val="20001"/>
                    </a:ext>
                  </a:extLst>
                </a:gridCol>
                <a:gridCol w="2732343">
                  <a:extLst>
                    <a:ext uri="{9D8B030D-6E8A-4147-A177-3AD203B41FA5}">
                      <a16:colId xmlns:a16="http://schemas.microsoft.com/office/drawing/2014/main" val="20002"/>
                    </a:ext>
                  </a:extLst>
                </a:gridCol>
              </a:tblGrid>
              <a:tr h="10327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515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Milde</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Blafhoets</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Valse </a:t>
                      </a:r>
                      <a:r>
                        <a:rPr kumimoji="0" lang="en-US" sz="2200" b="0" i="0" u="none" strike="noStrike" cap="none" normalizeH="0" baseline="0" err="1">
                          <a:ln>
                            <a:noFill/>
                          </a:ln>
                          <a:solidFill>
                            <a:srgbClr val="333333"/>
                          </a:solidFill>
                          <a:effectLst/>
                          <a:latin typeface="Arial" pitchFamily="34" charset="0"/>
                          <a:cs typeface="Arial" pitchFamily="34" charset="0"/>
                        </a:rPr>
                        <a:t>kroep</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Zuurstof</a:t>
                      </a:r>
                      <a:endParaRPr kumimoji="0" lang="en-US" sz="2200" b="0" i="0" u="none" strike="noStrike" cap="none" normalizeH="0" baseline="0" dirty="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Vernevelingen</a:t>
                      </a:r>
                      <a:endParaRPr kumimoji="0" lang="en-US" sz="2200" b="0" i="0" u="none" strike="noStrike" cap="none" normalizeH="0" baseline="0" dirty="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Corticosteroïden</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502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Hoge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Kwijlen</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Epiglottitis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Zuurstof</a:t>
                      </a:r>
                      <a:r>
                        <a:rPr kumimoji="0" lang="en-US" sz="2200" b="0" i="0" u="none" strike="noStrike" cap="none" normalizeH="0" baseline="0">
                          <a:ln>
                            <a:noFill/>
                          </a:ln>
                          <a:solidFill>
                            <a:srgbClr val="333333"/>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5894">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Geen</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koorts</a:t>
                      </a:r>
                      <a:endParaRPr kumimoji="0" lang="en-US"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Anamnese</a:t>
                      </a:r>
                      <a:r>
                        <a:rPr kumimoji="0" lang="en-US" sz="2200" b="0" i="0" u="none" strike="noStrike" cap="none" normalizeH="0" baseline="0">
                          <a:ln>
                            <a:noFill/>
                          </a:ln>
                          <a:solidFill>
                            <a:srgbClr val="333333"/>
                          </a:solidFill>
                          <a:effectLst/>
                          <a:latin typeface="Arial" pitchFamily="34" charset="0"/>
                          <a:cs typeface="Arial" pitchFamily="34" charset="0"/>
                        </a:rPr>
                        <a:t> van </a:t>
                      </a:r>
                      <a:r>
                        <a:rPr kumimoji="0" lang="en-US" sz="2200" b="0" i="0" u="none" strike="noStrike" cap="none" normalizeH="0" baseline="0" err="1">
                          <a:ln>
                            <a:noFill/>
                          </a:ln>
                          <a:solidFill>
                            <a:srgbClr val="333333"/>
                          </a:solidFill>
                          <a:effectLst/>
                          <a:latin typeface="Arial" pitchFamily="34" charset="0"/>
                          <a:cs typeface="Arial" pitchFamily="34" charset="0"/>
                        </a:rPr>
                        <a:t>verslikking</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err="1">
                          <a:ln>
                            <a:noFill/>
                          </a:ln>
                          <a:solidFill>
                            <a:srgbClr val="333333"/>
                          </a:solidFill>
                          <a:effectLst/>
                          <a:latin typeface="Arial" pitchFamily="34" charset="0"/>
                          <a:cs typeface="Arial" pitchFamily="34" charset="0"/>
                        </a:rPr>
                        <a:t>Vreemd</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voorwerp</a:t>
                      </a:r>
                      <a:r>
                        <a:rPr kumimoji="0" lang="en-US" sz="2200" b="0" i="0" u="none" strike="noStrike" cap="none" normalizeH="0" baseline="0">
                          <a:ln>
                            <a:noFill/>
                          </a:ln>
                          <a:solidFill>
                            <a:srgbClr val="333333"/>
                          </a:solidFill>
                          <a:effectLst/>
                          <a:latin typeface="Arial" pitchFamily="34" charset="0"/>
                          <a:cs typeface="Arial" pitchFamily="34" charset="0"/>
                        </a:rPr>
                        <a:t> </a:t>
                      </a:r>
                      <a:r>
                        <a:rPr kumimoji="0" lang="en-US" sz="2200" b="0" i="0" u="none" strike="noStrike" cap="none" normalizeH="0" baseline="0" err="1">
                          <a:ln>
                            <a:noFill/>
                          </a:ln>
                          <a:solidFill>
                            <a:srgbClr val="333333"/>
                          </a:solidFill>
                          <a:effectLst/>
                          <a:latin typeface="Arial" pitchFamily="34" charset="0"/>
                          <a:cs typeface="Arial" pitchFamily="34" charset="0"/>
                        </a:rPr>
                        <a:t>inhalatie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200" b="0" i="0" u="none" strike="noStrike" cap="none" normalizeH="0" baseline="0" dirty="0" err="1">
                          <a:ln>
                            <a:noFill/>
                          </a:ln>
                          <a:solidFill>
                            <a:srgbClr val="333333"/>
                          </a:solidFill>
                          <a:effectLst/>
                          <a:latin typeface="Arial" pitchFamily="34" charset="0"/>
                          <a:cs typeface="Arial" pitchFamily="34" charset="0"/>
                        </a:rPr>
                        <a:t>Algoritme</a:t>
                      </a:r>
                      <a:r>
                        <a:rPr kumimoji="0" lang="en-US" sz="2200" b="0" i="0" u="none" strike="noStrike" cap="none" normalizeH="0" baseline="0" dirty="0">
                          <a:ln>
                            <a:noFill/>
                          </a:ln>
                          <a:solidFill>
                            <a:srgbClr val="333333"/>
                          </a:solidFill>
                          <a:effectLst/>
                          <a:latin typeface="Arial" pitchFamily="34" charset="0"/>
                          <a:cs typeface="Arial" pitchFamily="34" charset="0"/>
                        </a:rPr>
                        <a:t> </a:t>
                      </a:r>
                      <a:r>
                        <a:rPr kumimoji="0" lang="en-US" sz="2200" b="0" i="0" u="none" strike="noStrike" cap="none" normalizeH="0" baseline="0" dirty="0" err="1">
                          <a:ln>
                            <a:noFill/>
                          </a:ln>
                          <a:solidFill>
                            <a:srgbClr val="333333"/>
                          </a:solidFill>
                          <a:effectLst/>
                          <a:latin typeface="Arial" pitchFamily="34" charset="0"/>
                          <a:cs typeface="Arial" pitchFamily="34" charset="0"/>
                        </a:rPr>
                        <a:t>verstikking</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2196931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E5DD-9A2C-CDD5-E757-8BEB80EEBD40}"/>
              </a:ext>
            </a:extLst>
          </p:cNvPr>
          <p:cNvSpPr/>
          <p:nvPr/>
        </p:nvSpPr>
        <p:spPr bwMode="auto">
          <a:xfrm>
            <a:off x="238125" y="5857875"/>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0722" name="Rectangle 2"/>
          <p:cNvSpPr>
            <a:spLocks noGrp="1" noChangeArrowheads="1"/>
          </p:cNvSpPr>
          <p:nvPr>
            <p:ph type="title"/>
          </p:nvPr>
        </p:nvSpPr>
        <p:spPr bwMode="auto">
          <a:xfrm>
            <a:off x="468000" y="360000"/>
            <a:ext cx="8229600" cy="10206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a:t>Bobbi: </a:t>
            </a:r>
            <a:r>
              <a:rPr lang="en-GB" altLang="en-US" err="1"/>
              <a:t>Eerste</a:t>
            </a:r>
            <a:r>
              <a:rPr lang="en-GB" altLang="en-US"/>
              <a:t> </a:t>
            </a:r>
            <a:r>
              <a:rPr lang="en-GB" altLang="en-US" err="1"/>
              <a:t>beoordeling</a:t>
            </a:r>
            <a:r>
              <a:rPr lang="en-GB" altLang="en-US"/>
              <a:t> </a:t>
            </a:r>
            <a:r>
              <a:rPr lang="en-GB" altLang="en-US" err="1"/>
              <a:t>en</a:t>
            </a:r>
            <a:r>
              <a:rPr lang="en-GB" altLang="en-US"/>
              <a:t> </a:t>
            </a:r>
            <a:r>
              <a:rPr lang="en-GB" altLang="en-US" err="1"/>
              <a:t>resuscitatie</a:t>
            </a:r>
            <a:endParaRPr lang="en-US" altLang="en-US"/>
          </a:p>
        </p:txBody>
      </p:sp>
      <p:graphicFrame>
        <p:nvGraphicFramePr>
          <p:cNvPr id="241716" name="Group 52"/>
          <p:cNvGraphicFramePr>
            <a:graphicFrameLocks noGrp="1"/>
          </p:cNvGraphicFramePr>
          <p:nvPr>
            <p:ph idx="1"/>
            <p:extLst>
              <p:ext uri="{D42A27DB-BD31-4B8C-83A1-F6EECF244321}">
                <p14:modId xmlns:p14="http://schemas.microsoft.com/office/powerpoint/2010/main" val="1632525264"/>
              </p:ext>
            </p:extLst>
          </p:nvPr>
        </p:nvGraphicFramePr>
        <p:xfrm>
          <a:off x="468000" y="1067362"/>
          <a:ext cx="8349429" cy="5502244"/>
        </p:xfrm>
        <a:graphic>
          <a:graphicData uri="http://schemas.openxmlformats.org/drawingml/2006/table">
            <a:tbl>
              <a:tblPr/>
              <a:tblGrid>
                <a:gridCol w="695902">
                  <a:extLst>
                    <a:ext uri="{9D8B030D-6E8A-4147-A177-3AD203B41FA5}">
                      <a16:colId xmlns:a16="http://schemas.microsoft.com/office/drawing/2014/main" val="20000"/>
                    </a:ext>
                  </a:extLst>
                </a:gridCol>
                <a:gridCol w="3888812">
                  <a:extLst>
                    <a:ext uri="{9D8B030D-6E8A-4147-A177-3AD203B41FA5}">
                      <a16:colId xmlns:a16="http://schemas.microsoft.com/office/drawing/2014/main" val="20001"/>
                    </a:ext>
                  </a:extLst>
                </a:gridCol>
                <a:gridCol w="3764715">
                  <a:extLst>
                    <a:ext uri="{9D8B030D-6E8A-4147-A177-3AD203B41FA5}">
                      <a16:colId xmlns:a16="http://schemas.microsoft.com/office/drawing/2014/main" val="20002"/>
                    </a:ext>
                  </a:extLst>
                </a:gridCol>
              </a:tblGrid>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2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a:cs typeface="Arial"/>
                        </a:rPr>
                        <a:t>Beoordeling</a:t>
                      </a:r>
                      <a:endParaRPr kumimoji="0" lang="en-US" sz="22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a:cs typeface="Arial"/>
                        </a:rPr>
                        <a:t>Resuscitatie</a:t>
                      </a:r>
                      <a:endParaRPr kumimoji="0" lang="en-US" sz="2400" b="0" i="0" u="none" strike="noStrike" cap="none" normalizeH="0" baseline="0">
                        <a:ln>
                          <a:noFill/>
                        </a:ln>
                        <a:solidFill>
                          <a:srgbClr val="2E5796"/>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89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A</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a:cs typeface="Arial"/>
                        </a:rPr>
                        <a:t>Geen</a:t>
                      </a:r>
                      <a:r>
                        <a:rPr kumimoji="0" lang="en-GB" sz="2200" b="0" i="0" u="none" strike="noStrike" cap="none" normalizeH="0" baseline="0">
                          <a:ln>
                            <a:noFill/>
                          </a:ln>
                          <a:solidFill>
                            <a:srgbClr val="333333"/>
                          </a:solidFill>
                          <a:effectLst/>
                          <a:latin typeface="Arial"/>
                          <a:cs typeface="Arial"/>
                        </a:rPr>
                        <a:t> stridor</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nl-NL" sz="2400" b="0" i="0" u="none" strike="noStrike" cap="none" normalizeH="0" baseline="0" noProof="0" dirty="0">
                          <a:ln>
                            <a:noFill/>
                          </a:ln>
                          <a:solidFill>
                            <a:srgbClr val="333333"/>
                          </a:solidFill>
                          <a:effectLst/>
                          <a:latin typeface="Arial"/>
                        </a:rPr>
                        <a:t>Roep om hulp</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r>
                        <a:rPr lang="en-GB" sz="2400" b="0" i="0" u="none" strike="noStrike" cap="none" normalizeH="0" baseline="0" noProof="0" dirty="0" err="1">
                          <a:ln>
                            <a:noFill/>
                          </a:ln>
                          <a:solidFill>
                            <a:srgbClr val="333333"/>
                          </a:solidFill>
                          <a:effectLst/>
                          <a:latin typeface="Arial"/>
                        </a:rPr>
                        <a:t>Zuurstof</a:t>
                      </a:r>
                      <a:r>
                        <a:rPr lang="en-GB" sz="2400" b="0" i="0" u="none" strike="noStrike" cap="none" normalizeH="0" baseline="0" noProof="0" dirty="0">
                          <a:ln>
                            <a:noFill/>
                          </a:ln>
                          <a:solidFill>
                            <a:srgbClr val="333333"/>
                          </a:solidFill>
                          <a:effectLst/>
                          <a:latin typeface="Arial"/>
                        </a:rPr>
                        <a:t> in </a:t>
                      </a:r>
                      <a:r>
                        <a:rPr lang="en-GB" sz="2400" b="0" i="0" u="none" strike="noStrike" cap="none" normalizeH="0" baseline="0" noProof="0" dirty="0" err="1">
                          <a:ln>
                            <a:noFill/>
                          </a:ln>
                          <a:solidFill>
                            <a:srgbClr val="333333"/>
                          </a:solidFill>
                          <a:effectLst/>
                          <a:latin typeface="Arial"/>
                        </a:rPr>
                        <a:t>hoge</a:t>
                      </a:r>
                      <a:r>
                        <a:rPr lang="en-GB" sz="2400" b="0" i="0" u="none" strike="noStrike" cap="none" normalizeH="0" baseline="0" noProof="0" dirty="0">
                          <a:ln>
                            <a:noFill/>
                          </a:ln>
                          <a:solidFill>
                            <a:srgbClr val="333333"/>
                          </a:solidFill>
                          <a:effectLst/>
                          <a:latin typeface="Arial"/>
                        </a:rPr>
                        <a:t> flow</a:t>
                      </a:r>
                    </a:p>
                    <a:p>
                      <a:pPr marL="0" marR="0" lvl="0" indent="0" algn="l">
                        <a:lnSpc>
                          <a:spcPct val="100000"/>
                        </a:lnSpc>
                        <a:spcBef>
                          <a:spcPct val="20000"/>
                        </a:spcBef>
                        <a:spcAft>
                          <a:spcPct val="0"/>
                        </a:spcAft>
                        <a:buNone/>
                      </a:pPr>
                      <a:r>
                        <a:rPr lang="en-GB" sz="2400" b="0" i="0" u="none" strike="noStrike" cap="none" normalizeH="0" baseline="0" noProof="0" dirty="0">
                          <a:ln>
                            <a:noFill/>
                          </a:ln>
                          <a:solidFill>
                            <a:srgbClr val="333333"/>
                          </a:solidFill>
                          <a:effectLst/>
                          <a:latin typeface="Arial"/>
                        </a:rPr>
                        <a:t>Salbutamol</a:t>
                      </a:r>
                      <a:endParaRPr lang="en-US" sz="2400" b="0" i="0" u="none" strike="noStrike" cap="none" normalizeH="0" baseline="0" noProof="0" dirty="0">
                        <a:ln>
                          <a:noFill/>
                        </a:ln>
                        <a:solidFill>
                          <a:srgbClr val="333333"/>
                        </a:solidFill>
                        <a:effectLst/>
                        <a:latin typeface="Arial"/>
                      </a:endParaRPr>
                    </a:p>
                    <a:p>
                      <a:pPr marL="0" marR="0" lvl="0" indent="0" algn="l">
                        <a:lnSpc>
                          <a:spcPct val="100000"/>
                        </a:lnSpc>
                        <a:spcBef>
                          <a:spcPct val="20000"/>
                        </a:spcBef>
                        <a:spcAft>
                          <a:spcPct val="0"/>
                        </a:spcAft>
                        <a:buNone/>
                      </a:pPr>
                      <a:endParaRPr lang="en-GB" sz="2400" b="0" i="0" u="none" strike="noStrike" cap="none" normalizeH="0" baseline="0" noProof="0" dirty="0">
                        <a:ln>
                          <a:noFill/>
                        </a:ln>
                        <a:solidFill>
                          <a:srgbClr val="333333"/>
                        </a:solidFill>
                        <a:effectLst/>
                        <a:latin typeface="Arial"/>
                      </a:endParaRPr>
                    </a:p>
                    <a:p>
                      <a:pPr marL="0" marR="0" lvl="0" indent="0" algn="l" defTabSz="914400">
                        <a:lnSpc>
                          <a:spcPct val="100000"/>
                        </a:lnSpc>
                        <a:spcBef>
                          <a:spcPct val="20000"/>
                        </a:spcBef>
                        <a:spcAft>
                          <a:spcPct val="0"/>
                        </a:spcAft>
                        <a:buNone/>
                        <a:tabLst/>
                      </a:pPr>
                      <a:r>
                        <a:rPr lang="en-GB" sz="2400" b="0" i="0" u="none" strike="noStrike" cap="none" normalizeH="0" baseline="0" noProof="0" dirty="0" err="1">
                          <a:ln>
                            <a:noFill/>
                          </a:ln>
                          <a:solidFill>
                            <a:srgbClr val="333333"/>
                          </a:solidFill>
                          <a:effectLst/>
                          <a:latin typeface="Arial"/>
                        </a:rPr>
                        <a:t>Herbeoordeel</a:t>
                      </a:r>
                      <a:endParaRPr kumimoji="0" lang="en-GB" dirty="0">
                        <a:solidFill>
                          <a:srgbClr val="333333"/>
                        </a:solidFill>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93046">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B</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Kan </a:t>
                      </a:r>
                      <a:r>
                        <a:rPr kumimoji="0" lang="en-GB" sz="2200" b="0" i="0" u="none" strike="noStrike" cap="none" normalizeH="0" baseline="0" dirty="0" err="1">
                          <a:ln>
                            <a:noFill/>
                          </a:ln>
                          <a:solidFill>
                            <a:srgbClr val="333333"/>
                          </a:solidFill>
                          <a:effectLst/>
                          <a:latin typeface="Arial"/>
                          <a:cs typeface="Arial"/>
                        </a:rPr>
                        <a:t>geen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volzinnen</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spreken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Gebruikt</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hulpademhalings-spieren</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Intercostale</a:t>
                      </a:r>
                      <a:r>
                        <a:rPr kumimoji="0" lang="en-GB" sz="2200" b="0" i="0" u="none" strike="noStrike" cap="none" normalizeH="0" baseline="0" dirty="0">
                          <a:ln>
                            <a:noFill/>
                          </a:ln>
                          <a:solidFill>
                            <a:srgbClr val="333333"/>
                          </a:solidFill>
                          <a:effectLst/>
                          <a:latin typeface="Arial"/>
                          <a:cs typeface="Arial"/>
                        </a:rPr>
                        <a:t> </a:t>
                      </a:r>
                      <a:r>
                        <a:rPr kumimoji="0" lang="en-GB" sz="2200" b="0" i="0" u="none" strike="noStrike" cap="none" normalizeH="0" baseline="0" dirty="0" err="1">
                          <a:ln>
                            <a:noFill/>
                          </a:ln>
                          <a:solidFill>
                            <a:srgbClr val="333333"/>
                          </a:solidFill>
                          <a:effectLst/>
                          <a:latin typeface="Arial"/>
                          <a:cs typeface="Arial"/>
                        </a:rPr>
                        <a:t>recessie</a:t>
                      </a:r>
                      <a:endParaRPr kumimoji="0" lang="en-GB" sz="2200" b="0" i="0" u="none" strike="noStrike" cap="none" normalizeH="0" baseline="0" dirty="0">
                        <a:ln>
                          <a:noFill/>
                        </a:ln>
                        <a:solidFill>
                          <a:srgbClr val="3333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AH 45/min, SpO</a:t>
                      </a:r>
                      <a:r>
                        <a:rPr kumimoji="0" lang="en-GB" sz="2200" b="0" i="0" u="none" strike="noStrike" cap="none" normalizeH="0" baseline="-25000" dirty="0">
                          <a:ln>
                            <a:noFill/>
                          </a:ln>
                          <a:solidFill>
                            <a:srgbClr val="333333"/>
                          </a:solidFill>
                          <a:effectLst/>
                          <a:latin typeface="Arial"/>
                          <a:cs typeface="Arial"/>
                        </a:rPr>
                        <a:t>2</a:t>
                      </a:r>
                      <a:r>
                        <a:rPr kumimoji="0" lang="en-GB" sz="2200" b="0" i="0" u="none" strike="noStrike" cap="none" normalizeH="0" baseline="0" dirty="0">
                          <a:ln>
                            <a:noFill/>
                          </a:ln>
                          <a:solidFill>
                            <a:srgbClr val="333333"/>
                          </a:solidFill>
                          <a:effectLst/>
                          <a:latin typeface="Arial"/>
                          <a:cs typeface="Arial"/>
                        </a:rPr>
                        <a:t> 88%</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14713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C</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HR 150/min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a:cs typeface="Arial"/>
                        </a:rPr>
                        <a:t>Systolische</a:t>
                      </a:r>
                      <a:r>
                        <a:rPr kumimoji="0" lang="en-GB" sz="2200" b="0" i="0" u="none" strike="noStrike" cap="none" normalizeH="0" baseline="0" dirty="0">
                          <a:ln>
                            <a:noFill/>
                          </a:ln>
                          <a:solidFill>
                            <a:srgbClr val="333333"/>
                          </a:solidFill>
                          <a:effectLst/>
                          <a:latin typeface="Arial"/>
                          <a:cs typeface="Arial"/>
                        </a:rPr>
                        <a:t> RR 120 mmHg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a:cs typeface="Arial"/>
                        </a:rPr>
                        <a:t>CRT 1 sec</a:t>
                      </a:r>
                      <a:endParaRPr kumimoji="0" lang="en-US" sz="2200" b="0" i="0" u="none" strike="noStrike" cap="none" normalizeH="0" baseline="0" dirty="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72974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a:cs typeface="Arial"/>
                        </a:rPr>
                        <a:t>D</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1" i="0" u="none" strike="noStrike" cap="none" normalizeH="0" baseline="0">
                          <a:ln>
                            <a:noFill/>
                          </a:ln>
                          <a:solidFill>
                            <a:srgbClr val="2F70C8"/>
                          </a:solidFill>
                          <a:effectLst/>
                          <a:latin typeface="Arial"/>
                          <a:cs typeface="Arial"/>
                        </a:rPr>
                        <a:t>A</a:t>
                      </a:r>
                      <a:r>
                        <a:rPr kumimoji="0" lang="en-GB" sz="2200" b="0" i="0" u="none" strike="noStrike" cap="none" normalizeH="0" baseline="0">
                          <a:ln>
                            <a:noFill/>
                          </a:ln>
                          <a:solidFill>
                            <a:srgbClr val="333333"/>
                          </a:solidFill>
                          <a:effectLst/>
                          <a:latin typeface="Arial"/>
                          <a:cs typeface="Arial"/>
                        </a:rPr>
                        <a:t>VPU, </a:t>
                      </a:r>
                      <a:r>
                        <a:rPr kumimoji="0" lang="en-GB" sz="2200" b="0" i="0" u="none" strike="noStrike" cap="none" normalizeH="0" baseline="0" err="1">
                          <a:ln>
                            <a:noFill/>
                          </a:ln>
                          <a:solidFill>
                            <a:srgbClr val="333333"/>
                          </a:solidFill>
                          <a:effectLst/>
                          <a:latin typeface="Arial"/>
                          <a:cs typeface="Arial"/>
                        </a:rPr>
                        <a:t>pupillen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gelijk</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en</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lichtreactief</a:t>
                      </a:r>
                      <a:r>
                        <a:rPr kumimoji="0" lang="en-GB" sz="2200" b="0" i="0" u="none" strike="noStrike" cap="none" normalizeH="0" baseline="0">
                          <a:ln>
                            <a:noFill/>
                          </a:ln>
                          <a:solidFill>
                            <a:srgbClr val="333333"/>
                          </a:solidFill>
                          <a:effectLst/>
                          <a:latin typeface="Arial"/>
                          <a:cs typeface="Arial"/>
                        </a:rPr>
                        <a:t>, </a:t>
                      </a:r>
                      <a:r>
                        <a:rPr kumimoji="0" lang="en-GB" sz="2200" b="0" i="0" u="none" strike="noStrike" cap="none" normalizeH="0" baseline="0" err="1">
                          <a:ln>
                            <a:noFill/>
                          </a:ln>
                          <a:solidFill>
                            <a:srgbClr val="333333"/>
                          </a:solidFill>
                          <a:effectLst/>
                          <a:latin typeface="Arial"/>
                          <a:cs typeface="Arial"/>
                        </a:rPr>
                        <a:t>Glycemie</a:t>
                      </a:r>
                      <a:r>
                        <a:rPr kumimoji="0" lang="en-GB" sz="2200" b="0" i="0" u="none" strike="noStrike" cap="none" normalizeH="0" baseline="0">
                          <a:ln>
                            <a:noFill/>
                          </a:ln>
                          <a:solidFill>
                            <a:srgbClr val="333333"/>
                          </a:solidFill>
                          <a:effectLst/>
                          <a:latin typeface="Arial"/>
                          <a:cs typeface="Arial"/>
                        </a:rPr>
                        <a:t> 72 mg/dl (4 mmol/l)</a:t>
                      </a:r>
                      <a:endParaRPr kumimoji="0" lang="en-US" sz="2200" b="0" i="0" u="none" strike="noStrike" cap="none" normalizeH="0" baseline="0">
                        <a:ln>
                          <a:noFill/>
                        </a:ln>
                        <a:solidFill>
                          <a:srgbClr val="333333"/>
                        </a:solidFill>
                        <a:effectLst/>
                        <a:latin typeface="Arial"/>
                        <a:cs typeface="Arial"/>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594965">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Temperatuur</a:t>
                      </a:r>
                      <a:r>
                        <a:rPr kumimoji="0" lang="en-GB" sz="2200" b="0" i="0" u="none" strike="noStrike" cap="none" normalizeH="0" baseline="0" dirty="0">
                          <a:ln>
                            <a:noFill/>
                          </a:ln>
                          <a:solidFill>
                            <a:srgbClr val="333333"/>
                          </a:solidFill>
                          <a:effectLst/>
                          <a:latin typeface="Arial" pitchFamily="34" charset="0"/>
                          <a:cs typeface="Arial" pitchFamily="34" charset="0"/>
                        </a:rPr>
                        <a:t> 36.5</a:t>
                      </a:r>
                      <a:r>
                        <a:rPr kumimoji="0" lang="en-GB" sz="2200" b="0" i="0" u="none" strike="noStrike" cap="none" normalizeH="0" baseline="30000" dirty="0">
                          <a:ln>
                            <a:noFill/>
                          </a:ln>
                          <a:solidFill>
                            <a:srgbClr val="333333"/>
                          </a:solidFill>
                          <a:effectLst/>
                          <a:latin typeface="Arial" pitchFamily="34" charset="0"/>
                          <a:cs typeface="Arial" pitchFamily="34" charset="0"/>
                        </a:rPr>
                        <a:t>º</a:t>
                      </a:r>
                      <a:r>
                        <a:rPr kumimoji="0" lang="en-GB" sz="2200" b="0" i="0" u="none" strike="noStrike" cap="none" normalizeH="0" baseline="0" dirty="0">
                          <a:ln>
                            <a:noFill/>
                          </a:ln>
                          <a:solidFill>
                            <a:srgbClr val="333333"/>
                          </a:solidFill>
                          <a:effectLst/>
                          <a:latin typeface="Arial" pitchFamily="34" charset="0"/>
                          <a:cs typeface="Arial" pitchFamily="34" charset="0"/>
                        </a:rPr>
                        <a:t>C</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a:lnSpc>
                          <a:spcPct val="100000"/>
                        </a:lnSpc>
                        <a:spcBef>
                          <a:spcPct val="20000"/>
                        </a:spcBef>
                        <a:spcAft>
                          <a:spcPct val="0"/>
                        </a:spcAft>
                        <a:buNone/>
                        <a:tabLst/>
                      </a:pPr>
                      <a:endParaRPr kumimoji="0" lang="en-GB" dirty="0"/>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4730219"/>
                  </a:ext>
                </a:extLst>
              </a:tr>
            </a:tbl>
          </a:graphicData>
        </a:graphic>
      </p:graphicFrame>
    </p:spTree>
    <p:extLst>
      <p:ext uri="{BB962C8B-B14F-4D97-AF65-F5344CB8AC3E}">
        <p14:creationId xmlns:p14="http://schemas.microsoft.com/office/powerpoint/2010/main" val="414897902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995FA2-E287-6D11-F6A7-1B90C79271C8}"/>
              </a:ext>
            </a:extLst>
          </p:cNvPr>
          <p:cNvSpPr/>
          <p:nvPr/>
        </p:nvSpPr>
        <p:spPr bwMode="auto">
          <a:xfrm>
            <a:off x="236850" y="5878620"/>
            <a:ext cx="1495425" cy="7905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31746" name="Rectangle 2"/>
          <p:cNvSpPr>
            <a:spLocks noGrp="1" noChangeArrowheads="1"/>
          </p:cNvSpPr>
          <p:nvPr>
            <p:ph type="title"/>
          </p:nvPr>
        </p:nvSpPr>
        <p:spPr bwMode="auto">
          <a:xfrm>
            <a:off x="468000" y="360000"/>
            <a:ext cx="7772400" cy="6760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latin typeface="Arial"/>
              <a:ea typeface="ＭＳ Ｐゴシック"/>
              <a:cs typeface="Arial"/>
            </a:endParaRPr>
          </a:p>
        </p:txBody>
      </p:sp>
      <p:graphicFrame>
        <p:nvGraphicFramePr>
          <p:cNvPr id="243776" name="Group 64"/>
          <p:cNvGraphicFramePr>
            <a:graphicFrameLocks noGrp="1"/>
          </p:cNvGraphicFramePr>
          <p:nvPr>
            <p:ph idx="1"/>
          </p:nvPr>
        </p:nvGraphicFramePr>
        <p:xfrm>
          <a:off x="468000" y="1035050"/>
          <a:ext cx="8439150" cy="4995421"/>
        </p:xfrm>
        <a:graphic>
          <a:graphicData uri="http://schemas.openxmlformats.org/drawingml/2006/table">
            <a:tbl>
              <a:tblPr/>
              <a:tblGrid>
                <a:gridCol w="2813050">
                  <a:extLst>
                    <a:ext uri="{9D8B030D-6E8A-4147-A177-3AD203B41FA5}">
                      <a16:colId xmlns:a16="http://schemas.microsoft.com/office/drawing/2014/main" val="20000"/>
                    </a:ext>
                  </a:extLst>
                </a:gridCol>
                <a:gridCol w="2813050">
                  <a:extLst>
                    <a:ext uri="{9D8B030D-6E8A-4147-A177-3AD203B41FA5}">
                      <a16:colId xmlns:a16="http://schemas.microsoft.com/office/drawing/2014/main" val="20001"/>
                    </a:ext>
                  </a:extLst>
                </a:gridCol>
                <a:gridCol w="2813050">
                  <a:extLst>
                    <a:ext uri="{9D8B030D-6E8A-4147-A177-3AD203B41FA5}">
                      <a16:colId xmlns:a16="http://schemas.microsoft.com/office/drawing/2014/main" val="20002"/>
                    </a:ext>
                  </a:extLst>
                </a:gridCol>
              </a:tblGrid>
              <a:tr h="575841">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2E5796"/>
                          </a:solidFill>
                          <a:effectLst/>
                          <a:latin typeface="Arial" pitchFamily="34" charset="0"/>
                          <a:cs typeface="Arial" pitchFamily="34" charset="0"/>
                        </a:rPr>
                        <a:t>Diagnose</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Behandeling</a:t>
                      </a:r>
                      <a:endParaRPr kumimoji="0" lang="en-US" sz="20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GB" sz="2000" b="0" i="0" u="none" strike="noStrike" cap="none" normalizeH="0" baseline="0" err="1">
                          <a:ln>
                            <a:noFill/>
                          </a:ln>
                          <a:solidFill>
                            <a:srgbClr val="333333"/>
                          </a:solidFill>
                          <a:effectLst/>
                          <a:latin typeface="Arial" pitchFamily="34" charset="0"/>
                          <a:cs typeface="Arial" pitchFamily="34" charset="0"/>
                        </a:rPr>
                        <a:t>Astma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exacerbatie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Corticosteroïden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162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Allergeen</a:t>
                      </a:r>
                      <a:r>
                        <a:rPr kumimoji="0" lang="en-GB" sz="2000" b="0" i="0" u="none" strike="noStrike" cap="none" normalizeH="0" baseline="0">
                          <a:ln>
                            <a:noFill/>
                          </a:ln>
                          <a:solidFill>
                            <a:srgbClr val="333333"/>
                          </a:solidFill>
                          <a:effectLst/>
                          <a:latin typeface="Arial" pitchFamily="34" charset="0"/>
                          <a:cs typeface="Arial" pitchFamily="34" charset="0"/>
                        </a:rPr>
                        <a:t>, wheezing, urticaria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Anafylaxis</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Zuurstof</a:t>
                      </a:r>
                      <a:r>
                        <a:rPr kumimoji="0" lang="en-GB" sz="2000" b="0" i="0" u="none" strike="noStrike" cap="none" normalizeH="0" baseline="0">
                          <a:ln>
                            <a:noFill/>
                          </a:ln>
                          <a:solidFill>
                            <a:srgbClr val="333333"/>
                          </a:solidFill>
                          <a:effectLst/>
                          <a:latin typeface="Arial" pitchFamily="34" charset="0"/>
                          <a:cs typeface="Arial" pitchFamily="34" charset="0"/>
                        </a:rPr>
                        <a:t>, 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Bronchodilatatoren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99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Milde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koorts</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Wheezing</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Toename</a:t>
                      </a:r>
                      <a:r>
                        <a:rPr kumimoji="0" lang="en-US" sz="2000" b="0" i="0" u="none" strike="noStrike" cap="none" normalizeH="0" baseline="0">
                          <a:ln>
                            <a:noFill/>
                          </a:ln>
                          <a:solidFill>
                            <a:srgbClr val="333333"/>
                          </a:solidFill>
                          <a:effectLst/>
                          <a:latin typeface="Arial" pitchFamily="34" charset="0"/>
                          <a:cs typeface="Arial" pitchFamily="34" charset="0"/>
                        </a:rPr>
                        <a:t> </a:t>
                      </a:r>
                      <a:r>
                        <a:rPr kumimoji="0" lang="en-US" sz="2000" b="0" i="0" u="none" strike="noStrike" cap="none" normalizeH="0" baseline="0" err="1">
                          <a:ln>
                            <a:noFill/>
                          </a:ln>
                          <a:solidFill>
                            <a:srgbClr val="333333"/>
                          </a:solidFill>
                          <a:effectLst/>
                          <a:latin typeface="Arial" pitchFamily="34" charset="0"/>
                          <a:cs typeface="Arial" pitchFamily="34" charset="0"/>
                        </a:rPr>
                        <a:t>ademarbeid</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a:ln>
                            <a:noFill/>
                          </a:ln>
                          <a:solidFill>
                            <a:srgbClr val="333333"/>
                          </a:solidFill>
                          <a:effectLst/>
                          <a:latin typeface="Arial" pitchFamily="34" charset="0"/>
                          <a:cs typeface="Arial" pitchFamily="34" charset="0"/>
                        </a:rPr>
                        <a:t>Bronchiolitis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rgbClr val="333333"/>
                          </a:solidFill>
                          <a:effectLst/>
                          <a:latin typeface="Arial" pitchFamily="34" charset="0"/>
                          <a:cs typeface="Arial" pitchFamily="34" charset="0"/>
                        </a:rPr>
                        <a:t>Supportief</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3545">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Tekenen</a:t>
                      </a:r>
                      <a:r>
                        <a:rPr kumimoji="0" lang="en-GB" sz="2000" b="0" i="0" u="none" strike="noStrike" cap="none" normalizeH="0" baseline="0">
                          <a:ln>
                            <a:noFill/>
                          </a:ln>
                          <a:solidFill>
                            <a:srgbClr val="333333"/>
                          </a:solidFill>
                          <a:effectLst/>
                          <a:latin typeface="Arial" pitchFamily="34" charset="0"/>
                          <a:cs typeface="Arial" pitchFamily="34" charset="0"/>
                        </a:rPr>
                        <a:t> van </a:t>
                      </a:r>
                      <a:r>
                        <a:rPr kumimoji="0" lang="en-GB" sz="2000" b="0" i="0" u="none" strike="noStrike" cap="none" normalizeH="0" baseline="0" err="1">
                          <a:ln>
                            <a:noFill/>
                          </a:ln>
                          <a:solidFill>
                            <a:srgbClr val="333333"/>
                          </a:solidFill>
                          <a:effectLst/>
                          <a:latin typeface="Arial" pitchFamily="34" charset="0"/>
                          <a:cs typeface="Arial" pitchFamily="34" charset="0"/>
                        </a:rPr>
                        <a:t>hartfalen</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Aangeboren</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hartgebrek</a:t>
                      </a:r>
                      <a:r>
                        <a:rPr kumimoji="0" lang="en-GB" sz="2000" b="0" i="0" u="none" strike="noStrike" cap="none" normalizeH="0" baseline="0">
                          <a:ln>
                            <a:noFill/>
                          </a:ln>
                          <a:solidFill>
                            <a:srgbClr val="333333"/>
                          </a:solidFill>
                          <a:effectLst/>
                          <a:latin typeface="Arial" pitchFamily="34" charset="0"/>
                          <a:cs typeface="Arial" pitchFamily="34" charset="0"/>
                        </a:rPr>
                        <a:t> / </a:t>
                      </a:r>
                      <a:r>
                        <a:rPr kumimoji="0" lang="en-GB" sz="2000" b="0" i="0" u="none" strike="noStrike" cap="none" normalizeH="0" baseline="0" err="1">
                          <a:ln>
                            <a:noFill/>
                          </a:ln>
                          <a:solidFill>
                            <a:srgbClr val="333333"/>
                          </a:solidFill>
                          <a:effectLst/>
                          <a:latin typeface="Arial" pitchFamily="34" charset="0"/>
                          <a:cs typeface="Arial" pitchFamily="34" charset="0"/>
                        </a:rPr>
                        <a:t>Cardiomyopathie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Prostaglandine</a:t>
                      </a:r>
                      <a:endParaRPr kumimoji="0" lang="en-GB"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diuretica</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inotropie</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zoek</a:t>
                      </a:r>
                      <a:r>
                        <a:rPr kumimoji="0" lang="en-GB" sz="2000" b="0" i="0" u="none" strike="noStrike" cap="none" normalizeH="0" baseline="0">
                          <a:ln>
                            <a:noFill/>
                          </a:ln>
                          <a:solidFill>
                            <a:srgbClr val="333333"/>
                          </a:solidFill>
                          <a:effectLst/>
                          <a:latin typeface="Arial" pitchFamily="34" charset="0"/>
                          <a:cs typeface="Arial" pitchFamily="34" charset="0"/>
                        </a:rPr>
                        <a:t> expertise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Koorts</a:t>
                      </a:r>
                      <a:r>
                        <a:rPr kumimoji="0" lang="en-GB" sz="2000" b="0" i="0" u="none" strike="noStrike" cap="none" normalizeH="0" baseline="0">
                          <a:ln>
                            <a:noFill/>
                          </a:ln>
                          <a:solidFill>
                            <a:srgbClr val="333333"/>
                          </a:solidFill>
                          <a:effectLst/>
                          <a:latin typeface="Arial" pitchFamily="34" charset="0"/>
                          <a:cs typeface="Arial" pitchFamily="34" charset="0"/>
                        </a:rPr>
                        <a:t> met </a:t>
                      </a:r>
                      <a:r>
                        <a:rPr kumimoji="0" lang="en-GB" sz="2000" b="0" i="0" u="none" strike="noStrike" cap="none" normalizeH="0" baseline="0" err="1">
                          <a:ln>
                            <a:noFill/>
                          </a:ln>
                          <a:solidFill>
                            <a:srgbClr val="333333"/>
                          </a:solidFill>
                          <a:effectLst/>
                          <a:latin typeface="Arial" pitchFamily="34" charset="0"/>
                          <a:cs typeface="Arial" pitchFamily="34" charset="0"/>
                        </a:rPr>
                        <a:t>crepitaties</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bij</a:t>
                      </a:r>
                      <a:r>
                        <a:rPr kumimoji="0" lang="en-GB" sz="2000" b="0" i="0" u="none" strike="noStrike" cap="none" normalizeH="0" baseline="0">
                          <a:ln>
                            <a:noFill/>
                          </a:ln>
                          <a:solidFill>
                            <a:srgbClr val="333333"/>
                          </a:solidFill>
                          <a:effectLst/>
                          <a:latin typeface="Arial" pitchFamily="34" charset="0"/>
                          <a:cs typeface="Arial" pitchFamily="34" charset="0"/>
                        </a:rPr>
                        <a:t> </a:t>
                      </a:r>
                      <a:r>
                        <a:rPr kumimoji="0" lang="en-GB" sz="2000" b="0" i="0" u="none" strike="noStrike" cap="none" normalizeH="0" baseline="0" err="1">
                          <a:ln>
                            <a:noFill/>
                          </a:ln>
                          <a:solidFill>
                            <a:srgbClr val="333333"/>
                          </a:solidFill>
                          <a:effectLst/>
                          <a:latin typeface="Arial" pitchFamily="34" charset="0"/>
                          <a:cs typeface="Arial" pitchFamily="34" charset="0"/>
                        </a:rPr>
                        <a:t>auscultatie</a:t>
                      </a:r>
                      <a:endParaRPr kumimoji="0" lang="en-GB"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333333"/>
                          </a:solidFill>
                          <a:effectLst/>
                          <a:latin typeface="Arial" pitchFamily="34" charset="0"/>
                          <a:cs typeface="Arial" pitchFamily="34" charset="0"/>
                        </a:rPr>
                        <a:t>Pneumonie</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err="1">
                          <a:ln>
                            <a:noFill/>
                          </a:ln>
                          <a:solidFill>
                            <a:srgbClr val="333333"/>
                          </a:solidFill>
                          <a:effectLst/>
                          <a:latin typeface="Arial" pitchFamily="34" charset="0"/>
                          <a:cs typeface="Arial" pitchFamily="34" charset="0"/>
                        </a:rPr>
                        <a:t>Zuurstof</a:t>
                      </a:r>
                      <a:endParaRPr kumimoji="0" lang="en-US" sz="20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000" b="0" i="0" u="none" strike="noStrike" cap="none" normalizeH="0" baseline="0">
                          <a:ln>
                            <a:noFill/>
                          </a:ln>
                          <a:solidFill>
                            <a:srgbClr val="333333"/>
                          </a:solidFill>
                          <a:effectLst/>
                          <a:latin typeface="Arial" pitchFamily="34" charset="0"/>
                          <a:cs typeface="Arial" pitchFamily="34" charset="0"/>
                        </a:rPr>
                        <a:t>IV </a:t>
                      </a:r>
                      <a:r>
                        <a:rPr kumimoji="0" lang="en-US" sz="2000" b="0" i="0" u="none" strike="noStrike" cap="none" normalizeH="0" baseline="0" err="1">
                          <a:ln>
                            <a:noFill/>
                          </a:ln>
                          <a:solidFill>
                            <a:srgbClr val="333333"/>
                          </a:solidFill>
                          <a:effectLst/>
                          <a:latin typeface="Arial" pitchFamily="34" charset="0"/>
                          <a:cs typeface="Arial" pitchFamily="34" charset="0"/>
                        </a:rPr>
                        <a:t>antibiotica</a:t>
                      </a:r>
                      <a:endParaRPr kumimoji="0" lang="en-US" sz="20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5795427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79388" y="476250"/>
            <a:ext cx="8713092" cy="6334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a:t>Carla: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sz="2800"/>
          </a:p>
        </p:txBody>
      </p:sp>
      <p:graphicFrame>
        <p:nvGraphicFramePr>
          <p:cNvPr id="241716" name="Group 52"/>
          <p:cNvGraphicFramePr>
            <a:graphicFrameLocks noGrp="1"/>
          </p:cNvGraphicFramePr>
          <p:nvPr>
            <p:ph idx="1"/>
            <p:extLst>
              <p:ext uri="{D42A27DB-BD31-4B8C-83A1-F6EECF244321}">
                <p14:modId xmlns:p14="http://schemas.microsoft.com/office/powerpoint/2010/main" val="1702756537"/>
              </p:ext>
            </p:extLst>
          </p:nvPr>
        </p:nvGraphicFramePr>
        <p:xfrm>
          <a:off x="467544" y="1268760"/>
          <a:ext cx="7772400" cy="5388032"/>
        </p:xfrm>
        <a:graphic>
          <a:graphicData uri="http://schemas.openxmlformats.org/drawingml/2006/table">
            <a:tbl>
              <a:tblPr/>
              <a:tblGrid>
                <a:gridCol w="692150">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622675">
                  <a:extLst>
                    <a:ext uri="{9D8B030D-6E8A-4147-A177-3AD203B41FA5}">
                      <a16:colId xmlns:a16="http://schemas.microsoft.com/office/drawing/2014/main" val="20002"/>
                    </a:ext>
                  </a:extLst>
                </a:gridCol>
              </a:tblGrid>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Klinisch</a:t>
                      </a:r>
                      <a:endParaRPr kumimoji="0" lang="en-GB"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err="1">
                          <a:ln>
                            <a:noFill/>
                          </a:ln>
                          <a:solidFill>
                            <a:srgbClr val="2E5796"/>
                          </a:solidFill>
                          <a:effectLst/>
                          <a:latin typeface="Arial" pitchFamily="34" charset="0"/>
                          <a:cs typeface="Arial" pitchFamily="34" charset="0"/>
                        </a:rPr>
                        <a:t>Opvang</a:t>
                      </a:r>
                      <a:endParaRPr kumimoji="0" lang="en-US" sz="2400" b="0" i="0" u="none" strike="noStrike" cap="none" normalizeH="0" baseline="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29">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A</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Open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Roep</a:t>
                      </a:r>
                      <a:r>
                        <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rPr>
                        <a:t> om </a:t>
                      </a: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hulp</a:t>
                      </a: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Houd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open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eventueel</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later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intubatie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Zuurstof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IV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toegang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vochtbolus</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(zo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nodig</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herhalen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Neem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bloed</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af</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rgbClr val="2E5796"/>
                          </a:solidFill>
                          <a:effectLst/>
                          <a:latin typeface="Arial" panose="020B0604020202020204" pitchFamily="34" charset="0"/>
                          <a:cs typeface="Arial" panose="020B0604020202020204" pitchFamily="34" charset="0"/>
                        </a:rPr>
                        <a:t>Herbeoordeel</a:t>
                      </a: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2">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B</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AH 40/min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SpO</a:t>
                      </a:r>
                      <a:r>
                        <a:rPr kumimoji="0" lang="en-GB" sz="2000" b="0" i="0" u="none" strike="noStrike" cap="none" normalizeH="0" baseline="-25000">
                          <a:ln>
                            <a:noFill/>
                          </a:ln>
                          <a:solidFill>
                            <a:schemeClr val="tx1"/>
                          </a:solidFill>
                          <a:effectLst/>
                          <a:latin typeface="Arial" pitchFamily="34" charset="0"/>
                          <a:cs typeface="Arial" pitchFamily="34" charset="0"/>
                        </a:rPr>
                        <a:t>2</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niet</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meten</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belangrijke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intrekkingen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92047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C</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170/min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Zwakke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perifere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pulsaties</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65mmHg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CRT 4 sec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400" b="0" i="0" u="none" strike="noStrike" cap="none" normalizeH="0" baseline="0">
                          <a:ln>
                            <a:noFill/>
                          </a:ln>
                          <a:solidFill>
                            <a:schemeClr val="tx1"/>
                          </a:solidFill>
                          <a:effectLst/>
                          <a:latin typeface="Arial" pitchFamily="34" charset="0"/>
                          <a:cs typeface="Arial" pitchFamily="34" charset="0"/>
                        </a:rPr>
                        <a:t>D</a:t>
                      </a:r>
                      <a:endParaRPr kumimoji="0" lang="en-US" sz="24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r>
                        <a:rPr kumimoji="0" lang="en-GB" sz="2000" b="1" i="0" u="none" strike="noStrike" cap="none" normalizeH="0" baseline="0">
                          <a:ln>
                            <a:noFill/>
                          </a:ln>
                          <a:solidFill>
                            <a:srgbClr val="2F70C8"/>
                          </a:solidFill>
                          <a:effectLst/>
                          <a:latin typeface="Arial" pitchFamily="34" charset="0"/>
                          <a:cs typeface="Arial" pitchFamily="34" charset="0"/>
                        </a:rPr>
                        <a:t>V</a:t>
                      </a:r>
                      <a:r>
                        <a:rPr kumimoji="0" lang="en-GB" sz="2000" b="0" i="0" u="none" strike="noStrike" cap="none" normalizeH="0" baseline="0">
                          <a:ln>
                            <a:noFill/>
                          </a:ln>
                          <a:solidFill>
                            <a:schemeClr val="tx1"/>
                          </a:solidFill>
                          <a:effectLst/>
                          <a:latin typeface="Arial" pitchFamily="34" charset="0"/>
                          <a:cs typeface="Arial" pitchFamily="34" charset="0"/>
                        </a:rPr>
                        <a:t>PU</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62124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US" sz="2000" b="0" i="0" u="none" strike="noStrike" cap="none" normalizeH="0" baseline="0" err="1">
                          <a:ln>
                            <a:noFill/>
                          </a:ln>
                          <a:solidFill>
                            <a:schemeClr val="tx1"/>
                          </a:solidFill>
                          <a:effectLst/>
                          <a:latin typeface="Arial" pitchFamily="34" charset="0"/>
                          <a:cs typeface="Arial" pitchFamily="34" charset="0"/>
                        </a:rPr>
                        <a:t>Temperatuur</a:t>
                      </a:r>
                      <a:r>
                        <a:rPr kumimoji="0" lang="en-US" sz="2000" b="0" i="0" u="none" strike="noStrike" cap="none" normalizeH="0" baseline="0">
                          <a:ln>
                            <a:noFill/>
                          </a:ln>
                          <a:solidFill>
                            <a:schemeClr val="tx1"/>
                          </a:solidFill>
                          <a:effectLst/>
                          <a:latin typeface="Arial" pitchFamily="34" charset="0"/>
                          <a:cs typeface="Arial" pitchFamily="34" charset="0"/>
                        </a:rPr>
                        <a:t> 38.5 º C</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endParaRPr kumimoji="0" lang="en-GB" sz="2000" b="0" i="0" u="none" strike="noStrike" cap="none" normalizeH="0" baseline="0" dirty="0">
                        <a:ln>
                          <a:noFill/>
                        </a:ln>
                        <a:solidFill>
                          <a:srgbClr val="2E5796"/>
                        </a:solidFill>
                        <a:effectLst/>
                        <a:latin typeface="Arial" pitchFamily="34" charset="0"/>
                        <a:cs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0202121"/>
                  </a:ext>
                </a:extLst>
              </a:tr>
            </a:tbl>
          </a:graphicData>
        </a:graphic>
      </p:graphicFrame>
    </p:spTree>
    <p:custDataLst>
      <p:tags r:id="rId1"/>
    </p:custDataLst>
    <p:extLst>
      <p:ext uri="{BB962C8B-B14F-4D97-AF65-F5344CB8AC3E}">
        <p14:creationId xmlns:p14="http://schemas.microsoft.com/office/powerpoint/2010/main" val="3044290388"/>
      </p:ext>
    </p:extLst>
  </p:cSld>
  <p:clrMapOvr>
    <a:masterClrMapping/>
  </p:clrMapOvr>
  <p:transition spd="slow" advTm="137736"/>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68000" y="360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43776" name="Group 64"/>
          <p:cNvGraphicFramePr>
            <a:graphicFrameLocks noGrp="1"/>
          </p:cNvGraphicFramePr>
          <p:nvPr>
            <p:ph idx="1"/>
            <p:extLst>
              <p:ext uri="{D42A27DB-BD31-4B8C-83A1-F6EECF244321}">
                <p14:modId xmlns:p14="http://schemas.microsoft.com/office/powerpoint/2010/main" val="3996889470"/>
              </p:ext>
            </p:extLst>
          </p:nvPr>
        </p:nvGraphicFramePr>
        <p:xfrm>
          <a:off x="443753" y="1080000"/>
          <a:ext cx="8155961" cy="5307304"/>
        </p:xfrm>
        <a:graphic>
          <a:graphicData uri="http://schemas.openxmlformats.org/drawingml/2006/table">
            <a:tbl>
              <a:tblPr/>
              <a:tblGrid>
                <a:gridCol w="2734559">
                  <a:extLst>
                    <a:ext uri="{9D8B030D-6E8A-4147-A177-3AD203B41FA5}">
                      <a16:colId xmlns:a16="http://schemas.microsoft.com/office/drawing/2014/main" val="20000"/>
                    </a:ext>
                  </a:extLst>
                </a:gridCol>
                <a:gridCol w="2710701">
                  <a:extLst>
                    <a:ext uri="{9D8B030D-6E8A-4147-A177-3AD203B41FA5}">
                      <a16:colId xmlns:a16="http://schemas.microsoft.com/office/drawing/2014/main" val="20001"/>
                    </a:ext>
                  </a:extLst>
                </a:gridCol>
                <a:gridCol w="2710701">
                  <a:extLst>
                    <a:ext uri="{9D8B030D-6E8A-4147-A177-3AD203B41FA5}">
                      <a16:colId xmlns:a16="http://schemas.microsoft.com/office/drawing/2014/main" val="20002"/>
                    </a:ext>
                  </a:extLst>
                </a:gridCol>
              </a:tblGrid>
              <a:tr h="87330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Sleutelkenmerken</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2E5796"/>
                          </a:solidFill>
                          <a:effectLst/>
                          <a:latin typeface="Arial" pitchFamily="34" charset="0"/>
                          <a:cs typeface="Arial" pitchFamily="34" charset="0"/>
                        </a:rPr>
                        <a:t>Diagnose</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2E5796"/>
                          </a:solidFill>
                          <a:effectLst/>
                          <a:latin typeface="Arial" pitchFamily="34" charset="0"/>
                          <a:cs typeface="Arial" pitchFamily="34" charset="0"/>
                        </a:rPr>
                        <a:t>Behandeling</a:t>
                      </a:r>
                      <a:endParaRPr kumimoji="0" lang="en-US" sz="2200" b="0" i="0" u="none" strike="noStrike" cap="none" normalizeH="0" baseline="0">
                        <a:ln>
                          <a:noFill/>
                        </a:ln>
                        <a:solidFill>
                          <a:srgbClr val="2E5796"/>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Braken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Diarree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Gastro-enteritis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IV/IO of PO </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356">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Koorts</a:t>
                      </a:r>
                      <a:r>
                        <a:rPr kumimoji="0" lang="en-GB" sz="2000" b="0" i="0" u="none" strike="noStrike" cap="none" normalizeH="0" baseline="0">
                          <a:ln>
                            <a:noFill/>
                          </a:ln>
                          <a:solidFill>
                            <a:schemeClr val="tx1"/>
                          </a:solidFill>
                          <a:effectLst/>
                          <a:latin typeface="Arial" pitchFamily="34" charset="0"/>
                          <a:cs typeface="Arial" pitchFamily="34" charset="0"/>
                        </a:rPr>
                        <a:t> en rash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sepsis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defRPr/>
                      </a:pPr>
                      <a:r>
                        <a:rPr kumimoji="0" lang="en-US" sz="2200" b="0" i="0" u="none" strike="noStrike" cap="none" normalizeH="0" baseline="0">
                          <a:ln>
                            <a:noFill/>
                          </a:ln>
                          <a:solidFill>
                            <a:srgbClr val="333333"/>
                          </a:solidFill>
                          <a:effectLst/>
                          <a:latin typeface="Arial" pitchFamily="34" charset="0"/>
                          <a:cs typeface="Arial" pitchFamily="34" charset="0"/>
                        </a:rPr>
                        <a:t>IV </a:t>
                      </a:r>
                      <a:r>
                        <a:rPr kumimoji="0" lang="en-US" sz="2200" b="0" i="0" u="none" strike="noStrike" cap="none" normalizeH="0" baseline="0" err="1">
                          <a:ln>
                            <a:noFill/>
                          </a:ln>
                          <a:solidFill>
                            <a:srgbClr val="333333"/>
                          </a:solidFill>
                          <a:effectLst/>
                          <a:latin typeface="Arial" pitchFamily="34" charset="0"/>
                          <a:cs typeface="Arial" pitchFamily="34" charset="0"/>
                        </a:rPr>
                        <a:t>antibiotica</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1097">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Allergeen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urticaria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Anafylaxie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IM adrenaline</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rgbClr val="333333"/>
                          </a:solidFill>
                          <a:effectLst/>
                          <a:latin typeface="Arial" pitchFamily="34" charset="0"/>
                          <a:cs typeface="Arial" pitchFamily="34" charset="0"/>
                        </a:rPr>
                        <a:t>IV/IO </a:t>
                      </a:r>
                      <a:r>
                        <a:rPr kumimoji="0" lang="en-GB" sz="2200" b="0" i="0" u="none" strike="noStrike" cap="none" normalizeH="0" baseline="0" err="1">
                          <a:ln>
                            <a:noFill/>
                          </a:ln>
                          <a:solidFill>
                            <a:srgbClr val="333333"/>
                          </a:solidFill>
                          <a:effectLst/>
                          <a:latin typeface="Arial" pitchFamily="34" charset="0"/>
                          <a:cs typeface="Arial" pitchFamily="34" charset="0"/>
                        </a:rPr>
                        <a:t>vocht</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Tekenen</a:t>
                      </a:r>
                      <a:r>
                        <a:rPr kumimoji="0" lang="en-GB" sz="2000" b="0" i="0" u="none" strike="noStrike" cap="none" normalizeH="0" baseline="0" dirty="0">
                          <a:ln>
                            <a:noFill/>
                          </a:ln>
                          <a:solidFill>
                            <a:schemeClr val="tx1"/>
                          </a:solidFill>
                          <a:effectLst/>
                          <a:latin typeface="Arial" pitchFamily="34" charset="0"/>
                          <a:cs typeface="Arial" pitchFamily="34" charset="0"/>
                        </a:rPr>
                        <a:t> van </a:t>
                      </a:r>
                      <a:r>
                        <a:rPr kumimoji="0" lang="en-GB" sz="2000" b="0" i="0" u="none" strike="noStrike" cap="none" normalizeH="0" baseline="0" dirty="0" err="1">
                          <a:ln>
                            <a:noFill/>
                          </a:ln>
                          <a:solidFill>
                            <a:schemeClr val="tx1"/>
                          </a:solidFill>
                          <a:effectLst/>
                          <a:latin typeface="Arial" pitchFamily="34" charset="0"/>
                          <a:cs typeface="Arial" pitchFamily="34" charset="0"/>
                        </a:rPr>
                        <a:t>hartfalen</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Cong.hartafwijking</a:t>
                      </a:r>
                      <a:endParaRPr kumimoji="0" lang="en-GB" sz="22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chemeClr val="tx1"/>
                          </a:solidFill>
                          <a:effectLst/>
                          <a:latin typeface="Arial" pitchFamily="34" charset="0"/>
                          <a:cs typeface="Arial" pitchFamily="34" charset="0"/>
                        </a:rPr>
                        <a:t>Cardiomyopathie</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Prostaglandine</a:t>
                      </a:r>
                      <a:endParaRPr kumimoji="0" lang="en-GB" sz="2200" b="0" i="0" u="none" strike="noStrike" cap="none" normalizeH="0" baseline="0">
                        <a:ln>
                          <a:noFill/>
                        </a:ln>
                        <a:solidFill>
                          <a:srgbClr val="333333"/>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err="1">
                          <a:ln>
                            <a:noFill/>
                          </a:ln>
                          <a:solidFill>
                            <a:srgbClr val="333333"/>
                          </a:solidFill>
                          <a:effectLst/>
                          <a:latin typeface="Arial" pitchFamily="34" charset="0"/>
                          <a:cs typeface="Arial" pitchFamily="34" charset="0"/>
                        </a:rPr>
                        <a:t>diuretica</a:t>
                      </a:r>
                      <a:r>
                        <a:rPr kumimoji="0" lang="en-GB" sz="2200" b="0" i="0" u="none" strike="noStrike" cap="none" normalizeH="0" baseline="0">
                          <a:ln>
                            <a:noFill/>
                          </a:ln>
                          <a:solidFill>
                            <a:srgbClr val="333333"/>
                          </a:solidFill>
                          <a:effectLst/>
                          <a:latin typeface="Arial" pitchFamily="34" charset="0"/>
                          <a:cs typeface="Arial" pitchFamily="34" charset="0"/>
                        </a:rPr>
                        <a:t>, </a:t>
                      </a:r>
                      <a:r>
                        <a:rPr kumimoji="0" lang="en-GB" sz="2200" b="0" i="0" u="none" strike="noStrike" cap="none" normalizeH="0" baseline="0" err="1">
                          <a:ln>
                            <a:noFill/>
                          </a:ln>
                          <a:solidFill>
                            <a:srgbClr val="333333"/>
                          </a:solidFill>
                          <a:effectLst/>
                          <a:latin typeface="Arial" pitchFamily="34" charset="0"/>
                          <a:cs typeface="Arial" pitchFamily="34" charset="0"/>
                        </a:rPr>
                        <a:t>inotropie</a:t>
                      </a:r>
                      <a:endParaRPr kumimoji="0" lang="en-US" sz="2200" b="0" i="0" u="none" strike="noStrike" cap="none" normalizeH="0" baseline="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7492">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Ritmestoornissen</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chemeClr val="tx1"/>
                          </a:solidFill>
                          <a:effectLst/>
                          <a:latin typeface="Arial" pitchFamily="34" charset="0"/>
                          <a:cs typeface="Arial" pitchFamily="34" charset="0"/>
                        </a:rPr>
                        <a:t>Aritmie</a:t>
                      </a:r>
                      <a:endParaRPr kumimoji="0" lang="en-US" sz="2200" b="0" i="0" u="none" strike="noStrike" cap="none" normalizeH="0" baseline="0" dirty="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err="1">
                          <a:ln>
                            <a:noFill/>
                          </a:ln>
                          <a:solidFill>
                            <a:srgbClr val="333333"/>
                          </a:solidFill>
                          <a:effectLst/>
                          <a:latin typeface="Arial" pitchFamily="34" charset="0"/>
                          <a:cs typeface="Arial" pitchFamily="34" charset="0"/>
                        </a:rPr>
                        <a:t>Aritmie</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algoritmes</a:t>
                      </a:r>
                      <a:endParaRPr kumimoji="0" lang="en-US"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303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Hoge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glycemie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a:ln>
                            <a:noFill/>
                          </a:ln>
                          <a:solidFill>
                            <a:schemeClr val="tx1"/>
                          </a:solidFill>
                          <a:effectLst/>
                          <a:latin typeface="Arial" pitchFamily="34" charset="0"/>
                          <a:cs typeface="Arial" pitchFamily="34" charset="0"/>
                        </a:rPr>
                        <a:t>Diabetes</a:t>
                      </a:r>
                      <a:endParaRPr kumimoji="0" lang="en-US" sz="2200" b="0" i="0" u="none" strike="noStrike" cap="none" normalizeH="0" baseline="0">
                        <a:ln>
                          <a:noFill/>
                        </a:ln>
                        <a:solidFill>
                          <a:schemeClr val="tx1"/>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200" b="0" i="0" u="none" strike="noStrike" cap="none" normalizeH="0" baseline="0" dirty="0">
                          <a:ln>
                            <a:noFill/>
                          </a:ln>
                          <a:solidFill>
                            <a:srgbClr val="333333"/>
                          </a:solidFill>
                          <a:effectLst/>
                          <a:latin typeface="Arial" pitchFamily="34" charset="0"/>
                          <a:cs typeface="Arial" pitchFamily="34" charset="0"/>
                        </a:rPr>
                        <a:t>“</a:t>
                      </a:r>
                      <a:r>
                        <a:rPr kumimoji="0" lang="en-GB" sz="2200" b="0" i="0" u="none" strike="noStrike" cap="none" normalizeH="0" baseline="0" dirty="0" err="1">
                          <a:ln>
                            <a:noFill/>
                          </a:ln>
                          <a:solidFill>
                            <a:srgbClr val="333333"/>
                          </a:solidFill>
                          <a:effectLst/>
                          <a:latin typeface="Arial" pitchFamily="34" charset="0"/>
                          <a:cs typeface="Arial" pitchFamily="34" charset="0"/>
                        </a:rPr>
                        <a:t>vocht</a:t>
                      </a:r>
                      <a:r>
                        <a:rPr kumimoji="0" lang="en-GB" sz="2200" b="0" i="0" u="none" strike="noStrike" cap="none" normalizeH="0" baseline="0" dirty="0">
                          <a:ln>
                            <a:noFill/>
                          </a:ln>
                          <a:solidFill>
                            <a:srgbClr val="333333"/>
                          </a:solidFill>
                          <a:effectLst/>
                          <a:latin typeface="Arial" pitchFamily="34" charset="0"/>
                          <a:cs typeface="Arial" pitchFamily="34" charset="0"/>
                        </a:rPr>
                        <a:t>”, </a:t>
                      </a:r>
                      <a:r>
                        <a:rPr kumimoji="0" lang="en-GB" sz="2200" b="0" i="0" u="none" strike="noStrike" cap="none" normalizeH="0" baseline="0" dirty="0" err="1">
                          <a:ln>
                            <a:noFill/>
                          </a:ln>
                          <a:solidFill>
                            <a:srgbClr val="333333"/>
                          </a:solidFill>
                          <a:effectLst/>
                          <a:latin typeface="Arial" pitchFamily="34" charset="0"/>
                          <a:cs typeface="Arial" pitchFamily="34" charset="0"/>
                        </a:rPr>
                        <a:t>Insuline</a:t>
                      </a:r>
                      <a:endParaRPr kumimoji="0" lang="en-GB" sz="2200" b="0" i="0" u="none" strike="noStrike" cap="none" normalizeH="0" baseline="0" dirty="0">
                        <a:ln>
                          <a:noFill/>
                        </a:ln>
                        <a:solidFill>
                          <a:srgbClr val="333333"/>
                        </a:solidFill>
                        <a:effectLst/>
                        <a:latin typeface="Arial" pitchFamily="34" charset="0"/>
                        <a:cs typeface="Arial"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1031276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79388" y="476250"/>
            <a:ext cx="8964612"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800" err="1"/>
              <a:t>Diederik</a:t>
            </a:r>
            <a:r>
              <a:rPr lang="en-GB" altLang="en-US" sz="2800"/>
              <a:t>: </a:t>
            </a:r>
            <a:r>
              <a:rPr lang="en-GB" altLang="en-US" sz="2800" err="1"/>
              <a:t>Eerste</a:t>
            </a:r>
            <a:r>
              <a:rPr lang="en-GB" altLang="en-US" sz="2800"/>
              <a:t> </a:t>
            </a:r>
            <a:r>
              <a:rPr lang="en-GB" altLang="en-US" sz="2800" err="1"/>
              <a:t>beoordeling</a:t>
            </a:r>
            <a:r>
              <a:rPr lang="en-GB" altLang="en-US" sz="2800"/>
              <a:t> </a:t>
            </a:r>
            <a:r>
              <a:rPr lang="en-GB" altLang="en-US" sz="2800" err="1"/>
              <a:t>en</a:t>
            </a:r>
            <a:r>
              <a:rPr lang="en-GB" altLang="en-US" sz="2800"/>
              <a:t> </a:t>
            </a:r>
            <a:r>
              <a:rPr lang="en-GB" altLang="en-US" sz="2800" err="1"/>
              <a:t>resuscitatie</a:t>
            </a:r>
            <a:endParaRPr lang="en-US" altLang="en-US"/>
          </a:p>
        </p:txBody>
      </p:sp>
      <p:graphicFrame>
        <p:nvGraphicFramePr>
          <p:cNvPr id="250929" name="Group 49"/>
          <p:cNvGraphicFramePr>
            <a:graphicFrameLocks noGrp="1"/>
          </p:cNvGraphicFramePr>
          <p:nvPr>
            <p:ph idx="1"/>
            <p:extLst>
              <p:ext uri="{D42A27DB-BD31-4B8C-83A1-F6EECF244321}">
                <p14:modId xmlns:p14="http://schemas.microsoft.com/office/powerpoint/2010/main" val="83032019"/>
              </p:ext>
            </p:extLst>
          </p:nvPr>
        </p:nvGraphicFramePr>
        <p:xfrm>
          <a:off x="611188" y="1356381"/>
          <a:ext cx="8281292" cy="4241800"/>
        </p:xfrm>
        <a:graphic>
          <a:graphicData uri="http://schemas.openxmlformats.org/drawingml/2006/table">
            <a:tbl>
              <a:tblPr/>
              <a:tblGrid>
                <a:gridCol w="737468">
                  <a:extLst>
                    <a:ext uri="{9D8B030D-6E8A-4147-A177-3AD203B41FA5}">
                      <a16:colId xmlns:a16="http://schemas.microsoft.com/office/drawing/2014/main" val="20000"/>
                    </a:ext>
                  </a:extLst>
                </a:gridCol>
                <a:gridCol w="4220143">
                  <a:extLst>
                    <a:ext uri="{9D8B030D-6E8A-4147-A177-3AD203B41FA5}">
                      <a16:colId xmlns:a16="http://schemas.microsoft.com/office/drawing/2014/main" val="20001"/>
                    </a:ext>
                  </a:extLst>
                </a:gridCol>
                <a:gridCol w="3323681">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rgbClr val="2E5796"/>
                          </a:solidFill>
                          <a:effectLst/>
                          <a:latin typeface="Arial" pitchFamily="34" charset="0"/>
                          <a:cs typeface="Arial" pitchFamily="34" charset="0"/>
                        </a:rPr>
                        <a:t>Klinisch</a:t>
                      </a:r>
                      <a:endParaRPr kumimoji="0" lang="en-GB" sz="2000" b="0" i="0" u="none" strike="noStrike" cap="none" normalizeH="0" baseline="0">
                        <a:ln>
                          <a:noFill/>
                        </a:ln>
                        <a:solidFill>
                          <a:srgbClr val="2E5796"/>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Opvang</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Snurkt</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Roep</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om</a:t>
                      </a:r>
                      <a:r>
                        <a:rPr kumimoji="0" lang="en-GB" sz="2000" b="0" i="0" u="none" strike="noStrike" cap="none" normalizeH="0" baseline="0">
                          <a:ln>
                            <a:noFill/>
                          </a:ln>
                          <a:solidFill>
                            <a:srgbClr val="2F70C8"/>
                          </a:solidFill>
                          <a:effectLst/>
                          <a:latin typeface="Arial" pitchFamily="34" charset="0"/>
                          <a:cs typeface="Arial" pitchFamily="34" charset="0"/>
                        </a:rPr>
                        <a:t> </a:t>
                      </a:r>
                      <a:r>
                        <a:rPr kumimoji="0" lang="en-GB" sz="2000" b="0" i="0" u="none" strike="noStrike" cap="none" normalizeH="0" baseline="0" err="1">
                          <a:ln>
                            <a:noFill/>
                          </a:ln>
                          <a:solidFill>
                            <a:srgbClr val="2F70C8"/>
                          </a:solidFill>
                          <a:effectLst/>
                          <a:latin typeface="Arial" pitchFamily="34" charset="0"/>
                          <a:cs typeface="Arial" pitchFamily="34" charset="0"/>
                        </a:rPr>
                        <a:t>hulp</a:t>
                      </a:r>
                      <a:endParaRPr kumimoji="0" lang="en-GB" sz="2000" b="0" i="0" u="none" strike="noStrike" cap="none" normalizeH="0" baseline="0">
                        <a:ln>
                          <a:noFill/>
                        </a:ln>
                        <a:solidFill>
                          <a:srgbClr val="2F70C8"/>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rgbClr val="000000"/>
                          </a:solidFill>
                          <a:effectLst/>
                          <a:latin typeface="Arial" pitchFamily="34" charset="0"/>
                          <a:cs typeface="Arial" pitchFamily="34" charset="0"/>
                        </a:rPr>
                        <a:t>Open luchtweg (mayo?)</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Zuurstof</a:t>
                      </a:r>
                      <a:r>
                        <a:rPr kumimoji="0" lang="en-GB" sz="2000" b="0" i="0" u="none" strike="noStrike" cap="none" normalizeH="0" baseline="0">
                          <a:ln>
                            <a:noFill/>
                          </a:ln>
                          <a:solidFill>
                            <a:schemeClr val="tx1"/>
                          </a:solidFill>
                          <a:effectLst/>
                          <a:latin typeface="Arial" pitchFamily="34" charset="0"/>
                          <a:cs typeface="Arial" pitchFamily="34" charset="0"/>
                        </a:rPr>
                        <a:t> via NRM</a:t>
                      </a: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IV/IO </a:t>
                      </a:r>
                      <a:r>
                        <a:rPr kumimoji="0" lang="en-GB" sz="2000" b="0" i="0" u="none" strike="noStrike" cap="none" normalizeH="0" baseline="0" err="1">
                          <a:ln>
                            <a:noFill/>
                          </a:ln>
                          <a:solidFill>
                            <a:schemeClr val="tx1"/>
                          </a:solidFill>
                          <a:effectLst/>
                          <a:latin typeface="Arial" pitchFamily="34" charset="0"/>
                          <a:cs typeface="Arial" pitchFamily="34" charset="0"/>
                        </a:rPr>
                        <a:t>toegang</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vocht</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Neem</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bloed</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af</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kern="1200" cap="none" normalizeH="0" baseline="0" err="1">
                          <a:ln>
                            <a:noFill/>
                          </a:ln>
                          <a:solidFill>
                            <a:schemeClr val="tx1"/>
                          </a:solidFill>
                          <a:effectLst/>
                          <a:latin typeface="Arial" pitchFamily="34" charset="0"/>
                          <a:ea typeface="+mn-ea"/>
                          <a:cs typeface="Arial" pitchFamily="34" charset="0"/>
                        </a:rPr>
                        <a:t>Opwarmen</a:t>
                      </a:r>
                      <a:endParaRPr kumimoji="0" lang="en-GB" sz="2000" b="0" i="0" u="none" strike="noStrike" kern="1200" cap="none" normalizeH="0" baseline="0">
                        <a:ln>
                          <a:noFill/>
                        </a:ln>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endParaRPr kumimoji="0" lang="en-GB" sz="2000" b="0" i="0" u="none" strike="noStrike" cap="none" normalizeH="0" baseline="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rgbClr val="2F70C8"/>
                          </a:solidFill>
                          <a:effectLst/>
                          <a:latin typeface="Arial" pitchFamily="34" charset="0"/>
                          <a:cs typeface="Arial" pitchFamily="34" charset="0"/>
                        </a:rPr>
                        <a:t>Herbeoordeel</a:t>
                      </a:r>
                      <a:endParaRPr kumimoji="0" lang="en-US" sz="2000" b="0" i="0" u="none" strike="noStrike" cap="none" normalizeH="0" baseline="0">
                        <a:ln>
                          <a:noFill/>
                        </a:ln>
                        <a:solidFill>
                          <a:srgbClr val="2F70C8"/>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AH 12/min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Geen</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intrekkingen</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dirty="0">
                          <a:ln>
                            <a:noFill/>
                          </a:ln>
                          <a:solidFill>
                            <a:schemeClr val="tx1"/>
                          </a:solidFill>
                          <a:effectLst/>
                          <a:latin typeface="Arial" pitchFamily="34" charset="0"/>
                          <a:cs typeface="Arial" pitchFamily="34" charset="0"/>
                        </a:rPr>
                        <a:t>SpO</a:t>
                      </a:r>
                      <a:r>
                        <a:rPr kumimoji="0" lang="en-GB" sz="2000" b="0" i="0" u="none" strike="noStrike" cap="none" normalizeH="0" baseline="-25000" dirty="0">
                          <a:ln>
                            <a:noFill/>
                          </a:ln>
                          <a:solidFill>
                            <a:schemeClr val="tx1"/>
                          </a:solidFill>
                          <a:effectLst/>
                          <a:latin typeface="Arial" pitchFamily="34" charset="0"/>
                          <a:cs typeface="Arial" pitchFamily="34" charset="0"/>
                        </a:rPr>
                        <a:t>2</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niet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te</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meten</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13001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C</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HR 100/min</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Bleek</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Koude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extremiteiten</a:t>
                      </a:r>
                      <a:r>
                        <a:rPr kumimoji="0" lang="en-GB" sz="20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BP 100mmHg </a:t>
                      </a:r>
                      <a:r>
                        <a:rPr kumimoji="0" lang="en-GB" sz="2000" b="0" i="0" u="none" strike="noStrike" cap="none" normalizeH="0" baseline="0" err="1">
                          <a:ln>
                            <a:noFill/>
                          </a:ln>
                          <a:solidFill>
                            <a:schemeClr val="tx1"/>
                          </a:solidFill>
                          <a:effectLst/>
                          <a:latin typeface="Arial" pitchFamily="34" charset="0"/>
                          <a:cs typeface="Arial" pitchFamily="34" charset="0"/>
                        </a:rPr>
                        <a:t>systolisch</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AV</a:t>
                      </a:r>
                      <a:r>
                        <a:rPr kumimoji="0" lang="en-GB" sz="2000" b="1" i="0" u="none" strike="noStrike" cap="none" normalizeH="0" baseline="0">
                          <a:ln>
                            <a:noFill/>
                          </a:ln>
                          <a:solidFill>
                            <a:srgbClr val="2F70C8"/>
                          </a:solidFill>
                          <a:effectLst/>
                          <a:latin typeface="Arial" pitchFamily="34" charset="0"/>
                          <a:cs typeface="Arial" pitchFamily="34" charset="0"/>
                        </a:rPr>
                        <a:t>P</a:t>
                      </a:r>
                      <a:r>
                        <a:rPr kumimoji="0" lang="en-GB" sz="2000" b="0" i="0" u="none" strike="noStrike" cap="none" normalizeH="0" baseline="0">
                          <a:ln>
                            <a:noFill/>
                          </a:ln>
                          <a:solidFill>
                            <a:schemeClr val="tx1"/>
                          </a:solidFill>
                          <a:effectLst/>
                          <a:latin typeface="Arial" pitchFamily="34" charset="0"/>
                          <a:cs typeface="Arial" pitchFamily="34" charset="0"/>
                        </a:rPr>
                        <a:t>U</a:t>
                      </a:r>
                    </a:p>
                    <a:p>
                      <a:pPr marL="0" marR="0" lvl="0" indent="0" algn="l" defTabSz="914400" rtl="0" eaLnBrk="1" fontAlgn="base" latinLnBrk="0" hangingPunct="1">
                        <a:lnSpc>
                          <a:spcPct val="100000"/>
                        </a:lnSpc>
                        <a:spcBef>
                          <a:spcPct val="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Pupillen</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traag</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gelijk</a:t>
                      </a:r>
                      <a:r>
                        <a:rPr kumimoji="0" lang="en-GB" sz="2000" b="0" i="0" u="none" strike="noStrike" cap="none" normalizeH="0" baseline="0">
                          <a:ln>
                            <a:noFill/>
                          </a:ln>
                          <a:solidFill>
                            <a:schemeClr val="tx1"/>
                          </a:solidFill>
                          <a:effectLst/>
                          <a:latin typeface="Arial" pitchFamily="34" charset="0"/>
                          <a:cs typeface="Arial" pitchFamily="34" charset="0"/>
                        </a:rPr>
                        <a:t> en </a:t>
                      </a:r>
                      <a:r>
                        <a:rPr kumimoji="0" lang="en-GB" sz="2000" b="0" i="0" u="none" strike="noStrike" cap="none" normalizeH="0" baseline="0" err="1">
                          <a:ln>
                            <a:noFill/>
                          </a:ln>
                          <a:solidFill>
                            <a:schemeClr val="tx1"/>
                          </a:solidFill>
                          <a:effectLst/>
                          <a:latin typeface="Arial" pitchFamily="34" charset="0"/>
                          <a:cs typeface="Arial" pitchFamily="34" charset="0"/>
                        </a:rPr>
                        <a:t>reactief</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25241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Hypothermie</a:t>
                      </a:r>
                      <a:r>
                        <a:rPr kumimoji="0" lang="en-GB" sz="2000" b="0" i="0" u="none" strike="noStrike" cap="none" normalizeH="0" baseline="0" dirty="0">
                          <a:ln>
                            <a:noFill/>
                          </a:ln>
                          <a:solidFill>
                            <a:schemeClr val="tx1"/>
                          </a:solidFill>
                          <a:effectLst/>
                          <a:latin typeface="Arial" pitchFamily="34" charset="0"/>
                          <a:cs typeface="Arial" pitchFamily="34" charset="0"/>
                        </a:rPr>
                        <a:t> - 32</a:t>
                      </a:r>
                      <a:r>
                        <a:rPr kumimoji="0" lang="en-GB" sz="2000" b="0" i="0" u="none" strike="noStrike" cap="none" normalizeH="0" baseline="30000" dirty="0">
                          <a:ln>
                            <a:noFill/>
                          </a:ln>
                          <a:solidFill>
                            <a:schemeClr val="tx1"/>
                          </a:solidFill>
                          <a:effectLst/>
                          <a:latin typeface="Arial" pitchFamily="34" charset="0"/>
                          <a:cs typeface="Arial" pitchFamily="34" charset="0"/>
                        </a:rPr>
                        <a:t>o</a:t>
                      </a:r>
                      <a:r>
                        <a:rPr kumimoji="0" lang="en-GB" sz="2000" b="0" i="0" u="none" strike="noStrike" cap="none" normalizeH="0" baseline="0" dirty="0">
                          <a:ln>
                            <a:noFill/>
                          </a:ln>
                          <a:solidFill>
                            <a:schemeClr val="tx1"/>
                          </a:solidFill>
                          <a:effectLst/>
                          <a:latin typeface="Arial" pitchFamily="34" charset="0"/>
                          <a:cs typeface="Arial" pitchFamily="34" charset="0"/>
                        </a:rPr>
                        <a:t>C</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6586699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79388" y="333375"/>
            <a:ext cx="7772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err="1"/>
              <a:t>Differentieel</a:t>
            </a:r>
            <a:r>
              <a:rPr lang="en-GB" altLang="en-US"/>
              <a:t> diagnoses</a:t>
            </a:r>
            <a:endParaRPr lang="en-US" altLang="en-US"/>
          </a:p>
        </p:txBody>
      </p:sp>
      <p:graphicFrame>
        <p:nvGraphicFramePr>
          <p:cNvPr id="251956" name="Group 52"/>
          <p:cNvGraphicFramePr>
            <a:graphicFrameLocks noGrp="1"/>
          </p:cNvGraphicFramePr>
          <p:nvPr>
            <p:ph idx="1"/>
            <p:extLst>
              <p:ext uri="{D42A27DB-BD31-4B8C-83A1-F6EECF244321}">
                <p14:modId xmlns:p14="http://schemas.microsoft.com/office/powerpoint/2010/main" val="2155963515"/>
              </p:ext>
            </p:extLst>
          </p:nvPr>
        </p:nvGraphicFramePr>
        <p:xfrm>
          <a:off x="611188" y="1628775"/>
          <a:ext cx="7772400" cy="4710114"/>
        </p:xfrm>
        <a:graphic>
          <a:graphicData uri="http://schemas.openxmlformats.org/drawingml/2006/table">
            <a:tbl>
              <a:tblPr/>
              <a:tblGrid>
                <a:gridCol w="2708275">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39654">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Sleutelkenmerk</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a:ln>
                            <a:noFill/>
                          </a:ln>
                          <a:solidFill>
                            <a:srgbClr val="2F70C8"/>
                          </a:solidFill>
                          <a:effectLst/>
                          <a:latin typeface="Arial" pitchFamily="34" charset="0"/>
                          <a:cs typeface="Arial" pitchFamily="34" charset="0"/>
                        </a:rPr>
                        <a:t>Diagnose</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200" b="0" i="0" u="none" strike="noStrike" cap="none" normalizeH="0" baseline="0" err="1">
                          <a:ln>
                            <a:noFill/>
                          </a:ln>
                          <a:solidFill>
                            <a:srgbClr val="2F70C8"/>
                          </a:solidFill>
                          <a:effectLst/>
                          <a:latin typeface="Arial" pitchFamily="34" charset="0"/>
                          <a:cs typeface="Arial" pitchFamily="34" charset="0"/>
                        </a:rPr>
                        <a:t>Behandeling</a:t>
                      </a:r>
                      <a:endParaRPr kumimoji="0" lang="en-US" sz="2200" b="0" i="0" u="none" strike="noStrike" cap="none" normalizeH="0" baseline="0">
                        <a:ln>
                          <a:noFill/>
                        </a:ln>
                        <a:solidFill>
                          <a:srgbClr val="2F70C8"/>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010">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a:t>
                      </a:r>
                      <a:r>
                        <a:rPr kumimoji="0" lang="en-GB" sz="2000" b="0" i="0" u="none" strike="noStrike" cap="none" normalizeH="0" baseline="0">
                          <a:ln>
                            <a:noFill/>
                          </a:ln>
                          <a:solidFill>
                            <a:schemeClr val="tx1"/>
                          </a:solidFill>
                          <a:effectLst/>
                          <a:latin typeface="Arial" pitchFamily="34" charset="0"/>
                          <a:cs typeface="Arial" pitchFamily="34" charset="0"/>
                        </a:rPr>
                        <a:t> met </a:t>
                      </a:r>
                      <a:r>
                        <a:rPr kumimoji="0" lang="en-GB" sz="2000" b="0" i="0" u="none" strike="noStrike" cap="none" normalizeH="0" baseline="0" err="1">
                          <a:ln>
                            <a:noFill/>
                          </a:ln>
                          <a:solidFill>
                            <a:schemeClr val="tx1"/>
                          </a:solidFill>
                          <a:effectLst/>
                          <a:latin typeface="Arial" pitchFamily="34" charset="0"/>
                          <a:cs typeface="Arial" pitchFamily="34" charset="0"/>
                        </a:rPr>
                        <a:t>epilepsie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Postictaal</a:t>
                      </a:r>
                      <a:r>
                        <a:rPr kumimoji="0" lang="en-GB" sz="2000" b="0" i="0" u="none" strike="noStrike" cap="none" normalizeH="0" baseline="0">
                          <a:ln>
                            <a:noFill/>
                          </a:ln>
                          <a:solidFill>
                            <a:schemeClr val="tx1"/>
                          </a:solidFill>
                          <a:effectLst/>
                          <a:latin typeface="Arial" pitchFamily="34" charset="0"/>
                          <a:cs typeface="Arial" pitchFamily="34" charset="0"/>
                        </a:rPr>
                        <a:t> </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Ondersteunend</a:t>
                      </a:r>
                      <a:r>
                        <a:rPr kumimoji="0" lang="en-GB" sz="2000" b="0" i="0" u="none" strike="noStrike" cap="none" normalizeH="0" baseline="0">
                          <a:ln>
                            <a:noFill/>
                          </a:ln>
                          <a:solidFill>
                            <a:schemeClr val="tx1"/>
                          </a:solidFill>
                          <a:effectLst/>
                          <a:latin typeface="Arial" pitchFamily="34" charset="0"/>
                          <a:cs typeface="Arial" pitchFamily="34" charset="0"/>
                        </a:rPr>
                        <a:t> (mayo?)  monitoring</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7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Recent trauma</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Hoofdletsel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Trauma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4318">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Bekende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onderliggende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Diabetes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Metabole</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ziekte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DKA </a:t>
                      </a:r>
                      <a:r>
                        <a:rPr kumimoji="0" lang="en-GB" sz="2000" b="0" i="0" u="none" strike="noStrike" cap="none" normalizeH="0" baseline="0" err="1">
                          <a:ln>
                            <a:noFill/>
                          </a:ln>
                          <a:solidFill>
                            <a:schemeClr val="tx1"/>
                          </a:solidFill>
                          <a:effectLst/>
                          <a:latin typeface="Arial" pitchFamily="34" charset="0"/>
                          <a:cs typeface="Arial" pitchFamily="34" charset="0"/>
                        </a:rPr>
                        <a:t>algoritme</a:t>
                      </a:r>
                      <a:endParaRPr kumimoji="0" lang="en-GB"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Metabool</a:t>
                      </a:r>
                      <a:r>
                        <a:rPr kumimoji="0" lang="en-GB" sz="2000" b="0" i="0" u="none" strike="noStrike" cap="none" normalizeH="0" baseline="0">
                          <a:ln>
                            <a:noFill/>
                          </a:ln>
                          <a:solidFill>
                            <a:schemeClr val="tx1"/>
                          </a:solidFill>
                          <a:effectLst/>
                          <a:latin typeface="Arial" pitchFamily="34" charset="0"/>
                          <a:cs typeface="Arial" pitchFamily="34" charset="0"/>
                        </a:rPr>
                        <a:t> protocol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911">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Acuut</a:t>
                      </a:r>
                      <a:r>
                        <a:rPr kumimoji="0" lang="en-GB" sz="2000" b="0" i="0" u="none" strike="noStrike" cap="none" normalizeH="0" baseline="0">
                          <a:ln>
                            <a:noFill/>
                          </a:ln>
                          <a:solidFill>
                            <a:schemeClr val="tx1"/>
                          </a:solidFill>
                          <a:effectLst/>
                          <a:latin typeface="Arial" pitchFamily="34" charset="0"/>
                          <a:cs typeface="Arial" pitchFamily="34" charset="0"/>
                        </a:rPr>
                        <a:t> begin en </a:t>
                      </a:r>
                      <a:r>
                        <a:rPr kumimoji="0" lang="en-GB" sz="2000" b="0" i="0" u="none" strike="noStrike" cap="none" normalizeH="0" baseline="0" err="1">
                          <a:ln>
                            <a:noFill/>
                          </a:ln>
                          <a:solidFill>
                            <a:schemeClr val="tx1"/>
                          </a:solidFill>
                          <a:effectLst/>
                          <a:latin typeface="Arial" pitchFamily="34" charset="0"/>
                          <a:cs typeface="Arial" pitchFamily="34" charset="0"/>
                        </a:rPr>
                        <a:t>koorts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Meningitis </a:t>
                      </a:r>
                      <a:r>
                        <a:rPr kumimoji="0" lang="en-GB" sz="2000" b="0" i="0" u="none" strike="noStrike" cap="none" normalizeH="0" baseline="0" err="1">
                          <a:ln>
                            <a:noFill/>
                          </a:ln>
                          <a:solidFill>
                            <a:schemeClr val="tx1"/>
                          </a:solidFill>
                          <a:effectLst/>
                          <a:latin typeface="Arial" pitchFamily="34" charset="0"/>
                          <a:cs typeface="Arial" pitchFamily="34" charset="0"/>
                        </a:rPr>
                        <a:t>Encefalitis</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Antibiotica</a:t>
                      </a:r>
                      <a:r>
                        <a:rPr kumimoji="0" lang="en-GB" sz="2000" b="0" i="0" u="none" strike="noStrike" cap="none" normalizeH="0" baseline="0" dirty="0">
                          <a:ln>
                            <a:noFill/>
                          </a:ln>
                          <a:solidFill>
                            <a:schemeClr val="tx1"/>
                          </a:solidFill>
                          <a:effectLst/>
                          <a:latin typeface="Arial" pitchFamily="34" charset="0"/>
                          <a:cs typeface="Arial" pitchFamily="34" charset="0"/>
                        </a:rPr>
                        <a:t>/acyclovir IV/IO</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28503">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err="1">
                          <a:ln>
                            <a:noFill/>
                          </a:ln>
                          <a:solidFill>
                            <a:schemeClr val="tx1"/>
                          </a:solidFill>
                          <a:effectLst/>
                          <a:latin typeface="Arial" pitchFamily="34" charset="0"/>
                          <a:cs typeface="Arial" pitchFamily="34" charset="0"/>
                        </a:rPr>
                        <a:t>Mogelijk</a:t>
                      </a:r>
                      <a:r>
                        <a:rPr kumimoji="0" lang="en-GB" sz="2000" b="0" i="0" u="none" strike="noStrike" cap="none" normalizeH="0" baseline="0">
                          <a:ln>
                            <a:noFill/>
                          </a:ln>
                          <a:solidFill>
                            <a:schemeClr val="tx1"/>
                          </a:solidFill>
                          <a:effectLst/>
                          <a:latin typeface="Arial" pitchFamily="34" charset="0"/>
                          <a:cs typeface="Arial" pitchFamily="34" charset="0"/>
                        </a:rPr>
                        <a:t> </a:t>
                      </a:r>
                      <a:r>
                        <a:rPr kumimoji="0" lang="en-GB" sz="2000" b="0" i="0" u="none" strike="noStrike" cap="none" normalizeH="0" baseline="0" err="1">
                          <a:ln>
                            <a:noFill/>
                          </a:ln>
                          <a:solidFill>
                            <a:schemeClr val="tx1"/>
                          </a:solidFill>
                          <a:effectLst/>
                          <a:latin typeface="Arial" pitchFamily="34" charset="0"/>
                          <a:cs typeface="Arial" pitchFamily="34" charset="0"/>
                        </a:rPr>
                        <a:t>intoxicatie</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Drugs</a:t>
                      </a: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a:ln>
                            <a:noFill/>
                          </a:ln>
                          <a:solidFill>
                            <a:schemeClr val="tx1"/>
                          </a:solidFill>
                          <a:effectLst/>
                          <a:latin typeface="Arial" pitchFamily="34" charset="0"/>
                          <a:cs typeface="Arial" pitchFamily="34" charset="0"/>
                        </a:rPr>
                        <a:t>Alcohol</a:t>
                      </a:r>
                      <a:endParaRPr kumimoji="0" lang="en-US" sz="2000" b="0" i="0" u="none" strike="noStrike" cap="none" normalizeH="0" baseline="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Ondersteunend</a:t>
                      </a:r>
                      <a:endParaRPr kumimoji="0" lang="en-GB"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rgbClr val="B2B2B2"/>
                        </a:buClr>
                        <a:buSzTx/>
                        <a:buFontTx/>
                        <a:buNone/>
                        <a:tabLst/>
                      </a:pPr>
                      <a:r>
                        <a:rPr kumimoji="0" lang="en-GB" sz="2000" b="0" i="0" u="none" strike="noStrike" cap="none" normalizeH="0" baseline="0" dirty="0" err="1">
                          <a:ln>
                            <a:noFill/>
                          </a:ln>
                          <a:solidFill>
                            <a:schemeClr val="tx1"/>
                          </a:solidFill>
                          <a:effectLst/>
                          <a:latin typeface="Arial" pitchFamily="34" charset="0"/>
                          <a:cs typeface="Arial" pitchFamily="34" charset="0"/>
                        </a:rPr>
                        <a:t>Evt</a:t>
                      </a:r>
                      <a:r>
                        <a:rPr kumimoji="0" lang="en-GB" sz="2000" b="0" i="0" u="none" strike="noStrike" cap="none" normalizeH="0" baseline="0" dirty="0">
                          <a:ln>
                            <a:noFill/>
                          </a:ln>
                          <a:solidFill>
                            <a:schemeClr val="tx1"/>
                          </a:solidFill>
                          <a:effectLst/>
                          <a:latin typeface="Arial" pitchFamily="34" charset="0"/>
                          <a:cs typeface="Arial" pitchFamily="34" charset="0"/>
                        </a:rPr>
                        <a:t>. </a:t>
                      </a:r>
                      <a:r>
                        <a:rPr kumimoji="0" lang="en-GB" sz="2000" b="0" i="0" u="none" strike="noStrike" cap="none" normalizeH="0" baseline="0" dirty="0" err="1">
                          <a:ln>
                            <a:noFill/>
                          </a:ln>
                          <a:solidFill>
                            <a:schemeClr val="tx1"/>
                          </a:solidFill>
                          <a:effectLst/>
                          <a:latin typeface="Arial" pitchFamily="34" charset="0"/>
                          <a:cs typeface="Arial" pitchFamily="34" charset="0"/>
                        </a:rPr>
                        <a:t>antidoot</a:t>
                      </a:r>
                      <a:endParaRPr kumimoji="0" lang="en-US" sz="2000" b="0" i="0" u="none" strike="noStrike" cap="none" normalizeH="0" baseline="0" dirty="0">
                        <a:ln>
                          <a:noFill/>
                        </a:ln>
                        <a:solidFill>
                          <a:schemeClr val="tx1"/>
                        </a:solidFill>
                        <a:effectLst/>
                        <a:latin typeface="Arial" pitchFamily="34" charset="0"/>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702029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Simulaties</a:t>
            </a:r>
            <a:endParaRPr lang="en-GB" dirty="0"/>
          </a:p>
        </p:txBody>
      </p:sp>
      <p:sp>
        <p:nvSpPr>
          <p:cNvPr id="3" name="Content Placeholder 2"/>
          <p:cNvSpPr>
            <a:spLocks noGrp="1"/>
          </p:cNvSpPr>
          <p:nvPr>
            <p:ph idx="1"/>
          </p:nvPr>
        </p:nvSpPr>
        <p:spPr>
          <a:xfrm>
            <a:off x="197708" y="1442156"/>
            <a:ext cx="8946292" cy="4838525"/>
          </a:xfrm>
        </p:spPr>
        <p:txBody>
          <a:bodyPr/>
          <a:lstStyle/>
          <a:p>
            <a:r>
              <a:rPr lang="nl-NL" dirty="0"/>
              <a:t>Je bent wie je bent, ook als teamleider</a:t>
            </a:r>
          </a:p>
          <a:p>
            <a:r>
              <a:rPr lang="nl-NL" dirty="0"/>
              <a:t>Iemand van de </a:t>
            </a:r>
            <a:r>
              <a:rPr lang="nl-NL" dirty="0" err="1"/>
              <a:t>faculty</a:t>
            </a:r>
            <a:r>
              <a:rPr lang="nl-NL" dirty="0"/>
              <a:t> zit in je team als </a:t>
            </a:r>
            <a:r>
              <a:rPr lang="nl-NL" b="1" dirty="0"/>
              <a:t>helper</a:t>
            </a:r>
          </a:p>
          <a:p>
            <a:r>
              <a:rPr lang="nl-NL" dirty="0"/>
              <a:t>Na de initiële beoordeling/resuscitatie komt hulp toe</a:t>
            </a:r>
          </a:p>
          <a:p>
            <a:r>
              <a:rPr lang="nl-NL" dirty="0"/>
              <a:t>Dan werk je verder met het hele team, je kan de leiding houden of overdragen </a:t>
            </a:r>
          </a:p>
          <a:p>
            <a:r>
              <a:rPr lang="nl-NL" dirty="0"/>
              <a:t>Hierop volgt een learning conversation</a:t>
            </a:r>
          </a:p>
          <a:p>
            <a:r>
              <a:rPr lang="nl-NL" dirty="0"/>
              <a:t>Observeer goed de skills tijdens de simulatie, je krijgt de kans ze ook te oefenen</a:t>
            </a:r>
          </a:p>
        </p:txBody>
      </p:sp>
    </p:spTree>
    <p:extLst>
      <p:ext uri="{BB962C8B-B14F-4D97-AF65-F5344CB8AC3E}">
        <p14:creationId xmlns:p14="http://schemas.microsoft.com/office/powerpoint/2010/main" val="1226330906"/>
      </p:ext>
    </p:extLst>
  </p:cSld>
  <p:clrMapOvr>
    <a:masterClrMapping/>
  </p:clrMapOvr>
  <mc:AlternateContent xmlns:mc="http://schemas.openxmlformats.org/markup-compatibility/2006" xmlns:p14="http://schemas.microsoft.com/office/powerpoint/2010/main">
    <mc:Choice Requires="p14">
      <p:transition spd="slow" p14:dur="2000" advTm="90978"/>
    </mc:Choice>
    <mc:Fallback xmlns="">
      <p:transition xmlns:p14="http://schemas.microsoft.com/office/powerpoint/2010/main" spd="slow" advTm="909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8F12-C131-0F2F-70DB-1EE6AA57A17C}"/>
              </a:ext>
            </a:extLst>
          </p:cNvPr>
          <p:cNvSpPr>
            <a:spLocks noGrp="1"/>
          </p:cNvSpPr>
          <p:nvPr>
            <p:ph type="title"/>
          </p:nvPr>
        </p:nvSpPr>
        <p:spPr/>
        <p:txBody>
          <a:bodyPr/>
          <a:lstStyle/>
          <a:p>
            <a:r>
              <a:rPr lang="en-GB" dirty="0"/>
              <a:t>Continue </a:t>
            </a:r>
            <a:r>
              <a:rPr lang="en-GB" dirty="0" err="1"/>
              <a:t>beoordeling</a:t>
            </a:r>
            <a:endParaRPr lang="en-GB" dirty="0"/>
          </a:p>
        </p:txBody>
      </p:sp>
      <p:sp>
        <p:nvSpPr>
          <p:cNvPr id="3" name="Content Placeholder 2">
            <a:extLst>
              <a:ext uri="{FF2B5EF4-FFF2-40B4-BE49-F238E27FC236}">
                <a16:creationId xmlns:a16="http://schemas.microsoft.com/office/drawing/2014/main" id="{1B9CCE75-0A43-7E51-C5D8-C11268899EB3}"/>
              </a:ext>
            </a:extLst>
          </p:cNvPr>
          <p:cNvSpPr>
            <a:spLocks noGrp="1"/>
          </p:cNvSpPr>
          <p:nvPr>
            <p:ph idx="1"/>
          </p:nvPr>
        </p:nvSpPr>
        <p:spPr>
          <a:xfrm>
            <a:off x="359967" y="1065641"/>
            <a:ext cx="8689903" cy="5025878"/>
          </a:xfrm>
        </p:spPr>
        <p:txBody>
          <a:bodyPr/>
          <a:lstStyle/>
          <a:p>
            <a:pPr marL="0" indent="0">
              <a:buNone/>
            </a:pPr>
            <a:r>
              <a:rPr lang="nl-NL" noProof="0" dirty="0"/>
              <a:t>Na de simulatie krijg je FB over je skills en prestaties:</a:t>
            </a:r>
          </a:p>
          <a:p>
            <a:pPr lvl="1"/>
            <a:r>
              <a:rPr lang="nl-NL" dirty="0"/>
              <a:t>Misschien </a:t>
            </a:r>
            <a:r>
              <a:rPr lang="nl-NL" noProof="0" dirty="0"/>
              <a:t>behaal je de cursusstandaard, misschien “ben je er nog net niet”</a:t>
            </a:r>
          </a:p>
          <a:p>
            <a:pPr lvl="1"/>
            <a:r>
              <a:rPr lang="nl-NL" noProof="0" dirty="0"/>
              <a:t>Je krijgt de kans om tijdens de cursus een groeiproces te tonen, iedereen leidt 3-4 simulaties </a:t>
            </a:r>
          </a:p>
          <a:p>
            <a:pPr lvl="1"/>
            <a:r>
              <a:rPr lang="nl-NL" noProof="0" dirty="0"/>
              <a:t>Vraag bij twijfel aan de instructeurs of het goed ging</a:t>
            </a:r>
          </a:p>
          <a:p>
            <a:pPr marL="0" lvl="1" indent="0">
              <a:buNone/>
            </a:pPr>
            <a:endParaRPr lang="nl-NL" sz="2000" noProof="0" dirty="0"/>
          </a:p>
          <a:p>
            <a:pPr marL="0" lvl="1" indent="0">
              <a:buNone/>
            </a:pPr>
            <a:r>
              <a:rPr lang="nl-NL" sz="2800" noProof="0" dirty="0"/>
              <a:t>Neem actief deel aan de learning conversation, ieders inbreng is immers waardevol, </a:t>
            </a:r>
            <a:r>
              <a:rPr lang="nl-NL" sz="2800" dirty="0"/>
              <a:t>niet alleen die van de teamleider. </a:t>
            </a:r>
            <a:endParaRPr lang="nl-NL" sz="2800" noProof="0" dirty="0"/>
          </a:p>
          <a:p>
            <a:pPr marL="0" indent="0">
              <a:buNone/>
            </a:pPr>
            <a:endParaRPr lang="nl-NL" sz="1050" noProof="0" dirty="0"/>
          </a:p>
        </p:txBody>
      </p:sp>
    </p:spTree>
    <p:extLst>
      <p:ext uri="{BB962C8B-B14F-4D97-AF65-F5344CB8AC3E}">
        <p14:creationId xmlns:p14="http://schemas.microsoft.com/office/powerpoint/2010/main" val="530194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E27A9-0F4D-CE05-24CA-A0098B9BB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16402-B948-72FF-91A4-FAEC5DC7BF91}"/>
              </a:ext>
            </a:extLst>
          </p:cNvPr>
          <p:cNvSpPr>
            <a:spLocks noGrp="1"/>
          </p:cNvSpPr>
          <p:nvPr>
            <p:ph type="title"/>
          </p:nvPr>
        </p:nvSpPr>
        <p:spPr/>
        <p:txBody>
          <a:bodyPr/>
          <a:lstStyle/>
          <a:p>
            <a:r>
              <a:rPr lang="en-GB" sz="2800" dirty="0"/>
              <a:t>Continue </a:t>
            </a:r>
            <a:r>
              <a:rPr lang="en-GB" sz="2800" dirty="0" err="1"/>
              <a:t>beoordeling</a:t>
            </a:r>
            <a:r>
              <a:rPr lang="en-GB" sz="2800" dirty="0"/>
              <a:t>– </a:t>
            </a:r>
            <a:r>
              <a:rPr lang="en-GB" sz="2800" dirty="0" err="1"/>
              <a:t>eindsimulaties</a:t>
            </a:r>
            <a:endParaRPr lang="en-GB" sz="2800" dirty="0"/>
          </a:p>
        </p:txBody>
      </p:sp>
      <p:sp>
        <p:nvSpPr>
          <p:cNvPr id="3" name="Content Placeholder 2">
            <a:extLst>
              <a:ext uri="{FF2B5EF4-FFF2-40B4-BE49-F238E27FC236}">
                <a16:creationId xmlns:a16="http://schemas.microsoft.com/office/drawing/2014/main" id="{25E26183-F89B-33BE-688B-38EBEB591EB7}"/>
              </a:ext>
            </a:extLst>
          </p:cNvPr>
          <p:cNvSpPr>
            <a:spLocks noGrp="1"/>
          </p:cNvSpPr>
          <p:nvPr>
            <p:ph idx="1"/>
          </p:nvPr>
        </p:nvSpPr>
        <p:spPr>
          <a:xfrm>
            <a:off x="467544" y="1027457"/>
            <a:ext cx="8229600" cy="4797610"/>
          </a:xfrm>
        </p:spPr>
        <p:txBody>
          <a:bodyPr/>
          <a:lstStyle/>
          <a:p>
            <a:pPr>
              <a:spcAft>
                <a:spcPts val="600"/>
              </a:spcAft>
            </a:pPr>
            <a:r>
              <a:rPr lang="nl-BE" b="1" dirty="0"/>
              <a:t>Eindsimulaties – remediëring</a:t>
            </a:r>
            <a:endParaRPr lang="nl-BE" dirty="0"/>
          </a:p>
          <a:p>
            <a:pPr lvl="1"/>
            <a:r>
              <a:rPr lang="nl-BE" sz="2000" dirty="0"/>
              <a:t>Kandidaten die voor 1 simulatie niet aan de cursusvereisten voldoen, kunnen zich remediëren in de laatste reeks.</a:t>
            </a:r>
          </a:p>
          <a:p>
            <a:pPr lvl="1"/>
            <a:r>
              <a:rPr lang="nl-BE" sz="2000" dirty="0"/>
              <a:t>Als een kandidaat op meerdere domeinen moet worden geremedieerd, is dit mogelijk niet haalbaar binnen de cursus; dit wordt met de kandidaat besproken.</a:t>
            </a:r>
          </a:p>
          <a:p>
            <a:pPr lvl="1"/>
            <a:r>
              <a:rPr lang="nl-BE" sz="2000" dirty="0"/>
              <a:t>De overige simulaties in de laatste reeks worden gebruikt als verdieping door complexere en meer uitdagende situaties toe te voegen, zoals bijvoorbeeld DNR/ACP.</a:t>
            </a:r>
          </a:p>
          <a:p>
            <a:pPr lvl="1"/>
            <a:r>
              <a:rPr lang="nl-BE" sz="2000" dirty="0"/>
              <a:t>Niet alle kandidaten hoeven in die reeks de rol van teamleider op te nemen</a:t>
            </a:r>
          </a:p>
        </p:txBody>
      </p:sp>
    </p:spTree>
    <p:extLst>
      <p:ext uri="{BB962C8B-B14F-4D97-AF65-F5344CB8AC3E}">
        <p14:creationId xmlns:p14="http://schemas.microsoft.com/office/powerpoint/2010/main" val="2895272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dirty="0" err="1"/>
              <a:t>Simulaties</a:t>
            </a:r>
            <a:endParaRPr lang="en-GB" dirty="0"/>
          </a:p>
        </p:txBody>
      </p:sp>
      <p:sp>
        <p:nvSpPr>
          <p:cNvPr id="3" name="Content Placeholder 2"/>
          <p:cNvSpPr>
            <a:spLocks noGrp="1"/>
          </p:cNvSpPr>
          <p:nvPr>
            <p:ph idx="1"/>
          </p:nvPr>
        </p:nvSpPr>
        <p:spPr>
          <a:xfrm>
            <a:off x="185611" y="1295153"/>
            <a:ext cx="8662553" cy="4761288"/>
          </a:xfrm>
        </p:spPr>
        <p:txBody>
          <a:bodyPr/>
          <a:lstStyle/>
          <a:p>
            <a:r>
              <a:rPr lang="nl-NL" sz="2400" noProof="0" dirty="0">
                <a:solidFill>
                  <a:srgbClr val="333333"/>
                </a:solidFill>
              </a:rPr>
              <a:t>Hoewel de behandeling pre-hospitaal startte, is het belangrijk om je ABCDE-beoordeling vanaf het begin uit te voeren en geen aannames te doen over wat er al vóór aankomst is gedaan.</a:t>
            </a:r>
          </a:p>
          <a:p>
            <a:pPr marL="0" indent="0">
              <a:buNone/>
            </a:pPr>
            <a:endParaRPr lang="nl-NL" sz="2400" noProof="0" dirty="0">
              <a:solidFill>
                <a:srgbClr val="333333"/>
              </a:solidFill>
            </a:endParaRPr>
          </a:p>
          <a:p>
            <a:r>
              <a:rPr lang="nl-NL" sz="2400" noProof="0" dirty="0">
                <a:solidFill>
                  <a:srgbClr val="333333"/>
                </a:solidFill>
              </a:rPr>
              <a:t>Het uitvoeren van een grondige ABCDE-beoordeling is een essentieel onderdeel van je leerproces.</a:t>
            </a:r>
          </a:p>
          <a:p>
            <a:pPr marL="0" indent="0">
              <a:buNone/>
            </a:pPr>
            <a:endParaRPr lang="nl-NL" sz="2400" noProof="0" dirty="0">
              <a:solidFill>
                <a:srgbClr val="333333"/>
              </a:solidFill>
            </a:endParaRPr>
          </a:p>
          <a:p>
            <a:r>
              <a:rPr lang="nl-NL" sz="2400" noProof="0" dirty="0">
                <a:solidFill>
                  <a:srgbClr val="333333"/>
                </a:solidFill>
              </a:rPr>
              <a:t>APLS wordt op veel verschillende plaatsen onderwezen en toegepast, waar een breed scala en niveau van pre-</a:t>
            </a:r>
            <a:r>
              <a:rPr lang="nl-NL" sz="2400" noProof="0" dirty="0" err="1">
                <a:solidFill>
                  <a:srgbClr val="333333"/>
                </a:solidFill>
              </a:rPr>
              <a:t>hospitale</a:t>
            </a:r>
            <a:r>
              <a:rPr lang="nl-NL" sz="2400" noProof="0" dirty="0">
                <a:solidFill>
                  <a:srgbClr val="333333"/>
                </a:solidFill>
              </a:rPr>
              <a:t> zorg aanwezig is.</a:t>
            </a:r>
          </a:p>
        </p:txBody>
      </p:sp>
    </p:spTree>
    <p:extLst>
      <p:ext uri="{BB962C8B-B14F-4D97-AF65-F5344CB8AC3E}">
        <p14:creationId xmlns:p14="http://schemas.microsoft.com/office/powerpoint/2010/main" val="34298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60000"/>
            <a:ext cx="8229600" cy="634082"/>
          </a:xfrm>
        </p:spPr>
        <p:txBody>
          <a:bodyPr/>
          <a:lstStyle/>
          <a:p>
            <a:r>
              <a:rPr lang="en-GB" dirty="0"/>
              <a:t>Wat </a:t>
            </a:r>
            <a:r>
              <a:rPr lang="en-GB" dirty="0" err="1"/>
              <a:t>wordt</a:t>
            </a:r>
            <a:r>
              <a:rPr lang="en-GB" dirty="0"/>
              <a:t> er van </a:t>
            </a:r>
            <a:r>
              <a:rPr lang="en-GB" dirty="0" err="1"/>
              <a:t>iedereen</a:t>
            </a:r>
            <a:r>
              <a:rPr lang="en-GB" dirty="0"/>
              <a:t> </a:t>
            </a:r>
            <a:r>
              <a:rPr lang="en-GB" dirty="0" err="1"/>
              <a:t>verwacht</a:t>
            </a:r>
            <a:r>
              <a:rPr lang="en-GB" dirty="0"/>
              <a:t>?</a:t>
            </a:r>
          </a:p>
        </p:txBody>
      </p:sp>
      <p:sp>
        <p:nvSpPr>
          <p:cNvPr id="3" name="Rectangle: Rounded Corners 2">
            <a:extLst>
              <a:ext uri="{FF2B5EF4-FFF2-40B4-BE49-F238E27FC236}">
                <a16:creationId xmlns:a16="http://schemas.microsoft.com/office/drawing/2014/main" id="{0280F045-2997-7F3B-1721-12E3278ADB69}"/>
              </a:ext>
            </a:extLst>
          </p:cNvPr>
          <p:cNvSpPr/>
          <p:nvPr/>
        </p:nvSpPr>
        <p:spPr bwMode="auto">
          <a:xfrm>
            <a:off x="121024" y="994082"/>
            <a:ext cx="8821270" cy="4532659"/>
          </a:xfrm>
          <a:prstGeom prst="roundRect">
            <a:avLst/>
          </a:prstGeom>
          <a:solidFill>
            <a:srgbClr val="FFD5D5"/>
          </a:solidFill>
          <a:ln w="28575" cap="flat" cmpd="sng" algn="ctr">
            <a:solidFill>
              <a:srgbClr val="F7474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NL" dirty="0">
                <a:latin typeface="Arial" panose="020B0604020202020204" pitchFamily="34" charset="0"/>
                <a:cs typeface="Arial" panose="020B0604020202020204" pitchFamily="34" charset="0"/>
              </a:rPr>
              <a:t>Prioritair is goede zorg voor ernstig zieke/gewonde kinderen of kinderen in arrest, volgens de ABCDE-structuur</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Gebruik namen en de </a:t>
            </a:r>
            <a:r>
              <a:rPr lang="nl-NL" i="1" dirty="0" err="1">
                <a:latin typeface="Arial" panose="020B0604020202020204" pitchFamily="34" charset="0"/>
                <a:cs typeface="Arial" panose="020B0604020202020204" pitchFamily="34" charset="0"/>
              </a:rPr>
              <a:t>closed</a:t>
            </a:r>
            <a:r>
              <a:rPr lang="nl-NL" i="1" dirty="0">
                <a:latin typeface="Arial" panose="020B0604020202020204" pitchFamily="34" charset="0"/>
                <a:cs typeface="Arial" panose="020B0604020202020204" pitchFamily="34" charset="0"/>
              </a:rPr>
              <a:t>-loop</a:t>
            </a:r>
            <a:r>
              <a:rPr lang="nl-NL" dirty="0">
                <a:latin typeface="Arial" panose="020B0604020202020204" pitchFamily="34" charset="0"/>
                <a:cs typeface="Arial" panose="020B0604020202020204" pitchFamily="34" charset="0"/>
              </a:rPr>
              <a:t> of gesloten communicatie </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Behandel collega's met respect </a:t>
            </a:r>
          </a:p>
          <a:p>
            <a:pPr algn="ctr"/>
            <a:endParaRPr lang="nl-NL" dirty="0">
              <a:latin typeface="Arial" panose="020B0604020202020204" pitchFamily="34" charset="0"/>
              <a:cs typeface="Arial" panose="020B0604020202020204" pitchFamily="34" charset="0"/>
            </a:endParaRPr>
          </a:p>
          <a:p>
            <a:pPr algn="ctr"/>
            <a:r>
              <a:rPr lang="nl-NL" dirty="0">
                <a:latin typeface="Arial" panose="020B0604020202020204" pitchFamily="34" charset="0"/>
                <a:cs typeface="Arial" panose="020B0604020202020204" pitchFamily="34" charset="0"/>
              </a:rPr>
              <a:t>Als je tijdens de sim niet werd beoordeeld op een bepaalde vaardigheid, gebeurt dat erna</a:t>
            </a:r>
          </a:p>
          <a:p>
            <a:pPr algn="ctr"/>
            <a:endParaRPr lang="nl-NL"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algn="ctr"/>
            <a:r>
              <a:rPr lang="nl-NL" dirty="0">
                <a:solidFill>
                  <a:srgbClr val="333333"/>
                </a:solidFill>
                <a:latin typeface="Arial" panose="020B0604020202020204" pitchFamily="34" charset="0"/>
                <a:ea typeface="Calibri" panose="020F0502020204030204" pitchFamily="34" charset="0"/>
                <a:cs typeface="Arial" panose="020B0604020202020204" pitchFamily="34" charset="0"/>
              </a:rPr>
              <a:t>Als team verantwoordelijk voor je kamer/materiaal</a:t>
            </a:r>
            <a:endParaRPr lang="en-GB"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algn="ctr"/>
            <a:endParaRPr lang="en-GB" dirty="0">
              <a:solidFill>
                <a:srgbClr val="333333"/>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49262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0.3"/>
</p:tagLst>
</file>

<file path=ppt/tags/tag4.xml><?xml version="1.0" encoding="utf-8"?>
<p:tagLst xmlns:a="http://schemas.openxmlformats.org/drawingml/2006/main" xmlns:r="http://schemas.openxmlformats.org/officeDocument/2006/relationships" xmlns:p="http://schemas.openxmlformats.org/presentationml/2006/main">
  <p:tag name="TIMING" val="|98.4"/>
</p:tagLst>
</file>

<file path=ppt/tags/tag5.xml><?xml version="1.0" encoding="utf-8"?>
<p:tagLst xmlns:a="http://schemas.openxmlformats.org/drawingml/2006/main" xmlns:r="http://schemas.openxmlformats.org/officeDocument/2006/relationships" xmlns:p="http://schemas.openxmlformats.org/presentationml/2006/main">
  <p:tag name="TIMING" val="|71.4"/>
</p:tagLst>
</file>

<file path=ppt/tags/tag6.xml><?xml version="1.0" encoding="utf-8"?>
<p:tagLst xmlns:a="http://schemas.openxmlformats.org/drawingml/2006/main" xmlns:r="http://schemas.openxmlformats.org/officeDocument/2006/relationships" xmlns:p="http://schemas.openxmlformats.org/presentationml/2006/main">
  <p:tag name="TIMING" val="|16.2|13.8|11.6|18.1|11.6"/>
</p:tagLst>
</file>

<file path=ppt/tags/tag7.xml><?xml version="1.0" encoding="utf-8"?>
<p:tagLst xmlns:a="http://schemas.openxmlformats.org/drawingml/2006/main" xmlns:r="http://schemas.openxmlformats.org/officeDocument/2006/relationships" xmlns:p="http://schemas.openxmlformats.org/presentationml/2006/main">
  <p:tag name="TIMING" val="|98.4"/>
</p:tagLst>
</file>

<file path=ppt/theme/theme1.xml><?xml version="1.0" encoding="utf-8"?>
<a:theme xmlns:a="http://schemas.openxmlformats.org/drawingml/2006/main" name="ALSG Master Layou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f304b4-c112-4b70-9f19-37216e24449e">
      <Terms xmlns="http://schemas.microsoft.com/office/infopath/2007/PartnerControls"/>
    </lcf76f155ced4ddcb4097134ff3c332f>
    <Edited_x003f_ xmlns="b2f304b4-c112-4b70-9f19-37216e24449e">false</Edited_x003f_>
    <TaxCatchAll xmlns="095235e1-cac3-48c6-ba25-9444b617c5a9" xsi:nil="true"/>
    <Notes xmlns="b2f304b4-c112-4b70-9f19-37216e24449e" xsi:nil="true"/>
    <SharedWithUsers xmlns="095235e1-cac3-48c6-ba25-9444b617c5a9">
      <UserInfo>
        <DisplayName>BAXTER Kirsten</DisplayName>
        <AccountId>26</AccountId>
        <AccountType/>
      </UserInfo>
      <UserInfo>
        <DisplayName>HAINEY Nicky</DisplayName>
        <AccountId>19</AccountId>
        <AccountType/>
      </UserInfo>
      <UserInfo>
        <DisplayName>DENNING Kate</DisplayName>
        <AccountId>27</AccountId>
        <AccountType/>
      </UserInfo>
      <UserInfo>
        <DisplayName>LANE Tracey</DisplayName>
        <AccountId>25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354DA330BD5A4C9FCF72D726C9CC06" ma:contentTypeVersion="36" ma:contentTypeDescription="Create a new document." ma:contentTypeScope="" ma:versionID="341b237ff2262b22d5e4bdd445c599de">
  <xsd:schema xmlns:xsd="http://www.w3.org/2001/XMLSchema" xmlns:xs="http://www.w3.org/2001/XMLSchema" xmlns:p="http://schemas.microsoft.com/office/2006/metadata/properties" xmlns:ns2="b2f304b4-c112-4b70-9f19-37216e24449e" xmlns:ns3="095235e1-cac3-48c6-ba25-9444b617c5a9" targetNamespace="http://schemas.microsoft.com/office/2006/metadata/properties" ma:root="true" ma:fieldsID="3dba8b450de2c9fd04c2acb6f58d26d3" ns2:_="" ns3:_="">
    <xsd:import namespace="b2f304b4-c112-4b70-9f19-37216e24449e"/>
    <xsd:import namespace="095235e1-cac3-48c6-ba25-9444b617c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Edited_x003f_"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304b4-c112-4b70-9f19-37216e244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d7ee7c-b987-402f-8388-316970a80103" ma:termSetId="09814cd3-568e-fe90-9814-8d621ff8fb84" ma:anchorId="fba54fb3-c3e1-fe81-a776-ca4b69148c4d" ma:open="true" ma:isKeyword="false">
      <xsd:complexType>
        <xsd:sequence>
          <xsd:element ref="pc:Terms" minOccurs="0" maxOccurs="1"/>
        </xsd:sequence>
      </xsd:complexType>
    </xsd:element>
    <xsd:element name="Edited_x003f_" ma:index="24" nillable="true" ma:displayName="Edited?" ma:default="0" ma:format="Dropdown" ma:internalName="Edited_x003f_">
      <xsd:simpleType>
        <xsd:restriction base="dms:Boolean"/>
      </xsd:simpleType>
    </xsd:element>
    <xsd:element name="Notes" ma:index="25" nillable="true" ma:displayName="Notes" ma:format="Dropdown" ma:internalName="Note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235e1-cac3-48c6-ba25-9444b617c5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3fe69-b0a4-423a-843f-aa8a16b9fcc8}" ma:internalName="TaxCatchAll" ma:showField="CatchAllData" ma:web="095235e1-cac3-48c6-ba25-9444b617c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BFCA92-6CDB-45E6-964E-6A5D3F28DE10}">
  <ds:schemaRefs>
    <ds:schemaRef ds:uri="095235e1-cac3-48c6-ba25-9444b617c5a9"/>
    <ds:schemaRef ds:uri="http://schemas.microsoft.com/office/2006/documentManagement/types"/>
    <ds:schemaRef ds:uri="http://www.w3.org/XML/1998/namespace"/>
    <ds:schemaRef ds:uri="b2f304b4-c112-4b70-9f19-37216e24449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E71C1211-315C-4A81-A6E5-D9567EB959AF}">
  <ds:schemaRefs>
    <ds:schemaRef ds:uri="095235e1-cac3-48c6-ba25-9444b617c5a9"/>
    <ds:schemaRef ds:uri="b2f304b4-c112-4b70-9f19-37216e2444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F7A0C5-60D1-4823-B9F8-87D473F1DD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1919</TotalTime>
  <Words>4299</Words>
  <Application>Microsoft Macintosh PowerPoint</Application>
  <PresentationFormat>Diavoorstelling (4:3)</PresentationFormat>
  <Paragraphs>772</Paragraphs>
  <Slides>48</Slides>
  <Notes>48</Notes>
  <HiddenSlides>9</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48</vt:i4>
      </vt:variant>
    </vt:vector>
  </HeadingPairs>
  <TitlesOfParts>
    <vt:vector size="57" baseType="lpstr">
      <vt:lpstr>Arial Unicode MS</vt:lpstr>
      <vt:lpstr>MS PGothic</vt:lpstr>
      <vt:lpstr>Aptos</vt:lpstr>
      <vt:lpstr>Arial</vt:lpstr>
      <vt:lpstr>Calibri</vt:lpstr>
      <vt:lpstr>Symbol</vt:lpstr>
      <vt:lpstr>Tahoma</vt:lpstr>
      <vt:lpstr>Times</vt:lpstr>
      <vt:lpstr>ALSG Master Layout</vt:lpstr>
      <vt:lpstr>PowerPoint-presentatie</vt:lpstr>
      <vt:lpstr>Doel APLS</vt:lpstr>
      <vt:lpstr>APLS leerdoelen</vt:lpstr>
      <vt:lpstr>APLS: jouw rol</vt:lpstr>
      <vt:lpstr>Simulaties</vt:lpstr>
      <vt:lpstr>Continue beoordeling</vt:lpstr>
      <vt:lpstr>Continue beoordeling– eindsimulaties</vt:lpstr>
      <vt:lpstr>Simulaties</vt:lpstr>
      <vt:lpstr>Wat wordt er van iedereen verwacht?</vt:lpstr>
      <vt:lpstr>Wat wordt er van je verwacht als teamleider?</vt:lpstr>
      <vt:lpstr>Wat wordt er van je verwacht als teamlid?</vt:lpstr>
      <vt:lpstr>Advanced Paediatric Life Support Onderwijskundige ondersteuning</vt:lpstr>
      <vt:lpstr>Advanced Paediatric Life Support</vt:lpstr>
      <vt:lpstr>PowerPoint-presentatie</vt:lpstr>
      <vt:lpstr>Ernstig ziek kind: leerdoelen</vt:lpstr>
      <vt:lpstr>PowerPoint-presentatie</vt:lpstr>
      <vt:lpstr>Advanced Paediatric Life Support Systematische aanpak</vt:lpstr>
      <vt:lpstr>Eerste beoordeling</vt:lpstr>
      <vt:lpstr>PowerPoint-presentatie</vt:lpstr>
      <vt:lpstr>Anna</vt:lpstr>
      <vt:lpstr>Anna: Eerste beoordeling en resuscitatie</vt:lpstr>
      <vt:lpstr>Differentieel diagnoses</vt:lpstr>
      <vt:lpstr>Bobbi</vt:lpstr>
      <vt:lpstr>Bobbi: Eerste beoordeling en resuscitatie</vt:lpstr>
      <vt:lpstr>Differentieel diagnoses</vt:lpstr>
      <vt:lpstr>Potentieel respiratoir falen</vt:lpstr>
      <vt:lpstr>Carla</vt:lpstr>
      <vt:lpstr>Carla: Eerste beoordeling en resuscitatie</vt:lpstr>
      <vt:lpstr>Differentieel diagnoses</vt:lpstr>
      <vt:lpstr>Potentieel circulatoir falen</vt:lpstr>
      <vt:lpstr>Diederik</vt:lpstr>
      <vt:lpstr>Diederik: Eerste beoordeling en resuscitatie</vt:lpstr>
      <vt:lpstr>Differentieel diagnoses</vt:lpstr>
      <vt:lpstr>Potentieel centraal neurologisch falen</vt:lpstr>
      <vt:lpstr>DEFG!</vt:lpstr>
      <vt:lpstr>Exposure</vt:lpstr>
      <vt:lpstr>Advanced Paediatric Life Support</vt:lpstr>
      <vt:lpstr>Advanced Paediatric Life Support Systematische aanpak</vt:lpstr>
      <vt:lpstr>Demonstratie opvang ernstig ziek kind</vt:lpstr>
      <vt:lpstr>Informatie voor instructeurs</vt:lpstr>
      <vt:lpstr>Anna: Eerste beoordeling en resuscitatie</vt:lpstr>
      <vt:lpstr>Differentieel diagnoses</vt:lpstr>
      <vt:lpstr>Bobbi: Eerste beoordeling en resuscitatie</vt:lpstr>
      <vt:lpstr>Differentieel diagnoses</vt:lpstr>
      <vt:lpstr>Carla: Eerste beoordeling en resuscitatie</vt:lpstr>
      <vt:lpstr>Differentieel diagnoses</vt:lpstr>
      <vt:lpstr>Diederik: Eerste beoordeling en resuscitatie</vt:lpstr>
      <vt:lpstr>Differentieel diagnoses</vt:lpstr>
    </vt:vector>
  </TitlesOfParts>
  <Company>Advanced Life Support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APLS</dc:title>
  <dc:creator>Susan Wieteska</dc:creator>
  <cp:lastModifiedBy>Duval, Els</cp:lastModifiedBy>
  <cp:revision>11</cp:revision>
  <dcterms:created xsi:type="dcterms:W3CDTF">2000-08-10T13:25:30Z</dcterms:created>
  <dcterms:modified xsi:type="dcterms:W3CDTF">2025-06-16T09:43:24Z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E9FC1F7C-C1AC-4161-8672-2D3DDB43F646</vt:lpwstr>
  </property>
  <property fmtid="{D5CDD505-2E9C-101B-9397-08002B2CF9AE}" pid="3" name="ArticulatePath">
    <vt:lpwstr>01_Lecture_welcome_and_illness_Apr16</vt:lpwstr>
  </property>
  <property fmtid="{D5CDD505-2E9C-101B-9397-08002B2CF9AE}" pid="4" name="ContentTypeId">
    <vt:lpwstr>0x010100C0354DA330BD5A4C9FCF72D726C9CC06</vt:lpwstr>
  </property>
  <property fmtid="{D5CDD505-2E9C-101B-9397-08002B2CF9AE}" pid="5" name="MediaServiceImageTags">
    <vt:lpwstr/>
  </property>
</Properties>
</file>