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56" r:id="rId1"/>
  </p:sldMasterIdLst>
  <p:notesMasterIdLst>
    <p:notesMasterId r:id="rId36"/>
  </p:notesMasterIdLst>
  <p:handoutMasterIdLst>
    <p:handoutMasterId r:id="rId37"/>
  </p:handoutMasterIdLst>
  <p:sldIdLst>
    <p:sldId id="256" r:id="rId2"/>
    <p:sldId id="302" r:id="rId3"/>
    <p:sldId id="277" r:id="rId4"/>
    <p:sldId id="436" r:id="rId5"/>
    <p:sldId id="460" r:id="rId6"/>
    <p:sldId id="461" r:id="rId7"/>
    <p:sldId id="434" r:id="rId8"/>
    <p:sldId id="462" r:id="rId9"/>
    <p:sldId id="435" r:id="rId10"/>
    <p:sldId id="459" r:id="rId11"/>
    <p:sldId id="305" r:id="rId12"/>
    <p:sldId id="440" r:id="rId13"/>
    <p:sldId id="437" r:id="rId14"/>
    <p:sldId id="465" r:id="rId15"/>
    <p:sldId id="444" r:id="rId16"/>
    <p:sldId id="446" r:id="rId17"/>
    <p:sldId id="466" r:id="rId18"/>
    <p:sldId id="310" r:id="rId19"/>
    <p:sldId id="449" r:id="rId20"/>
    <p:sldId id="442" r:id="rId21"/>
    <p:sldId id="456" r:id="rId22"/>
    <p:sldId id="467" r:id="rId23"/>
    <p:sldId id="451" r:id="rId24"/>
    <p:sldId id="452" r:id="rId25"/>
    <p:sldId id="453" r:id="rId26"/>
    <p:sldId id="454" r:id="rId27"/>
    <p:sldId id="455" r:id="rId28"/>
    <p:sldId id="311" r:id="rId29"/>
    <p:sldId id="312" r:id="rId30"/>
    <p:sldId id="313" r:id="rId31"/>
    <p:sldId id="314" r:id="rId32"/>
    <p:sldId id="309" r:id="rId33"/>
    <p:sldId id="457" r:id="rId34"/>
    <p:sldId id="303" r:id="rId3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uval, Els" initials="DE" lastIdx="1" clrIdx="0">
    <p:extLst>
      <p:ext uri="{19B8F6BF-5375-455C-9EA6-DF929625EA0E}">
        <p15:presenceInfo xmlns:p15="http://schemas.microsoft.com/office/powerpoint/2012/main" userId="Duval, El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D7D8"/>
    <a:srgbClr val="E1E1E1"/>
    <a:srgbClr val="7C9E38"/>
    <a:srgbClr val="89AD3F"/>
    <a:srgbClr val="00589A"/>
    <a:srgbClr val="0066CC"/>
    <a:srgbClr val="0033CC"/>
    <a:srgbClr val="003399"/>
    <a:srgbClr val="404040"/>
    <a:srgbClr val="1B70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64"/>
    <p:restoredTop sz="75073" autoAdjust="0"/>
  </p:normalViewPr>
  <p:slideViewPr>
    <p:cSldViewPr>
      <p:cViewPr varScale="1">
        <p:scale>
          <a:sx n="83" d="100"/>
          <a:sy n="83" d="100"/>
        </p:scale>
        <p:origin x="2360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2856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9B87AB87-9DD6-437B-B3B7-1785A83A4F4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B59A3A0B-62A2-46DF-879D-7A9E0C98583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>
            <a:extLst>
              <a:ext uri="{FF2B5EF4-FFF2-40B4-BE49-F238E27FC236}">
                <a16:creationId xmlns:a16="http://schemas.microsoft.com/office/drawing/2014/main" id="{18075B9C-7AA1-4C2B-8109-C6F8450D7D2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1" name="Rectangle 5">
            <a:extLst>
              <a:ext uri="{FF2B5EF4-FFF2-40B4-BE49-F238E27FC236}">
                <a16:creationId xmlns:a16="http://schemas.microsoft.com/office/drawing/2014/main" id="{B8B3BCBD-C345-453A-B919-9BC4DD46D52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7E3EF0E-98BF-4108-908A-15A850A9B0FD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DBC757A4-9B8C-4639-9D23-972A978CFAF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F279680F-F0FB-4A7C-88D2-2F75130F7F5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6DAF351A-DF6A-46E6-899D-946C85BEA03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7" name="Rectangle 5">
            <a:extLst>
              <a:ext uri="{FF2B5EF4-FFF2-40B4-BE49-F238E27FC236}">
                <a16:creationId xmlns:a16="http://schemas.microsoft.com/office/drawing/2014/main" id="{DFDEE0A2-D543-471F-9EC6-F266C116829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8678" name="Rectangle 6">
            <a:extLst>
              <a:ext uri="{FF2B5EF4-FFF2-40B4-BE49-F238E27FC236}">
                <a16:creationId xmlns:a16="http://schemas.microsoft.com/office/drawing/2014/main" id="{8007AE71-BC8B-4615-A481-0911B62AF69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>
            <a:extLst>
              <a:ext uri="{FF2B5EF4-FFF2-40B4-BE49-F238E27FC236}">
                <a16:creationId xmlns:a16="http://schemas.microsoft.com/office/drawing/2014/main" id="{104CA02E-CDE0-4CD0-A24F-2A978150B8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2924175" y="8686800"/>
            <a:ext cx="3933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r>
              <a:rPr lang="en-US" altLang="en-US"/>
              <a:t>PLS 5e Cardiac Arrest: </a:t>
            </a:r>
            <a:fld id="{3DBD41E7-0F46-447A-BB94-34B2E4F69624}" type="slidenum">
              <a:rPr lang="en-US" altLang="en-US" smtClean="0"/>
              <a:pPr>
                <a:defRPr/>
              </a:pPr>
              <a:t>‹nr.›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9A9A6454-3AAE-4B3C-84A9-4E0B337027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474F1AA9-5784-4A6E-B0F5-D92A793E11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GB" altLang="en-US" sz="1400" b="1"/>
              <a:t>DON’T FORGET TO READ THE NOTES UNDER THE SLIDES!</a:t>
            </a:r>
          </a:p>
          <a:p>
            <a:endParaRPr lang="en-GB" altLang="en-US"/>
          </a:p>
        </p:txBody>
      </p:sp>
      <p:sp>
        <p:nvSpPr>
          <p:cNvPr id="16388" name="Rectangle 7">
            <a:extLst>
              <a:ext uri="{FF2B5EF4-FFF2-40B4-BE49-F238E27FC236}">
                <a16:creationId xmlns:a16="http://schemas.microsoft.com/office/drawing/2014/main" id="{EC30922B-68D1-4000-A203-E6EF1E0B6C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APLS 6e Cardiac Arrest: </a:t>
            </a:r>
            <a:fld id="{D5A534A6-B0D6-4820-8A65-4283A6891CB8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045157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/>
              <a:t>Pre brief </a:t>
            </a:r>
          </a:p>
          <a:p>
            <a:pPr marL="171450" indent="-171450">
              <a:buFontTx/>
              <a:buChar char="-"/>
            </a:pPr>
            <a:r>
              <a:rPr lang="en-GB" altLang="en-US"/>
              <a:t>make sure candidates understand their role in sims whether team lead or team member</a:t>
            </a:r>
          </a:p>
          <a:p>
            <a:pPr marL="171450" indent="-171450">
              <a:buFontTx/>
              <a:buChar char="-"/>
            </a:pPr>
            <a:r>
              <a:rPr lang="en-GB" altLang="en-US"/>
              <a:t>make sure candidates understand role of FH</a:t>
            </a:r>
          </a:p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734608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CAD8E4-BAA0-AC97-40FD-5D71C751CC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:a16="http://schemas.microsoft.com/office/drawing/2014/main" id="{7A1ABF76-A04B-3B98-3D1A-DE47608FBA6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>
            <a:extLst>
              <a:ext uri="{FF2B5EF4-FFF2-40B4-BE49-F238E27FC236}">
                <a16:creationId xmlns:a16="http://schemas.microsoft.com/office/drawing/2014/main" id="{D822AC61-C06A-AD1D-D240-D59A0F2ABC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/>
              <a:t>Pre brief </a:t>
            </a:r>
          </a:p>
          <a:p>
            <a:pPr marL="171450" indent="-171450">
              <a:buFontTx/>
              <a:buChar char="-"/>
            </a:pPr>
            <a:r>
              <a:rPr lang="en-GB" altLang="en-US"/>
              <a:t>make sure candidates understand their role in sims whether team lead or team member</a:t>
            </a:r>
          </a:p>
          <a:p>
            <a:pPr marL="171450" indent="-171450">
              <a:buFontTx/>
              <a:buChar char="-"/>
            </a:pPr>
            <a:r>
              <a:rPr lang="en-GB" altLang="en-US"/>
              <a:t>make sure candidates understand role of FH</a:t>
            </a:r>
          </a:p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030300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763402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Overview card, gas and prompt cards – FH will use these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APLS VLE Welcome and aims:</a:t>
            </a:r>
            <a:fld id="{986B55DA-EB8E-4D42-9199-780135BA2A1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7566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Shows the position of the FH and other instructors with regards to the candidate group and the simulation</a:t>
            </a:r>
          </a:p>
          <a:p>
            <a:endParaRPr lang="en-GB" dirty="0"/>
          </a:p>
          <a:p>
            <a:r>
              <a:rPr lang="en-GB" dirty="0"/>
              <a:t>Don’t forget to bring in other candidates – especially in illness sim to do tasks such as fluids/drugs/cannulation/BP/airway support etc. once initial ABCDE is done</a:t>
            </a:r>
          </a:p>
          <a:p>
            <a:endParaRPr lang="en-GB" dirty="0"/>
          </a:p>
          <a:p>
            <a:r>
              <a:rPr lang="en-GB" dirty="0"/>
              <a:t>Shows the position of the FH and other instructors with regards to the candidate group and the simulation</a:t>
            </a:r>
          </a:p>
          <a:p>
            <a:endParaRPr lang="en-GB" dirty="0"/>
          </a:p>
          <a:p>
            <a:r>
              <a:rPr lang="en-GB" dirty="0"/>
              <a:t>Don’t forget to bring in other candidates: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In trauma you may want to start with a full trauma team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In cardiac you will need at least 2 people (plus TL) to do BLS initially but bring in more to assist as an arrest team</a:t>
            </a:r>
          </a:p>
          <a:p>
            <a:endParaRPr lang="en-GB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PLS 5e Cardiac Arrest: </a:t>
            </a:r>
            <a:fld id="{3DBD41E7-0F46-447A-BB94-34B2E4F69624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4507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PLS 5e Cardiac Arrest: </a:t>
            </a:r>
            <a:fld id="{3DBD41E7-0F46-447A-BB94-34B2E4F69624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92030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Only document those who do not achieve the skill assessment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APLS VLE Welcome and aims:</a:t>
            </a:r>
            <a:fld id="{986B55DA-EB8E-4D42-9199-780135BA2A1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9733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There are new documents to help you document concerns with a struggling candidate: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Candidate feedback form – use during the course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Candidate incomplete attendance form – missed sessions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Candidate unsuccessful resit one element form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Candidate unsuccessful redo whole course form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And for serious concerns please use the ‘Regulations – Managing a Candidate who raises serious concern form’.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APLS VLE Welcome and aims:</a:t>
            </a:r>
            <a:fld id="{986B55DA-EB8E-4D42-9199-780135BA2A1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6555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TL can handover lead to another candidate after initial assessment – e.g. junior candidate/nurse</a:t>
            </a:r>
          </a:p>
          <a:p>
            <a:r>
              <a:rPr lang="en-GB" dirty="0"/>
              <a:t>TL can ask FH to auscultate chest etc if not part of their role e.g. nurse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APLS VLE Welcome and aims:</a:t>
            </a:r>
            <a:fld id="{986B55DA-EB8E-4D42-9199-780135BA2A1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091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7696B520-B0C2-4A5D-AA23-0792F9F504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3DA5DDD4-024D-4AD2-AF76-11E79163F3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20484" name="Rectangle 7">
            <a:extLst>
              <a:ext uri="{FF2B5EF4-FFF2-40B4-BE49-F238E27FC236}">
                <a16:creationId xmlns:a16="http://schemas.microsoft.com/office/drawing/2014/main" id="{6F57C238-6B0D-48ED-9D7F-669AE2E225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APLS 6e Cardiac Arrest: </a:t>
            </a:r>
            <a:fld id="{090B8CE2-3DE7-4849-AD14-D589EE0FCB73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APLS VLE Welcome and aims:</a:t>
            </a:r>
            <a:fld id="{986B55DA-EB8E-4D42-9199-780135BA2A1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2247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You must do all 6 sims from the final set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APLS VLE Welcome and aims:</a:t>
            </a:r>
            <a:fld id="{986B55DA-EB8E-4D42-9199-780135BA2A14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2509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PLS 5e Cardiac Arrest: </a:t>
            </a:r>
            <a:fld id="{3DBD41E7-0F46-447A-BB94-34B2E4F69624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8060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PLS 5e Cardiac Arrest: </a:t>
            </a:r>
            <a:fld id="{3DBD41E7-0F46-447A-BB94-34B2E4F69624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97052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PLS 5e Cardiac Arrest: </a:t>
            </a:r>
            <a:fld id="{3DBD41E7-0F46-447A-BB94-34B2E4F69624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74103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PLS 5e Cardiac Arrest: </a:t>
            </a:r>
            <a:fld id="{3DBD41E7-0F46-447A-BB94-34B2E4F69624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53114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891131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PLS 5e Cardiac Arrest: </a:t>
            </a:r>
            <a:fld id="{3DBD41E7-0F46-447A-BB94-34B2E4F69624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6756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Remind instructors that ALSG embrace the principles of equality, diversity and inclusion in all our training. Please uphold these principles while teaching and meeting the different needs of learners.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Consider for example encouraging speaking clearly, listening attentively and closing the communication loop during the learning conversations.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Recognise our individual differences including those of the learners and ensure that opportunities to contribute are offered to all.</a:t>
            </a:r>
            <a:endParaRPr lang="en-GB" altLang="en-US" sz="8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APLS VLE Welcome and aims:</a:t>
            </a:r>
            <a:fld id="{986B55DA-EB8E-4D42-9199-780135BA2A1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113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000" dirty="0"/>
              <a:t>FH role – not same as ETC</a:t>
            </a:r>
          </a:p>
        </p:txBody>
      </p:sp>
    </p:spTree>
    <p:extLst>
      <p:ext uri="{BB962C8B-B14F-4D97-AF65-F5344CB8AC3E}">
        <p14:creationId xmlns:p14="http://schemas.microsoft.com/office/powerpoint/2010/main" val="1639243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32AF22-0A51-BA28-8E2A-04DCF2355E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:a16="http://schemas.microsoft.com/office/drawing/2014/main" id="{F7166AEF-054F-8E51-06AB-A9468E5FE52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>
            <a:extLst>
              <a:ext uri="{FF2B5EF4-FFF2-40B4-BE49-F238E27FC236}">
                <a16:creationId xmlns:a16="http://schemas.microsoft.com/office/drawing/2014/main" id="{C7443CA3-2086-4B95-1674-4D77E9ABAF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000" dirty="0"/>
              <a:t>FH role – not same as ETC</a:t>
            </a:r>
          </a:p>
        </p:txBody>
      </p:sp>
    </p:spTree>
    <p:extLst>
      <p:ext uri="{BB962C8B-B14F-4D97-AF65-F5344CB8AC3E}">
        <p14:creationId xmlns:p14="http://schemas.microsoft.com/office/powerpoint/2010/main" val="3861859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55D3F1-F43A-6564-7229-BD5088AB73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:a16="http://schemas.microsoft.com/office/drawing/2014/main" id="{D55066DB-DEEF-206B-F75F-D2E8B7202BB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>
            <a:extLst>
              <a:ext uri="{FF2B5EF4-FFF2-40B4-BE49-F238E27FC236}">
                <a16:creationId xmlns:a16="http://schemas.microsoft.com/office/drawing/2014/main" id="{E5F52E0E-775E-FDBF-81C7-45E759C2D8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000"/>
              <a:t>FH role – not same as ETC</a:t>
            </a:r>
          </a:p>
        </p:txBody>
      </p:sp>
    </p:spTree>
    <p:extLst>
      <p:ext uri="{BB962C8B-B14F-4D97-AF65-F5344CB8AC3E}">
        <p14:creationId xmlns:p14="http://schemas.microsoft.com/office/powerpoint/2010/main" val="3135612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PLS 5e Cardiac Arrest: </a:t>
            </a:r>
            <a:fld id="{3DBD41E7-0F46-447A-BB94-34B2E4F69624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85403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PLS 5e Cardiac Arrest: </a:t>
            </a:r>
            <a:fld id="{3DBD41E7-0F46-447A-BB94-34B2E4F69624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65263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E728FD-EABE-F547-2861-D614997E52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22AEB7-5F6D-99E0-B305-0A295671AF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E8F9CD-89CA-40EF-C3BC-37384DBFD6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Remind instructors that ALSG embrace the principles of equality, diversity and inclusion in all our training. Please uphold these principles while teaching and meeting the different needs of learners.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Consider for example encouraging speaking clearly, listening attentively and closing the communication loop during the learning conversations.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Recognise our individual differences including those of the learners and ensure that opportunities to contribute are offered to all.</a:t>
            </a:r>
            <a:endParaRPr lang="en-GB" altLang="en-US" sz="800"/>
          </a:p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465AF2-75F3-CBAF-E14E-82FFC8CE27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APLS VLE Welcome and aims:</a:t>
            </a:r>
            <a:fld id="{986B55DA-EB8E-4D42-9199-780135BA2A1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653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ALSG_PPT_Template.jpg                                          00DCFC5DWorkingArea                    7C2688A5:">
            <a:extLst>
              <a:ext uri="{FF2B5EF4-FFF2-40B4-BE49-F238E27FC236}">
                <a16:creationId xmlns:a16="http://schemas.microsoft.com/office/drawing/2014/main" id="{35A205EC-1DFC-4698-8004-F0E76A3CB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28D6E270-D32C-456C-A140-4CF6858C4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6308725"/>
            <a:ext cx="295275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GB" altLang="en-US" sz="1000">
                <a:solidFill>
                  <a:schemeClr val="bg1"/>
                </a:solidFill>
                <a:latin typeface="Arial" pitchFamily="34" charset="0"/>
              </a:rPr>
              <a:t>© ALSG, 2015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67544" y="1484785"/>
            <a:ext cx="7772400" cy="792088"/>
          </a:xfrm>
          <a:prstGeom prst="rect">
            <a:avLst/>
          </a:prstGeom>
        </p:spPr>
        <p:txBody>
          <a:bodyPr/>
          <a:lstStyle>
            <a:lvl1pPr algn="l">
              <a:defRPr b="1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78498" y="2477683"/>
            <a:ext cx="6400800" cy="66328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36940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ALSG_PPT_Template.jpg                                          00DCFC5DWorkingArea                    7C2688A5:">
            <a:extLst>
              <a:ext uri="{FF2B5EF4-FFF2-40B4-BE49-F238E27FC236}">
                <a16:creationId xmlns:a16="http://schemas.microsoft.com/office/drawing/2014/main" id="{64F1F934-5829-4ACB-9843-C911E3E72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2">
            <a:extLst>
              <a:ext uri="{FF2B5EF4-FFF2-40B4-BE49-F238E27FC236}">
                <a16:creationId xmlns:a16="http://schemas.microsoft.com/office/drawing/2014/main" id="{E36B64DD-F3FC-4F69-990B-49E60CF482A6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140200" y="5084763"/>
            <a:ext cx="46799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xtBox 4">
            <a:extLst>
              <a:ext uri="{FF2B5EF4-FFF2-40B4-BE49-F238E27FC236}">
                <a16:creationId xmlns:a16="http://schemas.microsoft.com/office/drawing/2014/main" id="{B60E1689-EE71-41BC-B61B-A103A726EA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6308725"/>
            <a:ext cx="295275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GB" altLang="en-US" sz="1000">
                <a:solidFill>
                  <a:schemeClr val="bg1"/>
                </a:solidFill>
                <a:latin typeface="Arial" pitchFamily="34" charset="0"/>
              </a:rPr>
              <a:t>© ALSG, 2015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9952" y="4518446"/>
            <a:ext cx="468052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3528" y="332656"/>
            <a:ext cx="3960440" cy="29671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39952" y="5072410"/>
            <a:ext cx="4680520" cy="58883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0" i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4"/>
          </p:nvPr>
        </p:nvSpPr>
        <p:spPr>
          <a:xfrm>
            <a:off x="4788024" y="1340768"/>
            <a:ext cx="4041775" cy="2952328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chemeClr val="bg1"/>
              </a:buClr>
              <a:buFont typeface="Arial"/>
              <a:buChar char="•"/>
              <a:defRPr sz="2400" b="0" i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chemeClr val="bg1"/>
              </a:buClr>
              <a:buFont typeface="Arial"/>
              <a:buChar char="•"/>
              <a:defRPr sz="2000" b="0" i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chemeClr val="bg1"/>
              </a:buClr>
              <a:buFont typeface="Arial"/>
              <a:buChar char="•"/>
              <a:defRPr sz="1800" b="0" i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chemeClr val="bg1"/>
              </a:buClr>
              <a:buFont typeface="Arial"/>
              <a:buChar char="•"/>
              <a:defRPr sz="1600" b="0" i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chemeClr val="bg1"/>
              </a:buClr>
              <a:buFont typeface="Arial"/>
              <a:buChar char="•"/>
              <a:defRPr sz="1600" b="0" i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2355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143000" y="533400"/>
            <a:ext cx="7781925" cy="5562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FF0CDB-90C4-42F3-9DFE-F5DDAB4EFB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43000" y="6248400"/>
            <a:ext cx="1905000" cy="457200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E6770B-3341-4C3F-A751-71B72E467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2D2D79-5F0B-46AA-814B-97D1E6D95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/>
            </a:lvl1pPr>
          </a:lstStyle>
          <a:p>
            <a:pPr>
              <a:defRPr/>
            </a:pPr>
            <a:fld id="{0B748CAE-31A7-4E1C-AE44-AD74277C2BB1}" type="slidenum">
              <a:rPr lang="en-GB" altLang="en-US"/>
              <a:pPr>
                <a:defRPr/>
              </a:pPr>
              <a:t>‹nr.›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15090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LSG_PPT_Template 2.jpg                                        00DCFC5DWorkingArea                    7C2688A5:">
            <a:extLst>
              <a:ext uri="{FF2B5EF4-FFF2-40B4-BE49-F238E27FC236}">
                <a16:creationId xmlns:a16="http://schemas.microsoft.com/office/drawing/2014/main" id="{8CF5EEC3-A066-4DAD-AB83-F50D4C95D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1A60C638-D81D-465E-A616-75331A6C2E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6308725"/>
            <a:ext cx="295275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GB" altLang="en-US" sz="1000">
                <a:solidFill>
                  <a:srgbClr val="2F70C8"/>
                </a:solidFill>
                <a:latin typeface="Arial" pitchFamily="34" charset="0"/>
              </a:rPr>
              <a:t>© ALSG, 2015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2E579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26652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LSG_PPT_Template 2.jpg                                        00DCFC5DWorkingArea                    7C2688A5:">
            <a:extLst>
              <a:ext uri="{FF2B5EF4-FFF2-40B4-BE49-F238E27FC236}">
                <a16:creationId xmlns:a16="http://schemas.microsoft.com/office/drawing/2014/main" id="{D26AD25C-7DAC-4961-8E27-711CD9AB3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2">
            <a:extLst>
              <a:ext uri="{FF2B5EF4-FFF2-40B4-BE49-F238E27FC236}">
                <a16:creationId xmlns:a16="http://schemas.microsoft.com/office/drawing/2014/main" id="{B671B31A-861C-452B-A00B-58C074435041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68313" y="3933825"/>
            <a:ext cx="7775575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TextBox 4">
            <a:extLst>
              <a:ext uri="{FF2B5EF4-FFF2-40B4-BE49-F238E27FC236}">
                <a16:creationId xmlns:a16="http://schemas.microsoft.com/office/drawing/2014/main" id="{73866752-DAF2-4AF4-AD3C-4F0513A0CD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6308725"/>
            <a:ext cx="295275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GB" altLang="en-US" sz="1000">
                <a:solidFill>
                  <a:srgbClr val="2F70C8"/>
                </a:solidFill>
                <a:latin typeface="Arial" pitchFamily="34" charset="0"/>
              </a:rPr>
              <a:t>© ALSG, 2015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939133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3200" b="1" i="0" cap="all">
                <a:solidFill>
                  <a:srgbClr val="2E579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2426965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 b="0" i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9515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LSG_PPT_Template 2.jpg                                        00DCFC5DWorkingArea                    7C2688A5:">
            <a:extLst>
              <a:ext uri="{FF2B5EF4-FFF2-40B4-BE49-F238E27FC236}">
                <a16:creationId xmlns:a16="http://schemas.microsoft.com/office/drawing/2014/main" id="{C434C431-9E97-4E54-B191-DEA9B3103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3D7BD99E-7612-4671-88E5-4B515805C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6308725"/>
            <a:ext cx="295275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GB" altLang="en-US" sz="1000">
                <a:solidFill>
                  <a:srgbClr val="2F70C8"/>
                </a:solidFill>
                <a:latin typeface="Arial" pitchFamily="34" charset="0"/>
              </a:rPr>
              <a:t>© ALSG, 2015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634082"/>
          </a:xfrm>
          <a:prstGeom prst="rect">
            <a:avLst/>
          </a:prstGeom>
        </p:spPr>
        <p:txBody>
          <a:bodyPr vert="horz"/>
          <a:lstStyle>
            <a:lvl1pPr algn="l">
              <a:defRPr sz="3200" b="1" i="0">
                <a:solidFill>
                  <a:srgbClr val="2E579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38747"/>
            <a:ext cx="8229600" cy="4032448"/>
          </a:xfrm>
          <a:prstGeom prst="rect">
            <a:avLst/>
          </a:prstGeom>
        </p:spPr>
        <p:txBody>
          <a:bodyPr vert="horz"/>
          <a:lstStyle>
            <a:lvl1pPr marL="457200" indent="-457200">
              <a:buClr>
                <a:srgbClr val="3657A7"/>
              </a:buClr>
              <a:buFont typeface="Arial"/>
              <a:buChar char="•"/>
              <a:defRPr sz="2800" b="0" i="0">
                <a:latin typeface="Arial" pitchFamily="34" charset="0"/>
                <a:cs typeface="Arial" pitchFamily="34" charset="0"/>
              </a:defRPr>
            </a:lvl1pPr>
            <a:lvl2pPr marL="914400" indent="-457200">
              <a:buClr>
                <a:srgbClr val="3657A7"/>
              </a:buClr>
              <a:buFont typeface="Arial"/>
              <a:buChar char="•"/>
              <a:defRPr sz="2400" b="0" i="0">
                <a:latin typeface="Arial"/>
                <a:cs typeface="Arial"/>
              </a:defRPr>
            </a:lvl2pPr>
            <a:lvl3pPr marL="1257300" indent="-342900">
              <a:buClr>
                <a:srgbClr val="3657A7"/>
              </a:buClr>
              <a:buFont typeface="Arial"/>
              <a:buChar char="•"/>
              <a:defRPr sz="2200" b="0" i="0">
                <a:latin typeface="Arial"/>
                <a:cs typeface="Arial"/>
              </a:defRPr>
            </a:lvl3pPr>
            <a:lvl4pPr marL="1714500" indent="-342900">
              <a:buClr>
                <a:srgbClr val="3657A7"/>
              </a:buClr>
              <a:buFont typeface="Arial"/>
              <a:buChar char="•"/>
              <a:defRPr sz="2000" b="0" i="0">
                <a:latin typeface="Arial"/>
                <a:cs typeface="Arial"/>
              </a:defRPr>
            </a:lvl4pPr>
            <a:lvl5pPr marL="2171700" indent="-342900">
              <a:buClr>
                <a:srgbClr val="3657A7"/>
              </a:buClr>
              <a:buFont typeface="Arial"/>
              <a:buChar char="•"/>
              <a:defRPr sz="1800"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5769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ALSG_PPT_Template 2.jpg                                        00DCFC5DWorkingArea                    7C2688A5:">
            <a:extLst>
              <a:ext uri="{FF2B5EF4-FFF2-40B4-BE49-F238E27FC236}">
                <a16:creationId xmlns:a16="http://schemas.microsoft.com/office/drawing/2014/main" id="{414E1CF2-21DA-44D8-A0E6-118A32B62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5B128254-23BB-46C2-AB9F-1323E8CD85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6308725"/>
            <a:ext cx="295275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GB" altLang="en-US" sz="1000">
                <a:solidFill>
                  <a:srgbClr val="2F70C8"/>
                </a:solidFill>
                <a:latin typeface="Arial" pitchFamily="34" charset="0"/>
              </a:rPr>
              <a:t>© ALSG, 2015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 algn="l">
              <a:defRPr sz="3200" b="1" i="0">
                <a:solidFill>
                  <a:srgbClr val="2E579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3657A7"/>
              </a:buClr>
              <a:buFont typeface="Arial"/>
              <a:buChar char="•"/>
              <a:defRPr sz="2800" b="0" i="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3657A7"/>
              </a:buClr>
              <a:buFont typeface="Arial"/>
              <a:buChar char="•"/>
              <a:defRPr sz="2400" b="0" i="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3657A7"/>
              </a:buClr>
              <a:buFont typeface="Arial"/>
              <a:buChar char="•"/>
              <a:defRPr sz="2000" b="0" i="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3657A7"/>
              </a:buClr>
              <a:buFont typeface="Arial"/>
              <a:buChar char="•"/>
              <a:defRPr sz="1800" b="0" i="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3657A7"/>
              </a:buClr>
              <a:buFont typeface="Arial"/>
              <a:buChar char="•"/>
              <a:defRPr sz="1800" b="0" i="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3657A7"/>
              </a:buClr>
              <a:buFont typeface="Arial"/>
              <a:buChar char="•"/>
              <a:defRPr sz="2800" b="0" i="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3657A7"/>
              </a:buClr>
              <a:buFont typeface="Arial"/>
              <a:buChar char="•"/>
              <a:defRPr sz="2400" b="0" i="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3657A7"/>
              </a:buClr>
              <a:buFont typeface="Arial"/>
              <a:buChar char="•"/>
              <a:defRPr sz="2000" b="0" i="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3657A7"/>
              </a:buClr>
              <a:buFont typeface="Arial"/>
              <a:buChar char="•"/>
              <a:defRPr sz="1800" b="0" i="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3657A7"/>
              </a:buClr>
              <a:buFont typeface="Arial"/>
              <a:buChar char="•"/>
              <a:defRPr sz="1800" b="0" i="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9993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ALSG_PPT_Template 2.jpg                                        00DCFC5DWorkingArea                    7C2688A5:">
            <a:extLst>
              <a:ext uri="{FF2B5EF4-FFF2-40B4-BE49-F238E27FC236}">
                <a16:creationId xmlns:a16="http://schemas.microsoft.com/office/drawing/2014/main" id="{398F49B3-9E86-4E3F-BE00-6D916BEFE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43FD5D-0D04-4D6F-BB24-35D70DAA95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6308725"/>
            <a:ext cx="295275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GB" altLang="en-US" sz="1000">
                <a:solidFill>
                  <a:srgbClr val="2F70C8"/>
                </a:solidFill>
                <a:latin typeface="Arial" pitchFamily="34" charset="0"/>
              </a:rPr>
              <a:t>© ALSG, 2015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 vert="horz"/>
          <a:lstStyle>
            <a:lvl1pPr algn="l">
              <a:defRPr sz="3200" b="1" i="0">
                <a:solidFill>
                  <a:srgbClr val="2E579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68393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LSG_PPT_Template 2.jpg                                        00DCFC5DWorkingArea                    7C2688A5:">
            <a:extLst>
              <a:ext uri="{FF2B5EF4-FFF2-40B4-BE49-F238E27FC236}">
                <a16:creationId xmlns:a16="http://schemas.microsoft.com/office/drawing/2014/main" id="{115BACEC-502B-4022-94BC-67D485513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1D9001F2-B1B2-4C5C-8A0E-6F444BB5D7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6308725"/>
            <a:ext cx="295275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GB" altLang="en-US" sz="1000">
                <a:solidFill>
                  <a:srgbClr val="2F70C8"/>
                </a:solidFill>
                <a:latin typeface="Arial" pitchFamily="34" charset="0"/>
              </a:rPr>
              <a:t>© ALSG, 2015</a:t>
            </a:r>
          </a:p>
        </p:txBody>
      </p:sp>
    </p:spTree>
    <p:extLst>
      <p:ext uri="{BB962C8B-B14F-4D97-AF65-F5344CB8AC3E}">
        <p14:creationId xmlns:p14="http://schemas.microsoft.com/office/powerpoint/2010/main" val="854885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ALSG_PPT_Template 2.jpg                                        00DCFC5DWorkingArea                    7C2688A5:">
            <a:extLst>
              <a:ext uri="{FF2B5EF4-FFF2-40B4-BE49-F238E27FC236}">
                <a16:creationId xmlns:a16="http://schemas.microsoft.com/office/drawing/2014/main" id="{2CC8B5D1-CB2A-4CB6-9D36-8F0B7FF11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F8CDD086-31A8-49A5-A47B-4FF106AA1B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6308725"/>
            <a:ext cx="295275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GB" altLang="en-US" sz="1000">
                <a:solidFill>
                  <a:srgbClr val="2F70C8"/>
                </a:solidFill>
                <a:latin typeface="Arial" pitchFamily="34" charset="0"/>
              </a:rPr>
              <a:t>© ALSG, 2015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400" b="1" i="0">
                <a:solidFill>
                  <a:srgbClr val="2E579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>
                <a:solidFill>
                  <a:srgbClr val="2E5796"/>
                </a:solidFill>
                <a:latin typeface="Arial"/>
                <a:cs typeface="Arial"/>
              </a:defRPr>
            </a:lvl1pPr>
            <a:lvl2pPr>
              <a:defRPr sz="2800">
                <a:solidFill>
                  <a:srgbClr val="2E5796"/>
                </a:solidFill>
                <a:latin typeface="Arial"/>
                <a:cs typeface="Arial"/>
              </a:defRPr>
            </a:lvl2pPr>
            <a:lvl3pPr>
              <a:defRPr sz="2400">
                <a:solidFill>
                  <a:srgbClr val="2E5796"/>
                </a:solidFill>
                <a:latin typeface="Arial"/>
                <a:cs typeface="Arial"/>
              </a:defRPr>
            </a:lvl3pPr>
            <a:lvl4pPr>
              <a:defRPr sz="2000">
                <a:solidFill>
                  <a:srgbClr val="2E5796"/>
                </a:solidFill>
                <a:latin typeface="Arial"/>
                <a:cs typeface="Arial"/>
              </a:defRPr>
            </a:lvl4pPr>
            <a:lvl5pPr>
              <a:defRPr sz="2000">
                <a:solidFill>
                  <a:srgbClr val="2E5796"/>
                </a:solidFill>
                <a:latin typeface="Arial"/>
                <a:cs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0" i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3510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ALSG_PPT_Template 2.jpg                                        00DCFC5DWorkingArea                    7C2688A5:">
            <a:extLst>
              <a:ext uri="{FF2B5EF4-FFF2-40B4-BE49-F238E27FC236}">
                <a16:creationId xmlns:a16="http://schemas.microsoft.com/office/drawing/2014/main" id="{1087C597-790F-4E91-9E76-0B847E910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2">
            <a:extLst>
              <a:ext uri="{FF2B5EF4-FFF2-40B4-BE49-F238E27FC236}">
                <a16:creationId xmlns:a16="http://schemas.microsoft.com/office/drawing/2014/main" id="{2420BB44-5D1B-4C4E-A4DA-09947A6F2DB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059113" y="5084763"/>
            <a:ext cx="54737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extBox 4">
            <a:extLst>
              <a:ext uri="{FF2B5EF4-FFF2-40B4-BE49-F238E27FC236}">
                <a16:creationId xmlns:a16="http://schemas.microsoft.com/office/drawing/2014/main" id="{E697DBA9-C477-45D4-9C3F-CEBDF5F8D4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6308725"/>
            <a:ext cx="295275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GB" altLang="en-US" sz="1000">
                <a:solidFill>
                  <a:srgbClr val="2F70C8"/>
                </a:solidFill>
                <a:latin typeface="Arial" pitchFamily="34" charset="0"/>
              </a:rPr>
              <a:t>© ALSG, 2015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6040" y="4518446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 i="0">
                <a:solidFill>
                  <a:srgbClr val="3657A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568" y="317847"/>
            <a:ext cx="7848872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6040" y="5072410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0" i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387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ALSG_PPT_Template.jpg                                          00DCFC5DWorkingArea                    7C2688A5:">
            <a:extLst>
              <a:ext uri="{FF2B5EF4-FFF2-40B4-BE49-F238E27FC236}">
                <a16:creationId xmlns:a16="http://schemas.microsoft.com/office/drawing/2014/main" id="{7FCBAE16-8862-4801-BFAE-4F9423E50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41" r:id="rId1"/>
    <p:sldLayoutId id="2147484242" r:id="rId2"/>
    <p:sldLayoutId id="2147484243" r:id="rId3"/>
    <p:sldLayoutId id="2147484244" r:id="rId4"/>
    <p:sldLayoutId id="2147484245" r:id="rId5"/>
    <p:sldLayoutId id="2147484246" r:id="rId6"/>
    <p:sldLayoutId id="2147484247" r:id="rId7"/>
    <p:sldLayoutId id="2147484248" r:id="rId8"/>
    <p:sldLayoutId id="2147484249" r:id="rId9"/>
    <p:sldLayoutId id="2147484250" r:id="rId10"/>
    <p:sldLayoutId id="21474842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" charset="0"/>
          <a:ea typeface="MS PGothic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kin.be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kin.be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8.jpeg"/><Relationship Id="rId4" Type="http://schemas.openxmlformats.org/officeDocument/2006/relationships/hyperlink" Target="http://www.alsg.org/vl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>
            <a:extLst>
              <a:ext uri="{FF2B5EF4-FFF2-40B4-BE49-F238E27FC236}">
                <a16:creationId xmlns:a16="http://schemas.microsoft.com/office/drawing/2014/main" id="{D79C7A17-97DE-4D17-8D47-7F6FB9ED4F8F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8261350" y="5794375"/>
            <a:ext cx="6223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GB" altLang="en-US" dirty="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CDD7151B-0F41-4015-AC77-6214ABCCBD1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-53790" y="346076"/>
            <a:ext cx="7772400" cy="792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en-US" sz="3200" dirty="0">
                <a:solidFill>
                  <a:schemeClr val="tx1"/>
                </a:solidFill>
              </a:rPr>
              <a:t>Pré-course faculty meeting</a:t>
            </a:r>
          </a:p>
        </p:txBody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8BCA6B79-6F76-4DED-9F11-A6E85D4B9DD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-180528" y="1138238"/>
            <a:ext cx="6400800" cy="663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en-US" sz="1600" dirty="0"/>
              <a:t>Antwerpen 24-25 </a:t>
            </a:r>
            <a:r>
              <a:rPr lang="en-US" altLang="en-US" sz="1600" dirty="0" err="1"/>
              <a:t>oktober</a:t>
            </a:r>
            <a:r>
              <a:rPr lang="en-US" altLang="en-US" sz="1600"/>
              <a:t> 2024, </a:t>
            </a:r>
            <a:r>
              <a:rPr lang="en-US" altLang="en-US" sz="1600" err="1"/>
              <a:t>Malle</a:t>
            </a:r>
            <a:endParaRPr lang="en-US" altLang="en-US" sz="160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0B7816A-BD69-E9E9-6549-13ACC56FAF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625" t="19200" r="23581" b="72600"/>
          <a:stretch/>
        </p:blipFill>
        <p:spPr>
          <a:xfrm>
            <a:off x="7324317" y="5654736"/>
            <a:ext cx="1296144" cy="1069851"/>
          </a:xfrm>
          <a:prstGeom prst="rect">
            <a:avLst/>
          </a:prstGeom>
        </p:spPr>
      </p:pic>
      <p:pic>
        <p:nvPicPr>
          <p:cNvPr id="2" name="Picture 2" descr="Onderwijsgebouw M versterkt de wetenschapscampus Universiteit Antwerpen">
            <a:extLst>
              <a:ext uri="{FF2B5EF4-FFF2-40B4-BE49-F238E27FC236}">
                <a16:creationId xmlns:a16="http://schemas.microsoft.com/office/drawing/2014/main" id="{5C1A6C97-06AC-28A2-A75E-BC5C5119B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143000"/>
            <a:ext cx="8128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E0B843-2A06-764B-C457-281B7CC704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1F3CFA7-4CDD-9BCA-A521-B542F63254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134" t="15000" r="36396" b="15073"/>
          <a:stretch>
            <a:fillRect/>
          </a:stretch>
        </p:blipFill>
        <p:spPr>
          <a:xfrm>
            <a:off x="179512" y="764704"/>
            <a:ext cx="4253698" cy="59827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100F78-E9D4-5C17-8968-BE613391DECE}"/>
              </a:ext>
            </a:extLst>
          </p:cNvPr>
          <p:cNvSpPr txBox="1">
            <a:spLocks/>
          </p:cNvSpPr>
          <p:nvPr/>
        </p:nvSpPr>
        <p:spPr bwMode="auto">
          <a:xfrm>
            <a:off x="540000" y="360000"/>
            <a:ext cx="6030098" cy="63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" charset="0"/>
                <a:ea typeface="ＭＳ Ｐゴシック" charset="0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" charset="0"/>
              </a:defRPr>
            </a:lvl9pPr>
          </a:lstStyle>
          <a:p>
            <a:pPr algn="l" eaLnBrk="1" hangingPunct="1"/>
            <a:r>
              <a:rPr lang="en-GB" altLang="en-US" sz="3200" b="1" kern="0" dirty="0" err="1">
                <a:solidFill>
                  <a:srgbClr val="2E5796"/>
                </a:solidFill>
                <a:latin typeface="Arial" charset="0"/>
                <a:ea typeface="ＭＳ Ｐゴシック" pitchFamily="34" charset="-128"/>
                <a:cs typeface="Arial" charset="0"/>
              </a:rPr>
              <a:t>Instructeurgids</a:t>
            </a:r>
            <a:endParaRPr lang="en-GB" altLang="en-US" sz="3200" b="1" kern="0" dirty="0">
              <a:solidFill>
                <a:srgbClr val="2E5796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pic>
        <p:nvPicPr>
          <p:cNvPr id="3" name="Picture 2" descr="Beademing met masker en ballon - Werken bij RAV Hollands Midden">
            <a:extLst>
              <a:ext uri="{FF2B5EF4-FFF2-40B4-BE49-F238E27FC236}">
                <a16:creationId xmlns:a16="http://schemas.microsoft.com/office/drawing/2014/main" id="{DE2888BF-C51D-C258-FBDD-8CB7EB61FD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93" t="-2" r="13113"/>
          <a:stretch/>
        </p:blipFill>
        <p:spPr bwMode="auto">
          <a:xfrm>
            <a:off x="4710792" y="1340768"/>
            <a:ext cx="4325704" cy="5256584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262579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C523623C-315D-B784-A885-7DD184C92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l-BE" dirty="0"/>
              <a:t>Embedded skills</a:t>
            </a:r>
            <a:br>
              <a:rPr lang="nl-BE" dirty="0"/>
            </a:b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0093EAA-C82F-A364-2476-3FF85CB24B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6357" y="1400811"/>
            <a:ext cx="4752528" cy="4525963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90000"/>
              </a:lnSpc>
              <a:buNone/>
            </a:pPr>
            <a:endParaRPr lang="nl-BE" sz="1600" dirty="0"/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nl-BE" sz="1600" dirty="0"/>
              <a:t>Demonstratie in real time tijdens simulatie door FH ( oude stage 1)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nl-BE" sz="1600" dirty="0"/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nl-BE" sz="1600" dirty="0"/>
              <a:t>De kandidaten kunnen oefenen en worden daarin begeleid op het einde van de sim, liefst na debriefing (oude stage 4). 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nl-BE" sz="1600" dirty="0"/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nl-BE" sz="1600" dirty="0"/>
              <a:t>Bedwing je “aanleer-gen”, coach liever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nl-BE" sz="1600" dirty="0"/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nl-BE" sz="1600" dirty="0"/>
              <a:t>Wie verdere ondersteuning nodig heeft voor deze vaardigheden moet de kans krijgen om dit te oefenen: deze remediering gebeurt in de pauzes</a:t>
            </a:r>
          </a:p>
        </p:txBody>
      </p:sp>
      <p:pic>
        <p:nvPicPr>
          <p:cNvPr id="8194" name="Picture 2" descr="Repeat After Me: Yes Coach! –– Funny Basketball Coach Quote - Basketball  Coach - Sticker | TeePublic">
            <a:extLst>
              <a:ext uri="{FF2B5EF4-FFF2-40B4-BE49-F238E27FC236}">
                <a16:creationId xmlns:a16="http://schemas.microsoft.com/office/drawing/2014/main" id="{4E1C9902-502B-ED53-0BAF-013E6B6CA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62853" y="1652009"/>
            <a:ext cx="3466728" cy="403860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669552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 bwMode="auto">
          <a:xfrm>
            <a:off x="467544" y="332656"/>
            <a:ext cx="8229600" cy="63408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GB" altLang="en-US" dirty="0" err="1"/>
              <a:t>Belangrijkste</a:t>
            </a:r>
            <a:r>
              <a:rPr lang="en-GB" altLang="en-US" dirty="0"/>
              <a:t> skills</a:t>
            </a: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34EFF737-BF33-A060-06E1-C5DD244D65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375" t="48971" r="37001" b="26734"/>
          <a:stretch>
            <a:fillRect/>
          </a:stretch>
        </p:blipFill>
        <p:spPr>
          <a:xfrm>
            <a:off x="187073" y="1268760"/>
            <a:ext cx="8533606" cy="41044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614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 bwMode="auto">
          <a:xfrm>
            <a:off x="540000" y="360000"/>
            <a:ext cx="8229600" cy="633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dirty="0">
                <a:latin typeface="Arial" charset="0"/>
                <a:ea typeface="ＭＳ Ｐゴシック" pitchFamily="34" charset="-128"/>
                <a:cs typeface="Arial" charset="0"/>
              </a:rPr>
              <a:t>Wat </a:t>
            </a:r>
            <a:r>
              <a:rPr lang="en-GB" altLang="en-US" dirty="0" err="1">
                <a:latin typeface="Arial" charset="0"/>
                <a:ea typeface="ＭＳ Ｐゴシック" pitchFamily="34" charset="-128"/>
                <a:cs typeface="Arial" charset="0"/>
              </a:rPr>
              <a:t>verandert</a:t>
            </a:r>
            <a:r>
              <a:rPr lang="en-GB" altLang="en-US" dirty="0">
                <a:latin typeface="Arial" charset="0"/>
                <a:ea typeface="ＭＳ Ｐゴシック" pitchFamily="34" charset="-128"/>
                <a:cs typeface="Arial" charset="0"/>
              </a:rPr>
              <a:t> er in het </a:t>
            </a:r>
            <a:r>
              <a:rPr lang="en-GB" altLang="en-US" dirty="0" err="1">
                <a:latin typeface="Arial" charset="0"/>
                <a:ea typeface="ＭＳ Ｐゴシック" pitchFamily="34" charset="-128"/>
                <a:cs typeface="Arial" charset="0"/>
              </a:rPr>
              <a:t>programma</a:t>
            </a:r>
            <a:r>
              <a:rPr lang="en-GB" altLang="en-US" dirty="0">
                <a:latin typeface="Arial" charset="0"/>
                <a:ea typeface="ＭＳ Ｐゴシック" pitchFamily="34" charset="-128"/>
                <a:cs typeface="Arial" charset="0"/>
              </a:rPr>
              <a:t>? 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 bwMode="auto">
          <a:xfrm>
            <a:off x="540000" y="1124744"/>
            <a:ext cx="8229600" cy="4032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Tx/>
              <a:buNone/>
            </a:pPr>
            <a:r>
              <a:rPr lang="en-GB" altLang="en-US" sz="2400" b="1" dirty="0">
                <a:solidFill>
                  <a:srgbClr val="2E5796"/>
                </a:solidFill>
                <a:latin typeface="Arial" charset="0"/>
                <a:ea typeface="ＭＳ Ｐゴシック" pitchFamily="34" charset="-128"/>
                <a:cs typeface="Arial" charset="0"/>
              </a:rPr>
              <a:t>Dag 1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rgbClr val="333333"/>
                </a:solidFill>
                <a:latin typeface="Arial" charset="0"/>
                <a:ea typeface="ＭＳ Ｐゴシック" pitchFamily="34" charset="-128"/>
                <a:cs typeface="Arial" charset="0"/>
              </a:rPr>
              <a:t>Pre-brief: </a:t>
            </a:r>
            <a:r>
              <a:rPr lang="en-GB" altLang="en-US" dirty="0">
                <a:solidFill>
                  <a:srgbClr val="333333"/>
                </a:solidFill>
                <a:latin typeface="Arial" charset="0"/>
                <a:ea typeface="ＭＳ Ｐゴシック" pitchFamily="34" charset="-128"/>
                <a:cs typeface="Arial" charset="0"/>
                <a:hlinkClick r:id="rId3"/>
              </a:rPr>
              <a:t>www.gokin.be</a:t>
            </a:r>
            <a:r>
              <a:rPr lang="en-GB" altLang="en-US" dirty="0">
                <a:solidFill>
                  <a:srgbClr val="333333"/>
                </a:solidFill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</a:p>
          <a:p>
            <a:pPr marL="457200" lvl="1" indent="0" eaLnBrk="1" hangingPunct="1">
              <a:buNone/>
            </a:pPr>
            <a:endParaRPr lang="en-GB" altLang="en-US" dirty="0">
              <a:solidFill>
                <a:srgbClr val="333333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endParaRPr lang="en-GB" altLang="en-US" dirty="0">
              <a:solidFill>
                <a:srgbClr val="333333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endParaRPr lang="en-GB" altLang="en-US" dirty="0">
              <a:solidFill>
                <a:srgbClr val="333333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457200" lvl="1" indent="0" eaLnBrk="1" hangingPunct="1">
              <a:buNone/>
            </a:pPr>
            <a:endParaRPr lang="en-GB" altLang="en-US" dirty="0">
              <a:solidFill>
                <a:srgbClr val="333333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rgbClr val="333333"/>
                </a:solidFill>
                <a:latin typeface="Arial" charset="0"/>
                <a:ea typeface="ＭＳ Ｐゴシック" pitchFamily="34" charset="-128"/>
                <a:cs typeface="Arial" charset="0"/>
              </a:rPr>
              <a:t>Learning partner </a:t>
            </a:r>
            <a:r>
              <a:rPr lang="en-GB" altLang="en-US" dirty="0" err="1">
                <a:solidFill>
                  <a:srgbClr val="333333"/>
                </a:solidFill>
                <a:latin typeface="Arial" charset="0"/>
                <a:ea typeface="ＭＳ Ｐゴシック" pitchFamily="34" charset="-128"/>
                <a:cs typeface="Arial" charset="0"/>
              </a:rPr>
              <a:t>conversatie</a:t>
            </a:r>
            <a:r>
              <a:rPr lang="en-GB" altLang="en-US" dirty="0">
                <a:solidFill>
                  <a:srgbClr val="333333"/>
                </a:solidFill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r>
              <a:rPr lang="en-GB" altLang="en-US" dirty="0" err="1">
                <a:solidFill>
                  <a:srgbClr val="333333"/>
                </a:solidFill>
                <a:latin typeface="Arial" charset="0"/>
                <a:ea typeface="ＭＳ Ｐゴシック" pitchFamily="34" charset="-128"/>
                <a:cs typeface="Arial" charset="0"/>
              </a:rPr>
              <a:t>na</a:t>
            </a:r>
            <a:r>
              <a:rPr lang="en-GB" altLang="en-US" dirty="0">
                <a:solidFill>
                  <a:srgbClr val="333333"/>
                </a:solidFill>
                <a:latin typeface="Arial" charset="0"/>
                <a:ea typeface="ＭＳ Ｐゴシック" pitchFamily="34" charset="-128"/>
                <a:cs typeface="Arial" charset="0"/>
              </a:rPr>
              <a:t> demo’s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endParaRPr lang="en-GB" altLang="en-US" dirty="0">
              <a:solidFill>
                <a:srgbClr val="333333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100D06F-FED3-315D-C944-F8EDE2A508A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157" t="7558" r="4387"/>
          <a:stretch>
            <a:fillRect/>
          </a:stretch>
        </p:blipFill>
        <p:spPr>
          <a:xfrm>
            <a:off x="4953176" y="1095818"/>
            <a:ext cx="3816424" cy="2570571"/>
          </a:xfrm>
          <a:prstGeom prst="rect">
            <a:avLst/>
          </a:prstGeom>
        </p:spPr>
      </p:pic>
      <p:pic>
        <p:nvPicPr>
          <p:cNvPr id="9218" name="Picture 2" descr="Turn and Talk – tips for pair tasks - Topsy Page">
            <a:extLst>
              <a:ext uri="{FF2B5EF4-FFF2-40B4-BE49-F238E27FC236}">
                <a16:creationId xmlns:a16="http://schemas.microsoft.com/office/drawing/2014/main" id="{ED2B05C9-39BA-3357-D8A9-5FC3363AB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365104"/>
            <a:ext cx="3681369" cy="232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6633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7F4515-0FA9-40D0-1379-03FD64D38E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F7657887-6F4D-06DA-6221-E66217BF4EF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68441" y="179288"/>
            <a:ext cx="8229600" cy="633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dirty="0">
                <a:latin typeface="Arial" charset="0"/>
                <a:ea typeface="ＭＳ Ｐゴシック" pitchFamily="34" charset="-128"/>
                <a:cs typeface="Arial" charset="0"/>
              </a:rPr>
              <a:t>Wat </a:t>
            </a:r>
            <a:r>
              <a:rPr lang="en-GB" altLang="en-US" dirty="0" err="1">
                <a:latin typeface="Arial" charset="0"/>
                <a:ea typeface="ＭＳ Ｐゴシック" pitchFamily="34" charset="-128"/>
                <a:cs typeface="Arial" charset="0"/>
              </a:rPr>
              <a:t>verandert</a:t>
            </a:r>
            <a:r>
              <a:rPr lang="en-GB" altLang="en-US" dirty="0">
                <a:latin typeface="Arial" charset="0"/>
                <a:ea typeface="ＭＳ Ｐゴシック" pitchFamily="34" charset="-128"/>
                <a:cs typeface="Arial" charset="0"/>
              </a:rPr>
              <a:t> er in het </a:t>
            </a:r>
            <a:r>
              <a:rPr lang="en-GB" altLang="en-US" dirty="0" err="1">
                <a:latin typeface="Arial" charset="0"/>
                <a:ea typeface="ＭＳ Ｐゴシック" pitchFamily="34" charset="-128"/>
                <a:cs typeface="Arial" charset="0"/>
              </a:rPr>
              <a:t>programma</a:t>
            </a:r>
            <a:r>
              <a:rPr lang="en-GB" altLang="en-US" dirty="0">
                <a:latin typeface="Arial" charset="0"/>
                <a:ea typeface="ＭＳ Ｐゴシック" pitchFamily="34" charset="-128"/>
                <a:cs typeface="Arial" charset="0"/>
              </a:rPr>
              <a:t>? 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BD18EE1E-3459-A90F-B5F6-692411A56382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168441" y="836712"/>
            <a:ext cx="8590088" cy="504056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Tx/>
              <a:buNone/>
            </a:pPr>
            <a:r>
              <a:rPr lang="nl-NL" sz="2400" b="1" noProof="0" dirty="0">
                <a:solidFill>
                  <a:srgbClr val="2E5796"/>
                </a:solidFill>
                <a:latin typeface="Arial" charset="0"/>
                <a:ea typeface="ＭＳ Ｐゴシック" pitchFamily="34" charset="-128"/>
                <a:cs typeface="Arial" charset="0"/>
              </a:rPr>
              <a:t>Dag 1 en 2: reflectie-sessie</a:t>
            </a:r>
          </a:p>
          <a:p>
            <a:pPr lvl="1" eaLnBrk="1" hangingPunct="1"/>
            <a:r>
              <a:rPr lang="nl-NL" noProof="0" dirty="0">
                <a:solidFill>
                  <a:srgbClr val="333333"/>
                </a:solidFill>
                <a:latin typeface="Arial" charset="0"/>
                <a:ea typeface="ＭＳ Ｐゴシック" pitchFamily="34" charset="-128"/>
                <a:cs typeface="Arial" charset="0"/>
              </a:rPr>
              <a:t>Einde van dag 1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rgbClr val="333333"/>
                </a:solidFill>
                <a:latin typeface="Arial" charset="0"/>
                <a:ea typeface="ＭＳ Ｐゴシック" pitchFamily="34" charset="-128"/>
                <a:cs typeface="Arial" charset="0"/>
              </a:rPr>
              <a:t>Elk groepje</a:t>
            </a:r>
            <a:r>
              <a:rPr lang="nl-NL" sz="1800" noProof="0" dirty="0">
                <a:solidFill>
                  <a:srgbClr val="333333"/>
                </a:solidFill>
                <a:latin typeface="Arial" charset="0"/>
                <a:ea typeface="ＭＳ Ｐゴシック" pitchFamily="34" charset="-128"/>
                <a:cs typeface="Arial" charset="0"/>
              </a:rPr>
              <a:t> kandidaten wordt gebrieft door de aanwezige instructeurs, om thuis na te denken over volgende 3 vragen: </a:t>
            </a:r>
          </a:p>
          <a:p>
            <a:pPr lvl="2" eaLnBrk="1" hangingPunct="1">
              <a:buFont typeface="+mj-lt"/>
              <a:buAutoNum type="arabicPeriod"/>
            </a:pPr>
            <a:r>
              <a:rPr lang="nl-NL" sz="1600" noProof="0" dirty="0">
                <a:latin typeface="Arial" panose="020B0604020202020204" pitchFamily="34" charset="0"/>
                <a:cs typeface="Arial" panose="020B0604020202020204" pitchFamily="34" charset="0"/>
              </a:rPr>
              <a:t>Wat heb je geleerd dat voor jou handig is in de praktijk? Geef een specifiek voorbeeld.</a:t>
            </a:r>
          </a:p>
          <a:p>
            <a:pPr lvl="2" eaLnBrk="1" hangingPunct="1">
              <a:buFont typeface="+mj-lt"/>
              <a:buAutoNum type="arabicPeriod"/>
            </a:pPr>
            <a:r>
              <a:rPr lang="nl-NL" sz="1600" noProof="0" dirty="0">
                <a:latin typeface="Arial" panose="020B0604020202020204" pitchFamily="34" charset="0"/>
                <a:cs typeface="Arial" panose="020B0604020202020204" pitchFamily="34" charset="0"/>
              </a:rPr>
              <a:t>Denk na over een TOP die je zag bij iemand in je groep en beschrijf dat morgen aan je partner. Leg uit waarom je dat goed vond.</a:t>
            </a:r>
          </a:p>
          <a:p>
            <a:pPr lvl="2" eaLnBrk="1" hangingPunct="1">
              <a:buFont typeface="+mj-lt"/>
              <a:buAutoNum type="arabicPeriod"/>
            </a:pPr>
            <a:r>
              <a:rPr lang="nl-NL" sz="1600" noProof="0" dirty="0">
                <a:latin typeface="Arial" panose="020B0604020202020204" pitchFamily="34" charset="0"/>
                <a:cs typeface="Arial" panose="020B0604020202020204" pitchFamily="34" charset="0"/>
              </a:rPr>
              <a:t>Waar wil je morgen vooral op inzetten voor jezelf? Waar ga je jezelf misschien net dat extra duwtje in de rug geven? </a:t>
            </a:r>
          </a:p>
          <a:p>
            <a:pPr marL="914400" lvl="2" indent="0" eaLnBrk="1" hangingPunct="1">
              <a:buNone/>
            </a:pP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Deze 3 vragen worden dag twee </a:t>
            </a:r>
            <a:r>
              <a:rPr lang="nl-NL" sz="1600" dirty="0" err="1">
                <a:latin typeface="Arial" panose="020B0604020202020204" pitchFamily="34" charset="0"/>
                <a:cs typeface="Arial" panose="020B0604020202020204" pitchFamily="34" charset="0"/>
              </a:rPr>
              <a:t>besroken</a:t>
            </a:r>
            <a:endParaRPr lang="nl-NL" sz="16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>
              <a:buFont typeface="+mj-lt"/>
              <a:buAutoNum type="arabicPeriod"/>
            </a:pPr>
            <a:endParaRPr lang="nl-NL" sz="16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nl-NL" sz="2200" noProof="0" dirty="0">
                <a:latin typeface="Arial" panose="020B0604020202020204" pitchFamily="34" charset="0"/>
                <a:cs typeface="Arial" panose="020B0604020202020204" pitchFamily="34" charset="0"/>
              </a:rPr>
              <a:t>Dag 2</a:t>
            </a:r>
          </a:p>
          <a:p>
            <a:pPr lvl="2"/>
            <a:r>
              <a:rPr lang="nl-NL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in lezingkamer</a:t>
            </a:r>
          </a:p>
          <a:p>
            <a:pPr lvl="2"/>
            <a:r>
              <a:rPr lang="nl-NL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kandidaten per kleur, per 2 discussie (4min), plenair (4 min)</a:t>
            </a:r>
          </a:p>
          <a:p>
            <a:pPr lvl="2"/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Iedereen welkom om te luisteren</a:t>
            </a:r>
            <a:endParaRPr lang="nl-NL" sz="18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7712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 bwMode="auto">
          <a:xfrm>
            <a:off x="540000" y="360000"/>
            <a:ext cx="8229600" cy="633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dirty="0" err="1">
                <a:latin typeface="Arial" charset="0"/>
                <a:ea typeface="ＭＳ Ｐゴシック" pitchFamily="34" charset="-128"/>
                <a:cs typeface="Arial" charset="0"/>
              </a:rPr>
              <a:t>Simulaties</a:t>
            </a:r>
            <a:endParaRPr lang="en-GB" altLang="en-US" dirty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 bwMode="auto">
          <a:xfrm>
            <a:off x="540000" y="1224000"/>
            <a:ext cx="8229600" cy="446449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lvl="1" eaLnBrk="1" hangingPunct="1">
              <a:buFont typeface="Arial" panose="020B0604020202020204" pitchFamily="34" charset="0"/>
              <a:buChar char="•"/>
            </a:pPr>
            <a:r>
              <a:rPr lang="nl-NL" noProof="0">
                <a:solidFill>
                  <a:srgbClr val="333333"/>
                </a:solidFill>
                <a:latin typeface="Arial" charset="0"/>
                <a:ea typeface="ＭＳ Ｐゴシック" pitchFamily="34" charset="-128"/>
                <a:cs typeface="Arial" charset="0"/>
              </a:rPr>
              <a:t>6 simulaties per onderdeel</a:t>
            </a:r>
          </a:p>
          <a:p>
            <a:pPr marL="800100" lvl="2" eaLnBrk="1" hangingPunct="1">
              <a:buFont typeface="Arial" panose="020B0604020202020204" pitchFamily="34" charset="0"/>
              <a:buChar char="•"/>
            </a:pPr>
            <a:r>
              <a:rPr lang="nl-NL" sz="2000" noProof="0" dirty="0">
                <a:solidFill>
                  <a:srgbClr val="333333"/>
                </a:solidFill>
                <a:latin typeface="Arial" charset="0"/>
                <a:ea typeface="ＭＳ Ｐゴシック" pitchFamily="34" charset="-128"/>
                <a:cs typeface="Arial" charset="0"/>
              </a:rPr>
              <a:t>Ziek kind, trauma, cardiaal en finaal</a:t>
            </a:r>
          </a:p>
          <a:p>
            <a:pPr marL="800100" lvl="2" eaLnBrk="1" hangingPunct="1">
              <a:buFont typeface="Arial" panose="020B0604020202020204" pitchFamily="34" charset="0"/>
              <a:buChar char="•"/>
            </a:pPr>
            <a:r>
              <a:rPr lang="nl-NL" sz="2000" noProof="0" dirty="0">
                <a:solidFill>
                  <a:srgbClr val="333333"/>
                </a:solidFill>
                <a:latin typeface="Arial" charset="0"/>
                <a:ea typeface="ＭＳ Ｐゴシック" pitchFamily="34" charset="-128"/>
                <a:cs typeface="Arial" charset="0"/>
              </a:rPr>
              <a:t>Alle op spoed en op afdeling</a:t>
            </a:r>
          </a:p>
          <a:p>
            <a:pPr marL="800100" lvl="2" eaLnBrk="1" hangingPunct="1">
              <a:buFont typeface="Arial" panose="020B0604020202020204" pitchFamily="34" charset="0"/>
              <a:buChar char="•"/>
            </a:pPr>
            <a:endParaRPr lang="nl-NL" noProof="0" dirty="0">
              <a:solidFill>
                <a:srgbClr val="333333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457200" lvl="1" eaLnBrk="1" hangingPunct="1">
              <a:buFont typeface="Arial" panose="020B0604020202020204" pitchFamily="34" charset="0"/>
              <a:buChar char="•"/>
            </a:pPr>
            <a:r>
              <a:rPr lang="nl-NL" noProof="0" dirty="0">
                <a:solidFill>
                  <a:srgbClr val="333333"/>
                </a:solidFill>
                <a:latin typeface="Arial" charset="0"/>
                <a:ea typeface="ＭＳ Ｐゴシック" pitchFamily="34" charset="-128"/>
                <a:cs typeface="Arial" charset="0"/>
              </a:rPr>
              <a:t>Telkens 1 met en 1 zonder skill</a:t>
            </a:r>
          </a:p>
          <a:p>
            <a:pPr marL="800100" lvl="2" eaLnBrk="1" hangingPunct="1">
              <a:buFont typeface="Arial" panose="020B0604020202020204" pitchFamily="34" charset="0"/>
              <a:buChar char="•"/>
            </a:pPr>
            <a:r>
              <a:rPr lang="nl-NL" sz="2000" noProof="0" dirty="0">
                <a:solidFill>
                  <a:srgbClr val="333333"/>
                </a:solidFill>
                <a:latin typeface="Arial" charset="0"/>
                <a:ea typeface="ＭＳ Ｐゴシック" pitchFamily="34" charset="-128"/>
                <a:cs typeface="Arial" charset="0"/>
              </a:rPr>
              <a:t>15+5+10 =30 min (met), 15+5 = 20 min (zonder)</a:t>
            </a:r>
          </a:p>
          <a:p>
            <a:pPr marL="800100" lvl="2" eaLnBrk="1" hangingPunct="1">
              <a:buFont typeface="Arial" panose="020B0604020202020204" pitchFamily="34" charset="0"/>
              <a:buChar char="•"/>
            </a:pPr>
            <a:r>
              <a:rPr lang="nl-NL" sz="2000" noProof="0" dirty="0">
                <a:solidFill>
                  <a:srgbClr val="333333"/>
                </a:solidFill>
                <a:latin typeface="Arial" charset="0"/>
                <a:ea typeface="ＭＳ Ｐゴシック" pitchFamily="34" charset="-128"/>
                <a:cs typeface="Arial" charset="0"/>
              </a:rPr>
              <a:t>Ziek kind 1&amp;2 </a:t>
            </a:r>
            <a:r>
              <a:rPr lang="nl-NL" sz="2000" noProof="0" dirty="0">
                <a:solidFill>
                  <a:srgbClr val="C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60 min </a:t>
            </a:r>
            <a:r>
              <a:rPr lang="nl-NL" sz="2000" noProof="0" dirty="0">
                <a:solidFill>
                  <a:srgbClr val="333333"/>
                </a:solidFill>
                <a:latin typeface="Arial" charset="0"/>
                <a:ea typeface="ＭＳ Ｐゴシック" pitchFamily="34" charset="-128"/>
                <a:cs typeface="Arial" charset="0"/>
              </a:rPr>
              <a:t>en cardiaal 1&amp;2 </a:t>
            </a:r>
            <a:r>
              <a:rPr lang="nl-NL" sz="2000" noProof="0" dirty="0">
                <a:solidFill>
                  <a:srgbClr val="C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75 min </a:t>
            </a:r>
          </a:p>
          <a:p>
            <a:pPr marL="800100" lvl="2" eaLnBrk="1" hangingPunct="1">
              <a:buFont typeface="Arial" panose="020B0604020202020204" pitchFamily="34" charset="0"/>
              <a:buChar char="•"/>
            </a:pPr>
            <a:r>
              <a:rPr lang="nl-NL" sz="2000" noProof="0" dirty="0">
                <a:solidFill>
                  <a:srgbClr val="333333"/>
                </a:solidFill>
                <a:latin typeface="Arial" charset="0"/>
                <a:ea typeface="ＭＳ Ｐゴシック" pitchFamily="34" charset="-128"/>
                <a:cs typeface="Arial" charset="0"/>
              </a:rPr>
              <a:t>Demo defibrillatie VOOR cardiaal 1&amp;2</a:t>
            </a:r>
          </a:p>
        </p:txBody>
      </p:sp>
      <p:pic>
        <p:nvPicPr>
          <p:cNvPr id="2" name="Picture 2" descr="Timemanagement - Eisenhower - PAK organisatieontwikkeling">
            <a:extLst>
              <a:ext uri="{FF2B5EF4-FFF2-40B4-BE49-F238E27FC236}">
                <a16:creationId xmlns:a16="http://schemas.microsoft.com/office/drawing/2014/main" id="{F3CC9DD5-FBAD-CAE2-1B05-852C27150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301648"/>
            <a:ext cx="4090162" cy="255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">
            <a:extLst>
              <a:ext uri="{FF2B5EF4-FFF2-40B4-BE49-F238E27FC236}">
                <a16:creationId xmlns:a16="http://schemas.microsoft.com/office/drawing/2014/main" id="{73E41AE2-D0F5-E651-803B-04ABD0DC55B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45401" b="34712"/>
          <a:stretch>
            <a:fillRect/>
          </a:stretch>
        </p:blipFill>
        <p:spPr>
          <a:xfrm>
            <a:off x="4788024" y="1986299"/>
            <a:ext cx="3492923" cy="57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5405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 b="73340"/>
          <a:stretch/>
        </p:blipFill>
        <p:spPr>
          <a:xfrm>
            <a:off x="375139" y="1517510"/>
            <a:ext cx="4063053" cy="9501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F5625F-BB59-B4FB-21D6-EB5009A2E1E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444"/>
          <a:stretch/>
        </p:blipFill>
        <p:spPr>
          <a:xfrm>
            <a:off x="489764" y="2768252"/>
            <a:ext cx="3833802" cy="2344023"/>
          </a:xfrm>
          <a:prstGeom prst="rect">
            <a:avLst/>
          </a:prstGeom>
        </p:spPr>
      </p:pic>
      <p:pic>
        <p:nvPicPr>
          <p:cNvPr id="3" name="Tijdelijke aanduiding voor inhoud 4" descr="Afbeelding met tekst, schermopname, Lettertype, nummer&#10;&#10;Door AI gegenereerde inhoud is mogelijk onjuist.">
            <a:extLst>
              <a:ext uri="{FF2B5EF4-FFF2-40B4-BE49-F238E27FC236}">
                <a16:creationId xmlns:a16="http://schemas.microsoft.com/office/drawing/2014/main" id="{E0E5432C-33E5-1AE4-615F-A92853CBAF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840" y="0"/>
            <a:ext cx="3235954" cy="3284984"/>
          </a:xfrm>
          <a:prstGeom prst="rect">
            <a:avLst/>
          </a:prstGeom>
        </p:spPr>
      </p:pic>
      <p:pic>
        <p:nvPicPr>
          <p:cNvPr id="6" name="Afbeelding 5" descr="Afbeelding met tekst, schermopname, Lettertype, nummer&#10;&#10;Door AI gegenereerde inhoud is mogelijk onjuist.">
            <a:extLst>
              <a:ext uri="{FF2B5EF4-FFF2-40B4-BE49-F238E27FC236}">
                <a16:creationId xmlns:a16="http://schemas.microsoft.com/office/drawing/2014/main" id="{9DC2818B-65B4-2A46-BED9-4A925974A5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282" y="3284984"/>
            <a:ext cx="3296499" cy="3490497"/>
          </a:xfrm>
          <a:prstGeom prst="rect">
            <a:avLst/>
          </a:prstGeom>
        </p:spPr>
      </p:pic>
      <p:sp>
        <p:nvSpPr>
          <p:cNvPr id="7" name="Ovaal 6">
            <a:extLst>
              <a:ext uri="{FF2B5EF4-FFF2-40B4-BE49-F238E27FC236}">
                <a16:creationId xmlns:a16="http://schemas.microsoft.com/office/drawing/2014/main" id="{A921F177-7D9F-C246-44D0-0E1178B81CA1}"/>
              </a:ext>
            </a:extLst>
          </p:cNvPr>
          <p:cNvSpPr/>
          <p:nvPr/>
        </p:nvSpPr>
        <p:spPr bwMode="auto">
          <a:xfrm>
            <a:off x="4984290" y="332656"/>
            <a:ext cx="4063053" cy="1184854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9257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20C2D6B9-9886-D32E-B44D-3DA08D52114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401" b="8400"/>
          <a:stretch>
            <a:fillRect/>
          </a:stretch>
        </p:blipFill>
        <p:spPr>
          <a:xfrm>
            <a:off x="0" y="404664"/>
            <a:ext cx="5292080" cy="3500662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A6D20ABE-8BEF-4882-38AE-4DB391D0235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926" b="11102"/>
          <a:stretch>
            <a:fillRect/>
          </a:stretch>
        </p:blipFill>
        <p:spPr>
          <a:xfrm>
            <a:off x="4036580" y="3573015"/>
            <a:ext cx="5107420" cy="317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1256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CCEFB2-40CB-8E86-7433-7D13832A0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Instructeur wordt facilitator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E2D16D4-E711-3E42-CBAF-D3B0B43EE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62250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nl-BE" sz="2000"/>
              <a:t>Betrek </a:t>
            </a:r>
            <a:r>
              <a:rPr lang="nl-BE" sz="2000" b="1"/>
              <a:t>alle kandidaten </a:t>
            </a:r>
            <a:r>
              <a:rPr lang="nl-BE" sz="2000"/>
              <a:t>bij de opleiding.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BE" sz="1600"/>
              <a:t>Hou rekening met de individuele verschillen van de kandidaten en zorg ervoor dat iedereen de kans krijgt om zijn ervaringen te delen</a:t>
            </a:r>
          </a:p>
          <a:p>
            <a:pPr marL="0" indent="0">
              <a:buNone/>
            </a:pPr>
            <a:endParaRPr lang="nl-BE" sz="200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nl-BE" sz="2200"/>
              <a:t>Het is de bedoeling dat de kandidaten leren van deze cursus.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nl-BE" sz="1600"/>
              <a:t>Indien ze veel ondersteuning nodig hebben, geef aan dat ze “er nog niet helemaal zijn “ maar laat ze niet alleen worstelen zodat ze niets leren. </a:t>
            </a:r>
            <a:r>
              <a:rPr lang="nl-BE" sz="1600" b="1" u="sng">
                <a:solidFill>
                  <a:srgbClr val="C00000"/>
                </a:solidFill>
              </a:rPr>
              <a:t>Wees duidelijk in debriefing dat ze er nog niet zijn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nl-BE" sz="1600"/>
              <a:t>Indien de kandidaat het </a:t>
            </a:r>
            <a:r>
              <a:rPr lang="nl-BE" sz="1600" b="1"/>
              <a:t>“te moeilijk” </a:t>
            </a:r>
            <a:r>
              <a:rPr lang="nl-BE" sz="1600"/>
              <a:t>heeft moet de FH (of lead instructeur) ingrijpen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nl-BE" sz="1600"/>
              <a:t>Zorg ervoor dat er geen verwarring ontstaat bij de kandidaten omwille van andere info door andere instructeurs</a:t>
            </a:r>
          </a:p>
          <a:p>
            <a:endParaRPr lang="nl-BE" sz="2000"/>
          </a:p>
        </p:txBody>
      </p:sp>
    </p:spTree>
    <p:extLst>
      <p:ext uri="{BB962C8B-B14F-4D97-AF65-F5344CB8AC3E}">
        <p14:creationId xmlns:p14="http://schemas.microsoft.com/office/powerpoint/2010/main" val="18640587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D6396-E1A9-0C90-72CC-89161DD8D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0000"/>
            <a:ext cx="8229600" cy="706090"/>
          </a:xfrm>
        </p:spPr>
        <p:txBody>
          <a:bodyPr>
            <a:normAutofit/>
          </a:bodyPr>
          <a:lstStyle/>
          <a:p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beoordeling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097F6A-E211-826A-25D0-381F705FC6FF}"/>
              </a:ext>
            </a:extLst>
          </p:cNvPr>
          <p:cNvSpPr txBox="1">
            <a:spLocks noGrp="1"/>
          </p:cNvSpPr>
          <p:nvPr>
            <p:ph sz="half" idx="2"/>
          </p:nvPr>
        </p:nvSpPr>
        <p:spPr>
          <a:xfrm>
            <a:off x="4604752" y="1221738"/>
            <a:ext cx="4164848" cy="4032448"/>
          </a:xfrm>
        </p:spPr>
        <p:txBody>
          <a:bodyPr vert="horz" lIns="68580" tIns="34290" rIns="68580" bIns="34290" rtlCol="0">
            <a:noAutofit/>
          </a:bodyPr>
          <a:lstStyle/>
          <a:p>
            <a:pPr marL="57150" indent="0" eaLnBrk="1" hangingPunct="1">
              <a:buNone/>
            </a:pPr>
            <a:r>
              <a:rPr lang="en-GB" sz="2600" dirty="0" err="1">
                <a:latin typeface="Arial" panose="020B0604020202020204" pitchFamily="34" charset="0"/>
                <a:cs typeface="Arial" panose="020B0604020202020204" pitchFamily="34" charset="0"/>
              </a:rPr>
              <a:t>nieuwe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 progress log</a:t>
            </a:r>
          </a:p>
          <a:p>
            <a:pPr marL="57150" indent="0" eaLnBrk="1" hangingPunct="1">
              <a:buNone/>
            </a:pPr>
            <a:endParaRPr lang="en-GB" sz="2600" dirty="0">
              <a:latin typeface="Arial" panose="020B0604020202020204" pitchFamily="34" charset="0"/>
              <a:ea typeface="ＭＳ Ｐゴシック" pitchFamily="-1" charset="-128"/>
              <a:cs typeface="Arial" panose="020B0604020202020204" pitchFamily="34" charset="0"/>
            </a:endParaRPr>
          </a:p>
          <a:p>
            <a:pPr marL="914400" lvl="1" indent="-457200" eaLnBrk="1" hangingPunct="1">
              <a:buFont typeface="Arial" panose="020B0604020202020204" pitchFamily="34" charset="0"/>
              <a:buChar char="•"/>
            </a:pPr>
            <a:r>
              <a:rPr lang="en-GB" sz="2200" dirty="0" err="1">
                <a:latin typeface="Arial" panose="020B0604020202020204" pitchFamily="34" charset="0"/>
                <a:ea typeface="ＭＳ Ｐゴシック" pitchFamily="-1" charset="-128"/>
                <a:cs typeface="Arial" panose="020B0604020202020204" pitchFamily="34" charset="0"/>
              </a:rPr>
              <a:t>Ruimte</a:t>
            </a:r>
            <a:r>
              <a:rPr lang="en-GB" sz="2200" dirty="0">
                <a:latin typeface="Arial" panose="020B0604020202020204" pitchFamily="34" charset="0"/>
                <a:ea typeface="ＭＳ Ｐゴシック" pitchFamily="-1" charset="-128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ＭＳ Ｐゴシック" pitchFamily="-1" charset="-128"/>
                <a:cs typeface="Arial" panose="020B0604020202020204" pitchFamily="34" charset="0"/>
              </a:rPr>
              <a:t>voor</a:t>
            </a:r>
            <a:r>
              <a:rPr lang="en-GB" sz="2200" dirty="0">
                <a:latin typeface="Arial" panose="020B0604020202020204" pitchFamily="34" charset="0"/>
                <a:ea typeface="ＭＳ Ｐゴシック" pitchFamily="-1" charset="-128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ＭＳ Ｐゴシック" pitchFamily="-1" charset="-128"/>
                <a:cs typeface="Arial" panose="020B0604020202020204" pitchFamily="34" charset="0"/>
              </a:rPr>
              <a:t>remediatie</a:t>
            </a:r>
            <a:endParaRPr lang="en-GB" sz="2200" dirty="0">
              <a:latin typeface="Arial" panose="020B0604020202020204" pitchFamily="34" charset="0"/>
              <a:ea typeface="ＭＳ Ｐゴシック" pitchFamily="-1" charset="-128"/>
              <a:cs typeface="Arial" panose="020B0604020202020204" pitchFamily="34" charset="0"/>
            </a:endParaRPr>
          </a:p>
          <a:p>
            <a:pPr marL="914400" lvl="1" indent="-457200" eaLnBrk="1" hangingPunct="1">
              <a:buFont typeface="Arial" panose="020B0604020202020204" pitchFamily="34" charset="0"/>
              <a:buChar char="•"/>
            </a:pPr>
            <a:endParaRPr lang="en-GB" sz="2200" dirty="0">
              <a:latin typeface="Arial" panose="020B0604020202020204" pitchFamily="34" charset="0"/>
              <a:ea typeface="ＭＳ Ｐゴシック" pitchFamily="-1" charset="-128"/>
              <a:cs typeface="Arial" panose="020B0604020202020204" pitchFamily="34" charset="0"/>
            </a:endParaRPr>
          </a:p>
          <a:p>
            <a:pPr marL="914400" lvl="1" indent="-457200" eaLnBrk="1" hangingPunct="1">
              <a:buFont typeface="Arial" panose="020B0604020202020204" pitchFamily="34" charset="0"/>
              <a:buChar char="•"/>
            </a:pP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Duidelijkere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criteria</a:t>
            </a:r>
            <a:endParaRPr lang="en-GB" sz="2200" dirty="0">
              <a:latin typeface="Arial" panose="020B0604020202020204" pitchFamily="34" charset="0"/>
              <a:ea typeface="ＭＳ Ｐゴシック" pitchFamily="-1" charset="-128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10B542-CA39-6DB8-D16C-B9C11F5ECE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1" y="939450"/>
            <a:ext cx="4497058" cy="5801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161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0FBCEDCA-805F-4A3A-A63C-77F17DA93D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333375"/>
            <a:ext cx="8229600" cy="633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nl-BE" altLang="en-US"/>
              <a:t>Voorstelling </a:t>
            </a:r>
            <a:r>
              <a:rPr lang="nl-BE" altLang="en-US" err="1"/>
              <a:t>Faculty</a:t>
            </a: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C549CC-6DBD-3B4C-891A-CE84A05DD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4797348"/>
            <a:ext cx="6747327" cy="187210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57A7"/>
              </a:buClr>
              <a:buFont typeface="Arial"/>
              <a:buChar char="•"/>
              <a:defRPr sz="2800" b="0" i="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Arial" pitchFamily="34" charset="0"/>
              </a:defRPr>
            </a:lvl1pPr>
            <a:lvl2pPr marL="9144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57A7"/>
              </a:buClr>
              <a:buFont typeface="Arial"/>
              <a:buChar char="•"/>
              <a:defRPr sz="2400" b="0" i="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Arial"/>
              </a:defRPr>
            </a:lvl2pPr>
            <a:lvl3pPr marL="12573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57A7"/>
              </a:buClr>
              <a:buFont typeface="Arial"/>
              <a:buChar char="•"/>
              <a:defRPr sz="2200" b="0" i="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Arial"/>
              </a:defRPr>
            </a:lvl3pPr>
            <a:lvl4pPr marL="17145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57A7"/>
              </a:buClr>
              <a:buFont typeface="Arial"/>
              <a:buChar char="•"/>
              <a:defRPr sz="2000" b="0" i="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Arial"/>
              </a:defRPr>
            </a:lvl4pPr>
            <a:lvl5pPr marL="21717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57A7"/>
              </a:buClr>
              <a:buFont typeface="Arial"/>
              <a:buChar char="•"/>
              <a:defRPr sz="1800" b="0" i="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Arial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" charset="-128"/>
              </a:defRPr>
            </a:lvl9pPr>
          </a:lstStyle>
          <a:p>
            <a:pPr marL="457200" lvl="1" indent="0" eaLnBrk="1" hangingPunct="1">
              <a:buNone/>
              <a:defRPr/>
            </a:pPr>
            <a:endParaRPr lang="nl-BE" sz="160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FontTx/>
              <a:buChar char="•"/>
              <a:defRPr/>
            </a:pPr>
            <a:r>
              <a:rPr lang="nl-BE" sz="20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Recertificeren? Wordt nagevraagd bij Hanne/Richard</a:t>
            </a:r>
            <a:endParaRPr lang="nl-BE" sz="160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FontTx/>
              <a:buChar char="•"/>
              <a:defRPr/>
            </a:pPr>
            <a:r>
              <a:rPr lang="nl-BE" sz="20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WhatsApp groep? Ja, was voor iedereen OK</a:t>
            </a: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66B2000E-0C53-83EC-EF25-73DCDD7D73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61486"/>
              </p:ext>
            </p:extLst>
          </p:nvPr>
        </p:nvGraphicFramePr>
        <p:xfrm>
          <a:off x="323528" y="966788"/>
          <a:ext cx="8697913" cy="40254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8698">
                  <a:extLst>
                    <a:ext uri="{9D8B030D-6E8A-4147-A177-3AD203B41FA5}">
                      <a16:colId xmlns:a16="http://schemas.microsoft.com/office/drawing/2014/main" val="1388693009"/>
                    </a:ext>
                  </a:extLst>
                </a:gridCol>
                <a:gridCol w="3085535">
                  <a:extLst>
                    <a:ext uri="{9D8B030D-6E8A-4147-A177-3AD203B41FA5}">
                      <a16:colId xmlns:a16="http://schemas.microsoft.com/office/drawing/2014/main" val="1557023199"/>
                    </a:ext>
                  </a:extLst>
                </a:gridCol>
                <a:gridCol w="985576">
                  <a:extLst>
                    <a:ext uri="{9D8B030D-6E8A-4147-A177-3AD203B41FA5}">
                      <a16:colId xmlns:a16="http://schemas.microsoft.com/office/drawing/2014/main" val="4285475676"/>
                    </a:ext>
                  </a:extLst>
                </a:gridCol>
                <a:gridCol w="3728104">
                  <a:extLst>
                    <a:ext uri="{9D8B030D-6E8A-4147-A177-3AD203B41FA5}">
                      <a16:colId xmlns:a16="http://schemas.microsoft.com/office/drawing/2014/main" val="3413203690"/>
                    </a:ext>
                  </a:extLst>
                </a:gridCol>
              </a:tblGrid>
              <a:tr h="5091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nl-NL" sz="1600" b="1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BE" sz="1600" b="1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nl-NL" sz="1600" b="1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Naam</a:t>
                      </a:r>
                      <a:endParaRPr lang="nl-BE" sz="1600" b="1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nl-NL" sz="1600" b="1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BE" sz="1600" b="1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nl-NL" sz="1600" b="1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Naam</a:t>
                      </a:r>
                      <a:endParaRPr lang="nl-BE" sz="1600" b="1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421269860"/>
                  </a:ext>
                </a:extLst>
              </a:tr>
              <a:tr h="2438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nl-NL" sz="1600" b="1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</a:t>
                      </a:r>
                      <a:endParaRPr lang="nl-BE" sz="1600" b="1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nl-NL" sz="1600" b="1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Els </a:t>
                      </a:r>
                      <a:r>
                        <a:rPr lang="nl-NL" sz="1600" b="1" kern="10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Duval</a:t>
                      </a:r>
                      <a:r>
                        <a:rPr lang="nl-NL" sz="1600" b="1" kern="100" baseline="3000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CD</a:t>
                      </a:r>
                      <a:endParaRPr lang="nl-BE" sz="1600" b="1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nl-NL" sz="1600" b="1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MOA</a:t>
                      </a:r>
                      <a:endParaRPr lang="nl-BE" sz="1600" b="1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nl-NL" sz="1600" b="1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Michelle Oude Alink</a:t>
                      </a:r>
                      <a:endParaRPr lang="nl-BE" sz="1600" b="1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600915529"/>
                  </a:ext>
                </a:extLst>
              </a:tr>
              <a:tr h="5091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nl-NL" sz="1600" b="1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AA</a:t>
                      </a:r>
                      <a:endParaRPr lang="nl-BE" sz="1600" b="1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nl-NL" sz="1600" b="1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Allard Aukema</a:t>
                      </a:r>
                      <a:endParaRPr lang="nl-BE" sz="1600" b="1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nl-NL" sz="1600" b="1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</a:t>
                      </a:r>
                      <a:endParaRPr lang="nl-BE" sz="1600" b="1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nl-NL" sz="1600" b="1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 Vander Auwera</a:t>
                      </a:r>
                      <a:endParaRPr lang="nl-BE" sz="1600" b="1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0195156"/>
                  </a:ext>
                </a:extLst>
              </a:tr>
              <a:tr h="5091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nl-NL" sz="1600" b="1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MB</a:t>
                      </a:r>
                      <a:endParaRPr lang="nl-BE" sz="1600" b="1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nl-NL" sz="1600" b="1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Mylene Berk</a:t>
                      </a:r>
                      <a:endParaRPr lang="nl-BE" sz="1600" b="1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nl-NL" sz="1600" b="1" kern="10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BvW</a:t>
                      </a:r>
                      <a:endParaRPr lang="nl-BE" sz="1600" b="1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nl-NL" sz="1600" b="1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Britt van Wanrooij</a:t>
                      </a:r>
                      <a:endParaRPr lang="nl-BE" sz="1600" b="1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390331456"/>
                  </a:ext>
                </a:extLst>
              </a:tr>
              <a:tr h="5091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nl-NL" sz="1600" b="1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</a:t>
                      </a:r>
                      <a:endParaRPr lang="nl-BE" sz="1600" b="1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nl-NL" sz="1600" b="1" kern="10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Anouar</a:t>
                      </a:r>
                      <a:r>
                        <a:rPr lang="nl-NL" sz="1600" b="1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nl-NL" sz="1600" b="1" kern="10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Bouzariouh</a:t>
                      </a:r>
                      <a:r>
                        <a:rPr lang="nl-NL" sz="1600" b="1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nl-BE" sz="1600" b="1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nl-NL" sz="1600" b="1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JW</a:t>
                      </a:r>
                      <a:endParaRPr lang="nl-BE" sz="1600" b="1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nl-NL" sz="1600" b="1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Jessica Willems</a:t>
                      </a:r>
                      <a:endParaRPr lang="nl-BE" sz="1600" b="1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920636396"/>
                  </a:ext>
                </a:extLst>
              </a:tr>
              <a:tr h="37820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nl-NL" sz="1600" b="1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BdG</a:t>
                      </a:r>
                      <a:endParaRPr lang="nl-BE" sz="1600" b="1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nl-NL" sz="1600" b="1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Bert De Groote </a:t>
                      </a:r>
                      <a:endParaRPr lang="nl-BE" sz="1600" b="1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nl-NL" sz="1600" b="1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SW</a:t>
                      </a:r>
                      <a:endParaRPr lang="nl-BE" sz="1600" b="1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nl-NL" sz="1600" b="1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Sjors Wintermans</a:t>
                      </a:r>
                      <a:endParaRPr lang="nl-BE" sz="1600" b="1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528354604"/>
                  </a:ext>
                </a:extLst>
              </a:tr>
              <a:tr h="5091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nl-NL" sz="1600" b="1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PdB</a:t>
                      </a:r>
                      <a:endParaRPr lang="nl-BE" sz="1600" b="1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nl-NL" sz="1600" b="1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Paul den Butter</a:t>
                      </a:r>
                      <a:endParaRPr lang="nl-BE" sz="1600" b="1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nl-NL" sz="1600" b="1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LB</a:t>
                      </a:r>
                      <a:endParaRPr lang="nl-BE" sz="1600" b="1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nl-NL" sz="1600" b="1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Linda Bel</a:t>
                      </a:r>
                      <a:r>
                        <a:rPr lang="nl-NL" sz="1600" b="1" kern="100" baseline="30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IC2 </a:t>
                      </a:r>
                      <a:r>
                        <a:rPr lang="nl-NL" sz="1600" b="1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(Els)</a:t>
                      </a:r>
                      <a:endParaRPr lang="nl-BE" sz="1600" b="1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527360049"/>
                  </a:ext>
                </a:extLst>
              </a:tr>
              <a:tr h="3483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nl-NL" sz="1600" b="1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</a:t>
                      </a:r>
                      <a:endParaRPr lang="nl-BE" sz="1600" b="1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nl-NL" sz="1600" b="1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Eliza Feenstra</a:t>
                      </a:r>
                      <a:endParaRPr lang="nl-BE" sz="1600" b="1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nl-NL" sz="1600" b="1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</a:t>
                      </a:r>
                      <a:endParaRPr lang="nl-BE" sz="1600" b="1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nl-NL" sz="1600" b="1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Koen Hezemans</a:t>
                      </a:r>
                      <a:r>
                        <a:rPr lang="nl-NL" sz="1600" b="1" kern="100" baseline="30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IC1</a:t>
                      </a:r>
                      <a:r>
                        <a:rPr lang="nl-NL" sz="1600" b="1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(Els)</a:t>
                      </a:r>
                      <a:endParaRPr lang="nl-BE" sz="1600" b="1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722054112"/>
                  </a:ext>
                </a:extLst>
              </a:tr>
              <a:tr h="5091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nl-NL" sz="1600" b="1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TJ</a:t>
                      </a:r>
                      <a:endParaRPr lang="nl-BE" sz="1600" b="1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nl-NL" sz="16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 Jacobs</a:t>
                      </a:r>
                      <a:endParaRPr lang="nl-BE" sz="1600" b="1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nl-NL" sz="1600" b="1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JI</a:t>
                      </a:r>
                      <a:endParaRPr lang="nl-BE" sz="1600" b="1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nl-NL" sz="16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Jonas Imhof</a:t>
                      </a:r>
                      <a:r>
                        <a:rPr lang="nl-NL" sz="1600" b="1" kern="100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IC1 </a:t>
                      </a:r>
                      <a:r>
                        <a:rPr lang="nl-NL" sz="16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(Els)</a:t>
                      </a:r>
                      <a:endParaRPr lang="nl-BE" sz="1600" b="1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9525496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6E5A80C-CDCB-562A-A0E7-4C66097AC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36" y="332656"/>
            <a:ext cx="8784528" cy="504056"/>
          </a:xfrm>
        </p:spPr>
        <p:txBody>
          <a:bodyPr/>
          <a:lstStyle/>
          <a:p>
            <a:r>
              <a:rPr lang="en-US" sz="2400" dirty="0" err="1"/>
              <a:t>K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andidaat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net-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niet</a:t>
            </a:r>
            <a:r>
              <a:rPr lang="en-US" sz="2400" dirty="0"/>
              <a:t>-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okee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gelamineerd</a:t>
            </a:r>
            <a:r>
              <a:rPr lang="en-US" sz="2400" dirty="0"/>
              <a:t>, </a:t>
            </a:r>
            <a:r>
              <a:rPr lang="en-US" sz="2400" dirty="0" err="1"/>
              <a:t>niet</a:t>
            </a:r>
            <a:r>
              <a:rPr lang="en-US" sz="2400" dirty="0"/>
              <a:t> per </a:t>
            </a:r>
            <a:r>
              <a:rPr lang="en-US" sz="2400" dirty="0" err="1"/>
              <a:t>kandidaat</a:t>
            </a:r>
            <a:r>
              <a:rPr lang="en-US" sz="2400" dirty="0"/>
              <a:t>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 descr="A close-up of a survey&#10;&#10;Description automatically generated">
            <a:extLst>
              <a:ext uri="{FF2B5EF4-FFF2-40B4-BE49-F238E27FC236}">
                <a16:creationId xmlns:a16="http://schemas.microsoft.com/office/drawing/2014/main" id="{E9351863-9C8B-21F2-464A-676EBD31AF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36" y="836712"/>
            <a:ext cx="8964263" cy="49685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888695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1F92A-CD1F-BB28-7F38-F98A3BFE8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vert="horz">
            <a:normAutofit/>
          </a:bodyPr>
          <a:lstStyle/>
          <a:p>
            <a:r>
              <a:rPr lang="en-US" b="1" i="0">
                <a:latin typeface="Arial" pitchFamily="34" charset="0"/>
                <a:ea typeface="MS PGothic" pitchFamily="34" charset="-128"/>
                <a:cs typeface="Arial" pitchFamily="34" charset="0"/>
              </a:rPr>
              <a:t>Kandidaat net-niet-okee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E056876D-F7A4-4855-A587-F4E45FC2E853}"/>
              </a:ext>
            </a:extLst>
          </p:cNvPr>
          <p:cNvSpPr txBox="1">
            <a:spLocks/>
          </p:cNvSpPr>
          <p:nvPr/>
        </p:nvSpPr>
        <p:spPr>
          <a:xfrm>
            <a:off x="165742" y="1427390"/>
            <a:ext cx="5342362" cy="452596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" charset="-128"/>
              </a:defRPr>
            </a:lvl9pPr>
          </a:lstStyle>
          <a:p>
            <a:pPr>
              <a:lnSpc>
                <a:spcPct val="90000"/>
              </a:lnSpc>
              <a:buClr>
                <a:srgbClr val="3657A7"/>
              </a:buClr>
              <a:buFont typeface="Arial"/>
              <a:buChar char="•"/>
            </a:pPr>
            <a:r>
              <a:rPr lang="nl-NL" sz="2000" noProof="0" dirty="0">
                <a:latin typeface="Arial" pitchFamily="34" charset="0"/>
                <a:ea typeface="MS PGothic" pitchFamily="34" charset="-128"/>
                <a:cs typeface="Arial" pitchFamily="34" charset="0"/>
              </a:rPr>
              <a:t>Constructieve, vriendelijke maar 'echte’ FB</a:t>
            </a:r>
          </a:p>
          <a:p>
            <a:pPr>
              <a:lnSpc>
                <a:spcPct val="90000"/>
              </a:lnSpc>
              <a:buClr>
                <a:srgbClr val="3657A7"/>
              </a:buClr>
              <a:buFont typeface="Arial"/>
              <a:buChar char="•"/>
            </a:pPr>
            <a:endParaRPr lang="nl-NL" sz="2000" noProof="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>
              <a:lnSpc>
                <a:spcPct val="90000"/>
              </a:lnSpc>
              <a:buClr>
                <a:srgbClr val="3657A7"/>
              </a:buClr>
              <a:buFont typeface="Arial"/>
              <a:buChar char="•"/>
            </a:pPr>
            <a:r>
              <a:rPr lang="nl-NL" sz="2000" noProof="0" dirty="0">
                <a:latin typeface="Arial" pitchFamily="34" charset="0"/>
                <a:ea typeface="MS PGothic" pitchFamily="34" charset="-128"/>
                <a:cs typeface="Arial" pitchFamily="34" charset="0"/>
              </a:rPr>
              <a:t>Doe dit z.s.m. na de simulatie/skill en leg uit waar ze voor gefaald zijn. Documenteer dit gedetailleerd, ook aan CD.</a:t>
            </a:r>
          </a:p>
          <a:p>
            <a:pPr>
              <a:lnSpc>
                <a:spcPct val="90000"/>
              </a:lnSpc>
              <a:buClr>
                <a:srgbClr val="3657A7"/>
              </a:buClr>
              <a:buFont typeface="Arial"/>
              <a:buChar char="•"/>
            </a:pPr>
            <a:endParaRPr lang="nl-NL" sz="2000" noProof="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>
              <a:lnSpc>
                <a:spcPct val="90000"/>
              </a:lnSpc>
              <a:buClr>
                <a:srgbClr val="3657A7"/>
              </a:buClr>
              <a:buFont typeface="Arial"/>
              <a:buChar char="•"/>
            </a:pPr>
            <a:r>
              <a:rPr lang="nl-NL" sz="2000" noProof="0" dirty="0">
                <a:latin typeface="Arial" pitchFamily="34" charset="0"/>
                <a:ea typeface="MS PGothic" pitchFamily="34" charset="-128"/>
                <a:cs typeface="Arial" pitchFamily="34" charset="0"/>
              </a:rPr>
              <a:t>Kan remediëren tussendoor of delen ervan laten testen in een ander scenario</a:t>
            </a:r>
          </a:p>
          <a:p>
            <a:pPr>
              <a:lnSpc>
                <a:spcPct val="90000"/>
              </a:lnSpc>
              <a:buClr>
                <a:srgbClr val="3657A7"/>
              </a:buClr>
              <a:buFont typeface="Arial"/>
              <a:buChar char="•"/>
            </a:pPr>
            <a:endParaRPr lang="nl-NL" sz="2000" noProof="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>
              <a:lnSpc>
                <a:spcPct val="90000"/>
              </a:lnSpc>
              <a:buClr>
                <a:srgbClr val="3657A7"/>
              </a:buClr>
              <a:buFont typeface="Arial"/>
              <a:buChar char="•"/>
            </a:pPr>
            <a:r>
              <a:rPr lang="nl-NL" sz="2000" noProof="0" dirty="0">
                <a:latin typeface="Arial" pitchFamily="34" charset="0"/>
                <a:ea typeface="MS PGothic" pitchFamily="34" charset="-128"/>
                <a:cs typeface="Arial" pitchFamily="34" charset="0"/>
              </a:rPr>
              <a:t>Gebruik de laatste set simulaties om een ​​vaardigheid of simulatie te remediëren</a:t>
            </a:r>
          </a:p>
        </p:txBody>
      </p:sp>
      <p:pic>
        <p:nvPicPr>
          <p:cNvPr id="11266" name="Picture 2" descr="FRANCARTOONS">
            <a:extLst>
              <a:ext uri="{FF2B5EF4-FFF2-40B4-BE49-F238E27FC236}">
                <a16:creationId xmlns:a16="http://schemas.microsoft.com/office/drawing/2014/main" id="{B6A21AF1-D824-A6D1-3D34-888D799F1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8104" y="1397483"/>
            <a:ext cx="3635896" cy="5165724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7216866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4BF4FF-9E06-1D18-00DC-68F9902CB7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BA6D0-92A8-F5EB-3E61-66BF4C33D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0000"/>
            <a:ext cx="8229600" cy="706090"/>
          </a:xfrm>
        </p:spPr>
        <p:txBody>
          <a:bodyPr>
            <a:normAutofit/>
          </a:bodyPr>
          <a:lstStyle/>
          <a:p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beoordeling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A7A929-4898-2F99-586D-D05C82BAC1F0}"/>
              </a:ext>
            </a:extLst>
          </p:cNvPr>
          <p:cNvSpPr txBox="1">
            <a:spLocks noGrp="1"/>
          </p:cNvSpPr>
          <p:nvPr>
            <p:ph sz="half" idx="2"/>
          </p:nvPr>
        </p:nvSpPr>
        <p:spPr>
          <a:xfrm>
            <a:off x="4604752" y="1221738"/>
            <a:ext cx="4164848" cy="4032448"/>
          </a:xfrm>
        </p:spPr>
        <p:txBody>
          <a:bodyPr vert="horz" lIns="68580" tIns="34290" rIns="68580" bIns="34290" rtlCol="0">
            <a:noAutofit/>
          </a:bodyPr>
          <a:lstStyle/>
          <a:p>
            <a:pPr marL="57150" indent="0" eaLnBrk="1" hangingPunct="1">
              <a:buNone/>
            </a:pPr>
            <a:r>
              <a:rPr lang="en-GB" sz="2600" dirty="0" err="1">
                <a:latin typeface="Arial" panose="020B0604020202020204" pitchFamily="34" charset="0"/>
                <a:cs typeface="Arial" panose="020B0604020202020204" pitchFamily="34" charset="0"/>
              </a:rPr>
              <a:t>Waar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dirty="0" err="1">
                <a:latin typeface="Arial" panose="020B0604020202020204" pitchFamily="34" charset="0"/>
                <a:cs typeface="Arial" panose="020B0604020202020204" pitchFamily="34" charset="0"/>
              </a:rPr>
              <a:t>kijken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 we </a:t>
            </a:r>
            <a:r>
              <a:rPr lang="en-GB" sz="2600" dirty="0" err="1">
                <a:latin typeface="Arial" panose="020B0604020202020204" pitchFamily="34" charset="0"/>
                <a:cs typeface="Arial" panose="020B0604020202020204" pitchFamily="34" charset="0"/>
              </a:rPr>
              <a:t>naar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 ? </a:t>
            </a:r>
          </a:p>
          <a:p>
            <a:pPr marL="57150" indent="0" eaLnBrk="1" hangingPunct="1">
              <a:buNone/>
            </a:pP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eaLnBrk="1" hangingPunct="1">
              <a:buFont typeface="Arial" panose="020B0604020202020204" pitchFamily="34" charset="0"/>
              <a:buChar char="•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Kern-skills</a:t>
            </a:r>
          </a:p>
          <a:p>
            <a:pPr marL="914400" lvl="1" indent="-457200" eaLnBrk="1" hangingPunct="1">
              <a:buFont typeface="Arial" panose="020B0604020202020204" pitchFamily="34" charset="0"/>
              <a:buChar char="•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ABCDE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beoordeling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eaLnBrk="1" hangingPunct="1">
              <a:buFont typeface="Arial" panose="020B0604020202020204" pitchFamily="34" charset="0"/>
              <a:buChar char="•"/>
            </a:pPr>
            <a:r>
              <a:rPr lang="en-GB" sz="2200" dirty="0" err="1"/>
              <a:t>Sleutelpunten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eaLnBrk="1" hangingPunct="1">
              <a:buFont typeface="Arial" panose="020B0604020202020204" pitchFamily="34" charset="0"/>
              <a:buChar char="•"/>
            </a:pP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Leiderschap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teamwerk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C53E06-AF9E-899D-38E1-78255FB90F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91" y="939450"/>
            <a:ext cx="4497058" cy="5801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5867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0272F-D36D-E0BC-3682-41BFEE4E8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0000"/>
            <a:ext cx="8229600" cy="1143000"/>
          </a:xfrm>
        </p:spPr>
        <p:txBody>
          <a:bodyPr/>
          <a:lstStyle/>
          <a:p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voorbeelden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72048-A327-3678-79BD-7A97802757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000" y="1008000"/>
            <a:ext cx="4038600" cy="4929411"/>
          </a:xfrm>
          <a:ln w="28575">
            <a:solidFill>
              <a:srgbClr val="0070C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Illness</a:t>
            </a:r>
          </a:p>
          <a:p>
            <a:pPr marL="0" indent="0">
              <a:buNone/>
            </a:pPr>
            <a:endParaRPr lang="en-GB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TL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voert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/>
              <a:t>uit</a:t>
            </a:r>
            <a:r>
              <a:rPr lang="en-GB" sz="2000" dirty="0"/>
              <a:t>/</a:t>
            </a:r>
            <a:r>
              <a:rPr lang="en-GB" sz="2000" dirty="0" err="1"/>
              <a:t>wordt</a:t>
            </a:r>
            <a:r>
              <a:rPr lang="en-GB" sz="2000" dirty="0"/>
              <a:t> </a:t>
            </a:r>
            <a:r>
              <a:rPr lang="en-GB" sz="2000" dirty="0" err="1"/>
              <a:t>beoordeeld</a:t>
            </a:r>
            <a:r>
              <a:rPr lang="en-GB" sz="2000" dirty="0"/>
              <a:t>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op ABCDE-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beoordeling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Kan taken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naar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FH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delegeren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Must ask for specific assessments and interpret findings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FH provides clinical info and initially assists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Other candidates join later to assist with tasks and to prevent boredom!</a:t>
            </a:r>
          </a:p>
          <a:p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3F4555-5726-8914-969C-01232DEBE0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81872" y="1008000"/>
            <a:ext cx="4038600" cy="5157304"/>
          </a:xfrm>
          <a:ln w="28575">
            <a:solidFill>
              <a:srgbClr val="0070C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Trauma</a:t>
            </a:r>
          </a:p>
          <a:p>
            <a:pPr marL="0" indent="0">
              <a:buNone/>
            </a:pP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TL assessed on directing trauma team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Can be hands off 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Interprets findings and makes decisions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FH ‘offers’ to do primary survey under TL direction and provides clinical info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Start with FULL trauma team (preparation and communication)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Candidate TL will make decisions based on findings</a:t>
            </a:r>
          </a:p>
          <a:p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116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0272F-D36D-E0BC-3682-41BFEE4E8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0000"/>
            <a:ext cx="8229600" cy="1143000"/>
          </a:xfrm>
        </p:spPr>
        <p:txBody>
          <a:bodyPr/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What are we assessing?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72048-A327-3678-79BD-7A97802757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000" y="1008000"/>
            <a:ext cx="4038600" cy="4929411"/>
          </a:xfrm>
        </p:spPr>
        <p:txBody>
          <a:bodyPr/>
          <a:lstStyle/>
          <a:p>
            <a:pPr marL="0" indent="0">
              <a:buNone/>
            </a:pPr>
            <a:r>
              <a:rPr lang="en-GB" sz="2200">
                <a:latin typeface="Arial" panose="020B0604020202020204" pitchFamily="34" charset="0"/>
                <a:cs typeface="Arial" panose="020B0604020202020204" pitchFamily="34" charset="0"/>
              </a:rPr>
              <a:t>Cardiac</a:t>
            </a:r>
          </a:p>
          <a:p>
            <a:r>
              <a:rPr lang="en-GB" sz="2200">
                <a:latin typeface="Arial" panose="020B0604020202020204" pitchFamily="34" charset="0"/>
                <a:cs typeface="Arial" panose="020B0604020202020204" pitchFamily="34" charset="0"/>
              </a:rPr>
              <a:t>TL assessed on directing the team</a:t>
            </a:r>
          </a:p>
          <a:p>
            <a:r>
              <a:rPr lang="en-GB" sz="2200">
                <a:latin typeface="Arial" panose="020B0604020202020204" pitchFamily="34" charset="0"/>
                <a:cs typeface="Arial" panose="020B0604020202020204" pitchFamily="34" charset="0"/>
              </a:rPr>
              <a:t>Start with FH and 2 other candidates (to do effective BLS)</a:t>
            </a:r>
          </a:p>
          <a:p>
            <a:r>
              <a:rPr lang="en-GB" sz="2200">
                <a:latin typeface="Arial" panose="020B0604020202020204" pitchFamily="34" charset="0"/>
                <a:cs typeface="Arial" panose="020B0604020202020204" pitchFamily="34" charset="0"/>
              </a:rPr>
              <a:t>Cardiac 1 – FH does the defibrillation</a:t>
            </a:r>
          </a:p>
          <a:p>
            <a:r>
              <a:rPr lang="en-GB" sz="2200">
                <a:latin typeface="Arial" panose="020B0604020202020204" pitchFamily="34" charset="0"/>
                <a:cs typeface="Arial" panose="020B0604020202020204" pitchFamily="34" charset="0"/>
              </a:rPr>
              <a:t>Candidates assessed on defib and BLS at the end of cardiac 1</a:t>
            </a:r>
          </a:p>
          <a:p>
            <a:endParaRPr lang="en-GB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3F4555-5726-8914-969C-01232DEBE0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81872" y="991269"/>
            <a:ext cx="4038600" cy="4525963"/>
          </a:xfrm>
        </p:spPr>
        <p:txBody>
          <a:bodyPr/>
          <a:lstStyle/>
          <a:p>
            <a:endParaRPr lang="en-GB" sz="2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200">
                <a:latin typeface="Arial" panose="020B0604020202020204" pitchFamily="34" charset="0"/>
                <a:cs typeface="Arial" panose="020B0604020202020204" pitchFamily="34" charset="0"/>
              </a:rPr>
              <a:t>Cardiac 3 – candidates to do defibrillation in the simulation</a:t>
            </a:r>
          </a:p>
          <a:p>
            <a:r>
              <a:rPr lang="en-GB" sz="2200">
                <a:latin typeface="Arial" panose="020B0604020202020204" pitchFamily="34" charset="0"/>
                <a:cs typeface="Arial" panose="020B0604020202020204" pitchFamily="34" charset="0"/>
              </a:rPr>
              <a:t>Cardiac 5 – FH to do cardioversion in the simulation</a:t>
            </a:r>
          </a:p>
          <a:p>
            <a:pPr marL="0" indent="0">
              <a:buNone/>
            </a:pPr>
            <a:endParaRPr lang="en-GB" sz="2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200">
                <a:latin typeface="Arial" panose="020B0604020202020204" pitchFamily="34" charset="0"/>
                <a:cs typeface="Arial" panose="020B0604020202020204" pitchFamily="34" charset="0"/>
              </a:rPr>
              <a:t>ABCDE assessment can be remediated here for a struggling candidate after ROSC</a:t>
            </a:r>
          </a:p>
          <a:p>
            <a:pPr lvl="1"/>
            <a:endParaRPr lang="en-GB">
              <a:solidFill>
                <a:schemeClr val="tx2"/>
              </a:solidFill>
            </a:endParaRPr>
          </a:p>
          <a:p>
            <a:endParaRPr lang="en-GB" sz="2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2731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0272F-D36D-E0BC-3682-41BFEE4E8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0000"/>
            <a:ext cx="8229600" cy="1143000"/>
          </a:xfrm>
        </p:spPr>
        <p:txBody>
          <a:bodyPr/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What are we assessing?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72048-A327-3678-79BD-7A97802757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000" y="1440000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Final simulations</a:t>
            </a:r>
          </a:p>
          <a:p>
            <a:pPr marL="0" indent="0">
              <a:buNone/>
            </a:pPr>
            <a:endParaRPr lang="en-GB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Complex team sim or Remediation sim</a:t>
            </a:r>
          </a:p>
          <a:p>
            <a:endParaRPr lang="en-GB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Not all candidates have to lead a simulation</a:t>
            </a:r>
          </a:p>
          <a:p>
            <a:endParaRPr lang="en-GB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3F4555-5726-8914-969C-01232DEBE0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81872" y="1440000"/>
            <a:ext cx="4038600" cy="4709120"/>
          </a:xfrm>
        </p:spPr>
        <p:txBody>
          <a:bodyPr/>
          <a:lstStyle/>
          <a:p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Remediation - can be used for retest if required</a:t>
            </a:r>
          </a:p>
          <a:p>
            <a:endParaRPr lang="en-GB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Use the complex to push a well performing candidate or group and add extra learning, not to test them (let them know this)</a:t>
            </a:r>
          </a:p>
          <a:p>
            <a:pPr lvl="1"/>
            <a:endParaRPr lang="en-GB">
              <a:solidFill>
                <a:schemeClr val="tx2"/>
              </a:solidFill>
            </a:endParaRPr>
          </a:p>
          <a:p>
            <a:pPr lvl="1"/>
            <a:endParaRPr lang="en-GB">
              <a:solidFill>
                <a:schemeClr val="tx2"/>
              </a:solidFill>
            </a:endParaRPr>
          </a:p>
          <a:p>
            <a:endParaRPr lang="en-GB" sz="2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8287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7" y="404664"/>
            <a:ext cx="6547985" cy="645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5383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143"/>
            <a:ext cx="9317566" cy="683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2461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schermopname, nummer, software&#10;&#10;Door AI gegenereerde inhoud is mogelijk onjuist.">
            <a:extLst>
              <a:ext uri="{FF2B5EF4-FFF2-40B4-BE49-F238E27FC236}">
                <a16:creationId xmlns:a16="http://schemas.microsoft.com/office/drawing/2014/main" id="{C960F234-BD0F-049F-055E-19DC390607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07" y="620688"/>
            <a:ext cx="8483893" cy="5928862"/>
          </a:xfrm>
          <a:prstGeom prst="rect">
            <a:avLst/>
          </a:prstGeom>
        </p:spPr>
      </p:pic>
      <p:sp>
        <p:nvSpPr>
          <p:cNvPr id="6" name="Rechthoekige toelichting 5">
            <a:extLst>
              <a:ext uri="{FF2B5EF4-FFF2-40B4-BE49-F238E27FC236}">
                <a16:creationId xmlns:a16="http://schemas.microsoft.com/office/drawing/2014/main" id="{1808D62B-A2D0-A57A-D67F-38B236802AF1}"/>
              </a:ext>
            </a:extLst>
          </p:cNvPr>
          <p:cNvSpPr/>
          <p:nvPr/>
        </p:nvSpPr>
        <p:spPr bwMode="auto">
          <a:xfrm>
            <a:off x="5148064" y="352061"/>
            <a:ext cx="1656184" cy="288032"/>
          </a:xfrm>
          <a:prstGeom prst="wedgeRectCallout">
            <a:avLst>
              <a:gd name="adj1" fmla="val -64557"/>
              <a:gd name="adj2" fmla="val 58065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" charset="0"/>
              </a:rPr>
              <a:t>Demo oefenen</a:t>
            </a:r>
          </a:p>
        </p:txBody>
      </p:sp>
      <p:sp>
        <p:nvSpPr>
          <p:cNvPr id="8" name="Rechthoekige toelichting 7">
            <a:extLst>
              <a:ext uri="{FF2B5EF4-FFF2-40B4-BE49-F238E27FC236}">
                <a16:creationId xmlns:a16="http://schemas.microsoft.com/office/drawing/2014/main" id="{B6E61B1B-A070-70A7-6C10-29C7B18160C2}"/>
              </a:ext>
            </a:extLst>
          </p:cNvPr>
          <p:cNvSpPr/>
          <p:nvPr/>
        </p:nvSpPr>
        <p:spPr bwMode="auto">
          <a:xfrm>
            <a:off x="7848364" y="332656"/>
            <a:ext cx="1080120" cy="288032"/>
          </a:xfrm>
          <a:prstGeom prst="wedgeRectCallout">
            <a:avLst>
              <a:gd name="adj1" fmla="val -176362"/>
              <a:gd name="adj2" fmla="val 80448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" charset="0"/>
              </a:rPr>
              <a:t> check!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F04371A2-E1CE-97AA-3BA3-6926E4C4AB57}"/>
              </a:ext>
            </a:extLst>
          </p:cNvPr>
          <p:cNvSpPr txBox="1"/>
          <p:nvPr/>
        </p:nvSpPr>
        <p:spPr>
          <a:xfrm>
            <a:off x="6660232" y="2348880"/>
            <a:ext cx="504056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1400" dirty="0" err="1"/>
              <a:t>PdB</a:t>
            </a:r>
            <a:endParaRPr lang="nl-NL" sz="1400" dirty="0"/>
          </a:p>
        </p:txBody>
      </p:sp>
    </p:spTree>
    <p:extLst>
      <p:ext uri="{BB962C8B-B14F-4D97-AF65-F5344CB8AC3E}">
        <p14:creationId xmlns:p14="http://schemas.microsoft.com/office/powerpoint/2010/main" val="7275907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st, schermopname, nummer, Lettertype&#10;&#10;Door AI gegenereerde inhoud is mogelijk onjuist.">
            <a:extLst>
              <a:ext uri="{FF2B5EF4-FFF2-40B4-BE49-F238E27FC236}">
                <a16:creationId xmlns:a16="http://schemas.microsoft.com/office/drawing/2014/main" id="{8C9B4AE7-E225-A117-C309-6183BFA75E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64704"/>
            <a:ext cx="8856983" cy="5750161"/>
          </a:xfrm>
          <a:prstGeom prst="rect">
            <a:avLst/>
          </a:prstGeom>
        </p:spPr>
      </p:pic>
      <p:sp>
        <p:nvSpPr>
          <p:cNvPr id="6" name="Rechthoekige toelichting 5">
            <a:extLst>
              <a:ext uri="{FF2B5EF4-FFF2-40B4-BE49-F238E27FC236}">
                <a16:creationId xmlns:a16="http://schemas.microsoft.com/office/drawing/2014/main" id="{1808D62B-A2D0-A57A-D67F-38B236802AF1}"/>
              </a:ext>
            </a:extLst>
          </p:cNvPr>
          <p:cNvSpPr/>
          <p:nvPr/>
        </p:nvSpPr>
        <p:spPr bwMode="auto">
          <a:xfrm>
            <a:off x="4283968" y="188640"/>
            <a:ext cx="1656184" cy="288032"/>
          </a:xfrm>
          <a:prstGeom prst="wedgeRectCallout">
            <a:avLst>
              <a:gd name="adj1" fmla="val -63681"/>
              <a:gd name="adj2" fmla="val 26230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" charset="0"/>
              </a:rPr>
              <a:t>Demo oefenen</a:t>
            </a:r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3A04FC97-227A-EE32-502E-03D4F7123DB2}"/>
              </a:ext>
            </a:extLst>
          </p:cNvPr>
          <p:cNvSpPr/>
          <p:nvPr/>
        </p:nvSpPr>
        <p:spPr bwMode="auto">
          <a:xfrm>
            <a:off x="287016" y="6082817"/>
            <a:ext cx="8856984" cy="43204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" charset="0"/>
            </a:endParaRPr>
          </a:p>
        </p:txBody>
      </p:sp>
      <p:sp>
        <p:nvSpPr>
          <p:cNvPr id="9" name="Rechthoekige toelichting 8">
            <a:extLst>
              <a:ext uri="{FF2B5EF4-FFF2-40B4-BE49-F238E27FC236}">
                <a16:creationId xmlns:a16="http://schemas.microsoft.com/office/drawing/2014/main" id="{CA8200B1-2DD7-41D9-6079-E31B0C80FEEC}"/>
              </a:ext>
            </a:extLst>
          </p:cNvPr>
          <p:cNvSpPr/>
          <p:nvPr/>
        </p:nvSpPr>
        <p:spPr bwMode="auto">
          <a:xfrm>
            <a:off x="6948264" y="2204864"/>
            <a:ext cx="1872208" cy="504056"/>
          </a:xfrm>
          <a:prstGeom prst="wedgeRectCallout">
            <a:avLst>
              <a:gd name="adj1" fmla="val -212937"/>
              <a:gd name="adj2" fmla="val 55587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-1" charset="0"/>
              </a:rPr>
              <a:t>Kamer van ochtend</a:t>
            </a:r>
          </a:p>
        </p:txBody>
      </p:sp>
    </p:spTree>
    <p:extLst>
      <p:ext uri="{BB962C8B-B14F-4D97-AF65-F5344CB8AC3E}">
        <p14:creationId xmlns:p14="http://schemas.microsoft.com/office/powerpoint/2010/main" val="2723727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DA32669-6727-DB26-6CD2-BBF09AB65E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539" t="15001" r="36208" b="12388"/>
          <a:stretch>
            <a:fillRect/>
          </a:stretch>
        </p:blipFill>
        <p:spPr>
          <a:xfrm>
            <a:off x="251520" y="836712"/>
            <a:ext cx="4396680" cy="60212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F7BBF0-666A-9407-B088-02E3CEB3953A}"/>
              </a:ext>
            </a:extLst>
          </p:cNvPr>
          <p:cNvSpPr txBox="1">
            <a:spLocks/>
          </p:cNvSpPr>
          <p:nvPr/>
        </p:nvSpPr>
        <p:spPr bwMode="auto">
          <a:xfrm>
            <a:off x="540000" y="360000"/>
            <a:ext cx="6030098" cy="63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" charset="0"/>
                <a:ea typeface="ＭＳ Ｐゴシック" charset="0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" charset="0"/>
              </a:defRPr>
            </a:lvl9pPr>
          </a:lstStyle>
          <a:p>
            <a:pPr algn="l" eaLnBrk="1" hangingPunct="1"/>
            <a:r>
              <a:rPr lang="en-GB" altLang="en-US" sz="3200" b="1" kern="0" dirty="0" err="1">
                <a:solidFill>
                  <a:srgbClr val="2E5796"/>
                </a:solidFill>
                <a:latin typeface="Arial" charset="0"/>
                <a:ea typeface="ＭＳ Ｐゴシック" pitchFamily="34" charset="-128"/>
                <a:cs typeface="Arial" charset="0"/>
              </a:rPr>
              <a:t>Instructeurgids</a:t>
            </a:r>
            <a:endParaRPr lang="en-GB" altLang="en-US" sz="3200" b="1" kern="0" dirty="0">
              <a:solidFill>
                <a:srgbClr val="2E5796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pic>
        <p:nvPicPr>
          <p:cNvPr id="3" name="Picture 2" descr="Medical patient simulator - Precision Microdrives">
            <a:extLst>
              <a:ext uri="{FF2B5EF4-FFF2-40B4-BE49-F238E27FC236}">
                <a16:creationId xmlns:a16="http://schemas.microsoft.com/office/drawing/2014/main" id="{6A764C68-7F8C-367A-F827-FC1DAFC94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4" r="34292" b="-2"/>
          <a:stretch/>
        </p:blipFill>
        <p:spPr bwMode="auto">
          <a:xfrm>
            <a:off x="4788024" y="1476806"/>
            <a:ext cx="4244280" cy="489780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3235900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schermopname, nummer, Lettertype&#10;&#10;Door AI gegenereerde inhoud is mogelijk onjuist.">
            <a:extLst>
              <a:ext uri="{FF2B5EF4-FFF2-40B4-BE49-F238E27FC236}">
                <a16:creationId xmlns:a16="http://schemas.microsoft.com/office/drawing/2014/main" id="{2422DCB2-4516-74B0-EC70-93CF6FA4EA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23" y="764704"/>
            <a:ext cx="8698353" cy="5879678"/>
          </a:xfrm>
          <a:prstGeom prst="rect">
            <a:avLst/>
          </a:prstGeom>
        </p:spPr>
      </p:pic>
      <p:sp>
        <p:nvSpPr>
          <p:cNvPr id="6" name="Rechthoekige toelichting 5">
            <a:extLst>
              <a:ext uri="{FF2B5EF4-FFF2-40B4-BE49-F238E27FC236}">
                <a16:creationId xmlns:a16="http://schemas.microsoft.com/office/drawing/2014/main" id="{1808D62B-A2D0-A57A-D67F-38B236802AF1}"/>
              </a:ext>
            </a:extLst>
          </p:cNvPr>
          <p:cNvSpPr/>
          <p:nvPr/>
        </p:nvSpPr>
        <p:spPr bwMode="auto">
          <a:xfrm>
            <a:off x="4788024" y="450843"/>
            <a:ext cx="1656184" cy="288032"/>
          </a:xfrm>
          <a:prstGeom prst="wedgeRectCallout">
            <a:avLst>
              <a:gd name="adj1" fmla="val -35179"/>
              <a:gd name="adj2" fmla="val 91622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" charset="0"/>
              </a:rPr>
              <a:t>Demo oefenen</a:t>
            </a:r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CE7D92B7-7223-44AB-C929-00BA21B79C97}"/>
              </a:ext>
            </a:extLst>
          </p:cNvPr>
          <p:cNvSpPr/>
          <p:nvPr/>
        </p:nvSpPr>
        <p:spPr bwMode="auto">
          <a:xfrm>
            <a:off x="4788024" y="4077072"/>
            <a:ext cx="288032" cy="216024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5503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st, schermopname, nummer, Lettertype&#10;&#10;Door AI gegenereerde inhoud is mogelijk onjuist.">
            <a:extLst>
              <a:ext uri="{FF2B5EF4-FFF2-40B4-BE49-F238E27FC236}">
                <a16:creationId xmlns:a16="http://schemas.microsoft.com/office/drawing/2014/main" id="{233BA265-E03B-2513-FF95-B82564FEC3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92696"/>
            <a:ext cx="8784976" cy="5040560"/>
          </a:xfrm>
          <a:prstGeom prst="rect">
            <a:avLst/>
          </a:prstGeom>
        </p:spPr>
      </p:pic>
      <p:sp>
        <p:nvSpPr>
          <p:cNvPr id="4" name="Ovaal 3">
            <a:extLst>
              <a:ext uri="{FF2B5EF4-FFF2-40B4-BE49-F238E27FC236}">
                <a16:creationId xmlns:a16="http://schemas.microsoft.com/office/drawing/2014/main" id="{0820789A-F0F2-11DB-C2D7-D7E79504849B}"/>
              </a:ext>
            </a:extLst>
          </p:cNvPr>
          <p:cNvSpPr/>
          <p:nvPr/>
        </p:nvSpPr>
        <p:spPr bwMode="auto">
          <a:xfrm>
            <a:off x="1367644" y="836712"/>
            <a:ext cx="4320480" cy="172819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" charset="0"/>
            </a:endParaRPr>
          </a:p>
        </p:txBody>
      </p:sp>
      <p:sp>
        <p:nvSpPr>
          <p:cNvPr id="10" name="Rechthoekige toelichting 9">
            <a:extLst>
              <a:ext uri="{FF2B5EF4-FFF2-40B4-BE49-F238E27FC236}">
                <a16:creationId xmlns:a16="http://schemas.microsoft.com/office/drawing/2014/main" id="{ACB38588-8D65-4ACB-B1E6-9A0A071D3902}"/>
              </a:ext>
            </a:extLst>
          </p:cNvPr>
          <p:cNvSpPr/>
          <p:nvPr/>
        </p:nvSpPr>
        <p:spPr bwMode="auto">
          <a:xfrm>
            <a:off x="6941368" y="1556792"/>
            <a:ext cx="1656184" cy="648072"/>
          </a:xfrm>
          <a:prstGeom prst="wedgeRectCallout">
            <a:avLst>
              <a:gd name="adj1" fmla="val -280031"/>
              <a:gd name="adj2" fmla="val -144182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-1" charset="0"/>
              </a:rPr>
              <a:t>Twee niveaus worden 2 sims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CC85D321-A233-5B13-8683-6EABE5C8212D}"/>
              </a:ext>
            </a:extLst>
          </p:cNvPr>
          <p:cNvSpPr txBox="1"/>
          <p:nvPr/>
        </p:nvSpPr>
        <p:spPr>
          <a:xfrm>
            <a:off x="2411760" y="2564904"/>
            <a:ext cx="223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err="1"/>
              <a:t>AvA</a:t>
            </a:r>
            <a:r>
              <a:rPr lang="nl-NL" sz="1600" dirty="0"/>
              <a:t>, </a:t>
            </a:r>
            <a:r>
              <a:rPr lang="nl-NL" sz="1600" dirty="0" err="1"/>
              <a:t>BdG</a:t>
            </a:r>
            <a:r>
              <a:rPr lang="nl-NL" sz="1600" dirty="0"/>
              <a:t>, KH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A459151-CCEF-A7A4-B20D-4965587A1E7A}"/>
              </a:ext>
            </a:extLst>
          </p:cNvPr>
          <p:cNvSpPr txBox="1"/>
          <p:nvPr/>
        </p:nvSpPr>
        <p:spPr>
          <a:xfrm>
            <a:off x="2339752" y="2903458"/>
            <a:ext cx="223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err="1"/>
              <a:t>BvW</a:t>
            </a:r>
            <a:r>
              <a:rPr lang="nl-NL" sz="1600" dirty="0"/>
              <a:t>, , SW, MB, LB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5E923F04-236A-19CB-FB35-AFCB2841CAB8}"/>
              </a:ext>
            </a:extLst>
          </p:cNvPr>
          <p:cNvSpPr txBox="1"/>
          <p:nvPr/>
        </p:nvSpPr>
        <p:spPr>
          <a:xfrm>
            <a:off x="2437543" y="3259723"/>
            <a:ext cx="223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/>
              <a:t>AA, TJ, </a:t>
            </a:r>
            <a:r>
              <a:rPr lang="nl-NL" sz="1600" dirty="0" err="1"/>
              <a:t>PdB</a:t>
            </a:r>
            <a:endParaRPr lang="nl-NL" sz="1600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D62EFA34-E56C-1900-22F3-D6BE5E381405}"/>
              </a:ext>
            </a:extLst>
          </p:cNvPr>
          <p:cNvSpPr txBox="1"/>
          <p:nvPr/>
        </p:nvSpPr>
        <p:spPr>
          <a:xfrm>
            <a:off x="2411760" y="3594502"/>
            <a:ext cx="223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/>
              <a:t>EF, </a:t>
            </a:r>
            <a:r>
              <a:rPr lang="nl-NL" sz="1600" dirty="0" err="1"/>
              <a:t>MoA</a:t>
            </a:r>
            <a:r>
              <a:rPr lang="nl-NL" sz="1600" dirty="0"/>
              <a:t>, JW, JI</a:t>
            </a:r>
          </a:p>
        </p:txBody>
      </p:sp>
    </p:spTree>
    <p:extLst>
      <p:ext uri="{BB962C8B-B14F-4D97-AF65-F5344CB8AC3E}">
        <p14:creationId xmlns:p14="http://schemas.microsoft.com/office/powerpoint/2010/main" val="33881674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Why the Iconic 50's American Diner Continues to Inspire Restaurant Design -  Eclipse Furniture">
            <a:extLst>
              <a:ext uri="{FF2B5EF4-FFF2-40B4-BE49-F238E27FC236}">
                <a16:creationId xmlns:a16="http://schemas.microsoft.com/office/drawing/2014/main" id="{F0F14927-4D6D-0D62-8FAA-74B5B5A7D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6456146-AA04-3157-088C-341EC5E17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5661248"/>
            <a:ext cx="7704856" cy="576063"/>
          </a:xfrm>
        </p:spPr>
        <p:txBody>
          <a:bodyPr/>
          <a:lstStyle/>
          <a:p>
            <a:pPr marL="0" indent="0">
              <a:buNone/>
            </a:pPr>
            <a:r>
              <a:rPr lang="nl-BE" sz="2400">
                <a:solidFill>
                  <a:schemeClr val="bg1"/>
                </a:solidFill>
              </a:rPr>
              <a:t>Faculty-diner/overnachting: doorgegeven aan Hanne?</a:t>
            </a:r>
          </a:p>
          <a:p>
            <a:pPr marL="457200" lvl="1" indent="0">
              <a:buNone/>
            </a:pPr>
            <a:endParaRPr lang="nl-BE">
              <a:solidFill>
                <a:schemeClr val="bg1"/>
              </a:solidFill>
            </a:endParaRPr>
          </a:p>
        </p:txBody>
      </p:sp>
      <p:sp>
        <p:nvSpPr>
          <p:cNvPr id="5" name="AutoShape 4" descr="fantastisch zwart kasteel. halloween tafereel verschrikking achtergrond met  spookachtig pompoenen van spookachtig herenhuis met halloween vleermuizen.  onheil huis Bij nacht. 27228980 stockfoto bij Vecteezy">
            <a:extLst>
              <a:ext uri="{FF2B5EF4-FFF2-40B4-BE49-F238E27FC236}">
                <a16:creationId xmlns:a16="http://schemas.microsoft.com/office/drawing/2014/main" id="{6E5B6BD2-B559-2E00-5C77-45591CD8B9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56518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941464" y="5589240"/>
            <a:ext cx="5918075" cy="5667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sz="2800" dirty="0">
                <a:latin typeface="Arial" charset="0"/>
                <a:ea typeface="ＭＳ Ｐゴシック" pitchFamily="34" charset="-128"/>
                <a:cs typeface="Arial" charset="0"/>
              </a:rPr>
              <a:t>Advanced Paediatric Life Support</a:t>
            </a:r>
          </a:p>
        </p:txBody>
      </p:sp>
      <p:sp>
        <p:nvSpPr>
          <p:cNvPr id="33795" name="Text Placeholder 4"/>
          <p:cNvSpPr>
            <a:spLocks noGrp="1"/>
          </p:cNvSpPr>
          <p:nvPr>
            <p:ph type="body" sz="half" idx="2"/>
          </p:nvPr>
        </p:nvSpPr>
        <p:spPr bwMode="auto">
          <a:xfrm>
            <a:off x="2915816" y="6309320"/>
            <a:ext cx="5918075" cy="8048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2400" dirty="0">
                <a:latin typeface="Arial" charset="0"/>
                <a:ea typeface="ＭＳ Ｐゴシック" pitchFamily="34" charset="-128"/>
                <a:cs typeface="Arial" charset="0"/>
              </a:rPr>
              <a:t>Online pre cursus faculty meeting</a:t>
            </a:r>
          </a:p>
        </p:txBody>
      </p:sp>
      <p:pic>
        <p:nvPicPr>
          <p:cNvPr id="12290" name="Picture 2" descr="Answering tough interview questions | Michael Page">
            <a:extLst>
              <a:ext uri="{FF2B5EF4-FFF2-40B4-BE49-F238E27FC236}">
                <a16:creationId xmlns:a16="http://schemas.microsoft.com/office/drawing/2014/main" id="{A5A7F412-678C-BE8F-E3A0-7C2C34FB1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774"/>
            <a:ext cx="9144000" cy="514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600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CCEFB2-40CB-8E86-7433-7D13832A0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l-BE"/>
              <a:t>Voorbereiding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E2D16D4-E711-3E42-CBAF-D3B0B43EE4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857349"/>
            <a:ext cx="8075240" cy="5143302"/>
          </a:xfrm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lnSpc>
                <a:spcPct val="90000"/>
              </a:lnSpc>
              <a:buFontTx/>
            </a:pPr>
            <a:endParaRPr lang="nl-BE" sz="2000" dirty="0"/>
          </a:p>
          <a:p>
            <a:pPr marL="800100" lvl="1" indent="-342900" eaLnBrk="1" hangingPunct="1">
              <a:lnSpc>
                <a:spcPct val="90000"/>
              </a:lnSpc>
              <a:buAutoNum type="arabicPeriod"/>
            </a:pPr>
            <a:r>
              <a:rPr lang="nl-BE" sz="2000" dirty="0">
                <a:hlinkClick r:id="rId3"/>
              </a:rPr>
              <a:t>www.GOKIN.be</a:t>
            </a:r>
            <a:endParaRPr lang="nl-BE" sz="2000" dirty="0"/>
          </a:p>
          <a:p>
            <a:pPr marL="800100" lvl="1" indent="-342900" eaLnBrk="1" hangingPunct="1">
              <a:lnSpc>
                <a:spcPct val="90000"/>
              </a:lnSpc>
              <a:buAutoNum type="arabicPeriod"/>
            </a:pPr>
            <a:endParaRPr lang="nl-BE" sz="2000" dirty="0"/>
          </a:p>
          <a:p>
            <a:pPr marL="1143000" lvl="2" eaLnBrk="1" hangingPunct="1">
              <a:lnSpc>
                <a:spcPct val="90000"/>
              </a:lnSpc>
            </a:pPr>
            <a:r>
              <a:rPr lang="nl-BE" dirty="0"/>
              <a:t>alles goed doornemen (start met instructor guide)</a:t>
            </a:r>
          </a:p>
          <a:p>
            <a:pPr marL="1143000" lvl="2" eaLnBrk="1" hangingPunct="1">
              <a:lnSpc>
                <a:spcPct val="90000"/>
              </a:lnSpc>
            </a:pPr>
            <a:r>
              <a:rPr lang="nl-BE" dirty="0"/>
              <a:t>“nieuwe” vertaalde sims, nieuwe skills guide</a:t>
            </a:r>
          </a:p>
          <a:p>
            <a:pPr marL="1143000" lvl="2" eaLnBrk="1" hangingPunct="1">
              <a:lnSpc>
                <a:spcPct val="90000"/>
              </a:lnSpc>
            </a:pPr>
            <a:r>
              <a:rPr lang="nl-BE" dirty="0"/>
              <a:t>Programma (laatste versie)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nl-BE" sz="2000" dirty="0"/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nl-BE" sz="2000" dirty="0"/>
              <a:t>2. </a:t>
            </a:r>
            <a:r>
              <a:rPr lang="nl-BE" sz="2000" dirty="0">
                <a:hlinkClick r:id="rId4"/>
              </a:rPr>
              <a:t>www.alsg.org/vle</a:t>
            </a:r>
            <a:r>
              <a:rPr lang="nl-BE" sz="2000" dirty="0"/>
              <a:t> 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nl-BE" sz="2000" dirty="0"/>
          </a:p>
          <a:p>
            <a:pPr marL="1085850" lvl="2" indent="-285750" eaLnBrk="1" hangingPunct="1">
              <a:lnSpc>
                <a:spcPct val="90000"/>
              </a:lnSpc>
            </a:pPr>
            <a:r>
              <a:rPr lang="nl-BE" dirty="0"/>
              <a:t>Skills video’s</a:t>
            </a:r>
          </a:p>
          <a:p>
            <a:pPr marL="1085850" lvl="2" indent="-285750" eaLnBrk="1" hangingPunct="1">
              <a:lnSpc>
                <a:spcPct val="90000"/>
              </a:lnSpc>
            </a:pPr>
            <a:r>
              <a:rPr lang="nl-BE" dirty="0"/>
              <a:t>E-learnings: elke 2 jaar, 1 punt waard!</a:t>
            </a:r>
          </a:p>
          <a:p>
            <a:pPr marL="1085850" lvl="2" indent="-285750" eaLnBrk="1" hangingPunct="1">
              <a:lnSpc>
                <a:spcPct val="90000"/>
              </a:lnSpc>
            </a:pPr>
            <a:endParaRPr lang="nl-BE" dirty="0"/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nl-BE" dirty="0"/>
              <a:t>3. zelf</a:t>
            </a:r>
            <a:r>
              <a:rPr lang="nl-BE" sz="2000" dirty="0"/>
              <a:t>: </a:t>
            </a:r>
          </a:p>
          <a:p>
            <a:pPr marL="1085850" lvl="2" indent="-285750" eaLnBrk="1" hangingPunct="1">
              <a:lnSpc>
                <a:spcPct val="90000"/>
              </a:lnSpc>
            </a:pPr>
            <a:r>
              <a:rPr lang="nl-BE" dirty="0"/>
              <a:t>sims af spreken</a:t>
            </a:r>
          </a:p>
          <a:p>
            <a:pPr eaLnBrk="1" hangingPunct="1">
              <a:lnSpc>
                <a:spcPct val="90000"/>
              </a:lnSpc>
              <a:buFontTx/>
            </a:pPr>
            <a:endParaRPr lang="nl-BE" sz="2000" dirty="0"/>
          </a:p>
        </p:txBody>
      </p:sp>
      <p:pic>
        <p:nvPicPr>
          <p:cNvPr id="3074" name="Picture 2" descr="144 One Point Coin Teacher Reward Stickers - Large - Sticker Stocker">
            <a:extLst>
              <a:ext uri="{FF2B5EF4-FFF2-40B4-BE49-F238E27FC236}">
                <a16:creationId xmlns:a16="http://schemas.microsoft.com/office/drawing/2014/main" id="{619C0525-3190-9BC5-8041-FB35F5A5C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76256" y="5373216"/>
            <a:ext cx="1329011" cy="1329011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457142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 bwMode="auto">
          <a:xfrm>
            <a:off x="540000" y="360000"/>
            <a:ext cx="8229600" cy="633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err="1">
                <a:latin typeface="Arial" charset="0"/>
                <a:ea typeface="ＭＳ Ｐゴシック" pitchFamily="34" charset="-128"/>
                <a:cs typeface="Arial" charset="0"/>
              </a:rPr>
              <a:t>Instructeur</a:t>
            </a:r>
            <a:r>
              <a:rPr lang="en-GB" altLang="en-US"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r>
              <a:rPr lang="en-GB" altLang="en-US" err="1">
                <a:latin typeface="Arial" charset="0"/>
                <a:ea typeface="ＭＳ Ｐゴシック" pitchFamily="34" charset="-128"/>
                <a:cs typeface="Arial" charset="0"/>
              </a:rPr>
              <a:t>rol</a:t>
            </a:r>
            <a:endParaRPr lang="en-GB" altLang="en-US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 bwMode="auto">
          <a:xfrm>
            <a:off x="540000" y="1052736"/>
            <a:ext cx="8229600" cy="475252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Tx/>
              <a:buNone/>
            </a:pPr>
            <a:r>
              <a:rPr lang="en-GB" altLang="en-US" sz="2000" b="1" dirty="0">
                <a:solidFill>
                  <a:srgbClr val="2E5796"/>
                </a:solidFill>
                <a:latin typeface="Arial" charset="0"/>
                <a:ea typeface="ＭＳ Ｐゴシック" pitchFamily="34" charset="-128"/>
                <a:cs typeface="Arial" charset="0"/>
              </a:rPr>
              <a:t>Lead instructor (</a:t>
            </a:r>
            <a:r>
              <a:rPr lang="en-GB" altLang="en-US" sz="2000" b="1" dirty="0" err="1">
                <a:solidFill>
                  <a:srgbClr val="2E5796"/>
                </a:solidFill>
                <a:latin typeface="Arial" charset="0"/>
                <a:ea typeface="ＭＳ Ｐゴシック" pitchFamily="34" charset="-128"/>
                <a:cs typeface="Arial" charset="0"/>
              </a:rPr>
              <a:t>buiten</a:t>
            </a:r>
            <a:r>
              <a:rPr lang="en-GB" altLang="en-US" sz="2000" b="1" dirty="0">
                <a:solidFill>
                  <a:srgbClr val="2E5796"/>
                </a:solidFill>
                <a:latin typeface="Arial" charset="0"/>
                <a:ea typeface="ＭＳ Ｐゴシック" pitchFamily="34" charset="-128"/>
                <a:cs typeface="Arial" charset="0"/>
              </a:rPr>
              <a:t> sim)</a:t>
            </a:r>
          </a:p>
          <a:p>
            <a:pPr eaLnBrk="1" hangingPunct="1"/>
            <a:r>
              <a:rPr lang="en-GB" altLang="en-US" sz="1800" dirty="0" err="1">
                <a:solidFill>
                  <a:srgbClr val="333333"/>
                </a:solidFill>
                <a:latin typeface="Arial" charset="0"/>
                <a:ea typeface="ＭＳ Ｐゴシック" pitchFamily="34" charset="-128"/>
                <a:cs typeface="Arial" charset="0"/>
              </a:rPr>
              <a:t>Introductie</a:t>
            </a:r>
            <a:r>
              <a:rPr lang="en-GB" altLang="en-US" sz="1800" dirty="0">
                <a:solidFill>
                  <a:srgbClr val="333333"/>
                </a:solidFill>
                <a:latin typeface="Arial" charset="0"/>
                <a:ea typeface="ＭＳ Ｐゴシック" pitchFamily="34" charset="-128"/>
                <a:cs typeface="Arial" charset="0"/>
              </a:rPr>
              <a:t> van sim, </a:t>
            </a:r>
            <a:r>
              <a:rPr lang="en-GB" altLang="en-US" sz="1800" dirty="0" err="1">
                <a:solidFill>
                  <a:srgbClr val="333333"/>
                </a:solidFill>
                <a:latin typeface="Arial" charset="0"/>
                <a:ea typeface="ＭＳ Ｐゴシック" pitchFamily="34" charset="-128"/>
                <a:cs typeface="Arial" charset="0"/>
              </a:rPr>
              <a:t>brieft</a:t>
            </a:r>
            <a:r>
              <a:rPr lang="en-GB" altLang="en-US" sz="1800" dirty="0">
                <a:solidFill>
                  <a:srgbClr val="333333"/>
                </a:solidFill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r>
              <a:rPr lang="en-GB" altLang="en-US" sz="1800" dirty="0" err="1">
                <a:solidFill>
                  <a:srgbClr val="333333"/>
                </a:solidFill>
                <a:latin typeface="Arial" charset="0"/>
                <a:ea typeface="ＭＳ Ｐゴシック" pitchFamily="34" charset="-128"/>
                <a:cs typeface="Arial" charset="0"/>
              </a:rPr>
              <a:t>kandidaat</a:t>
            </a:r>
            <a:r>
              <a:rPr lang="en-GB" altLang="en-US" sz="1800" dirty="0">
                <a:solidFill>
                  <a:srgbClr val="333333"/>
                </a:solidFill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r>
              <a:rPr lang="en-GB" altLang="en-US" sz="1800" dirty="0" err="1">
                <a:solidFill>
                  <a:srgbClr val="333333"/>
                </a:solidFill>
                <a:latin typeface="Arial" charset="0"/>
                <a:ea typeface="ＭＳ Ｐゴシック" pitchFamily="34" charset="-128"/>
                <a:cs typeface="Arial" charset="0"/>
              </a:rPr>
              <a:t>teamleider</a:t>
            </a:r>
            <a:endParaRPr lang="en-GB" altLang="en-US" sz="1800" dirty="0">
              <a:solidFill>
                <a:srgbClr val="333333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/>
            <a:r>
              <a:rPr lang="en-GB" altLang="en-US" sz="1800" dirty="0" err="1">
                <a:solidFill>
                  <a:srgbClr val="333333"/>
                </a:solidFill>
                <a:latin typeface="Arial" charset="0"/>
                <a:ea typeface="ＭＳ Ｐゴシック" pitchFamily="34" charset="-128"/>
                <a:cs typeface="Arial" charset="0"/>
              </a:rPr>
              <a:t>Controleert</a:t>
            </a:r>
            <a:r>
              <a:rPr lang="en-GB" altLang="en-US" sz="1800" dirty="0">
                <a:solidFill>
                  <a:srgbClr val="333333"/>
                </a:solidFill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r>
              <a:rPr lang="en-GB" altLang="en-US" sz="1800" dirty="0" err="1">
                <a:solidFill>
                  <a:srgbClr val="333333"/>
                </a:solidFill>
                <a:latin typeface="Arial" charset="0"/>
                <a:ea typeface="ＭＳ Ｐゴシック" pitchFamily="34" charset="-128"/>
                <a:cs typeface="Arial" charset="0"/>
              </a:rPr>
              <a:t>i</a:t>
            </a:r>
            <a:r>
              <a:rPr lang="en-GB" altLang="en-US" sz="1800" dirty="0">
                <a:solidFill>
                  <a:srgbClr val="333333"/>
                </a:solidFill>
                <a:latin typeface="Arial" charset="0"/>
                <a:ea typeface="ＭＳ Ｐゴシック" pitchFamily="34" charset="-128"/>
                <a:cs typeface="Arial" charset="0"/>
              </a:rPr>
              <a:t>-sim</a:t>
            </a:r>
          </a:p>
          <a:p>
            <a:pPr eaLnBrk="1" hangingPunct="1"/>
            <a:r>
              <a:rPr lang="en-GB" altLang="en-US" sz="1800" dirty="0" err="1">
                <a:solidFill>
                  <a:srgbClr val="333333"/>
                </a:solidFill>
                <a:latin typeface="Arial" charset="0"/>
                <a:ea typeface="ＭＳ Ｐゴシック" pitchFamily="34" charset="-128"/>
                <a:cs typeface="Arial" charset="0"/>
              </a:rPr>
              <a:t>Zegt</a:t>
            </a:r>
            <a:r>
              <a:rPr lang="en-GB" altLang="en-US" sz="1800" dirty="0">
                <a:solidFill>
                  <a:srgbClr val="333333"/>
                </a:solidFill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r>
              <a:rPr lang="en-GB" altLang="en-US" sz="1800" dirty="0" err="1">
                <a:solidFill>
                  <a:srgbClr val="333333"/>
                </a:solidFill>
                <a:latin typeface="Arial" charset="0"/>
                <a:ea typeface="ＭＳ Ｐゴシック" pitchFamily="34" charset="-128"/>
                <a:cs typeface="Arial" charset="0"/>
              </a:rPr>
              <a:t>wanneer</a:t>
            </a:r>
            <a:r>
              <a:rPr lang="en-GB" altLang="en-US" sz="1800" dirty="0">
                <a:solidFill>
                  <a:srgbClr val="333333"/>
                </a:solidFill>
                <a:latin typeface="Arial" charset="0"/>
                <a:ea typeface="ＭＳ Ｐゴシック" pitchFamily="34" charset="-128"/>
                <a:cs typeface="Arial" charset="0"/>
              </a:rPr>
              <a:t> andere </a:t>
            </a:r>
            <a:r>
              <a:rPr lang="en-GB" altLang="en-US" sz="1800" dirty="0" err="1">
                <a:solidFill>
                  <a:srgbClr val="333333"/>
                </a:solidFill>
                <a:latin typeface="Arial" charset="0"/>
                <a:ea typeface="ＭＳ Ｐゴシック" pitchFamily="34" charset="-128"/>
                <a:cs typeface="Arial" charset="0"/>
              </a:rPr>
              <a:t>kandidaten</a:t>
            </a:r>
            <a:r>
              <a:rPr lang="en-GB" altLang="en-US" sz="1800" dirty="0">
                <a:solidFill>
                  <a:srgbClr val="333333"/>
                </a:solidFill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r>
              <a:rPr lang="en-GB" altLang="en-US" sz="1800" dirty="0" err="1">
                <a:solidFill>
                  <a:srgbClr val="333333"/>
                </a:solidFill>
                <a:latin typeface="Arial" charset="0"/>
                <a:ea typeface="ＭＳ Ｐゴシック" pitchFamily="34" charset="-128"/>
                <a:cs typeface="Arial" charset="0"/>
              </a:rPr>
              <a:t>mogen</a:t>
            </a:r>
            <a:r>
              <a:rPr lang="en-GB" altLang="en-US" sz="1800" dirty="0">
                <a:solidFill>
                  <a:srgbClr val="333333"/>
                </a:solidFill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r>
              <a:rPr lang="en-GB" altLang="en-US" sz="1800" dirty="0" err="1">
                <a:solidFill>
                  <a:srgbClr val="333333"/>
                </a:solidFill>
                <a:latin typeface="Arial" charset="0"/>
                <a:ea typeface="ＭＳ Ｐゴシック" pitchFamily="34" charset="-128"/>
                <a:cs typeface="Arial" charset="0"/>
              </a:rPr>
              <a:t>helpen</a:t>
            </a:r>
            <a:endParaRPr lang="en-GB" altLang="en-US" sz="1800" dirty="0">
              <a:solidFill>
                <a:srgbClr val="333333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/>
            <a:r>
              <a:rPr lang="en-GB" altLang="en-US" sz="1800" dirty="0" err="1">
                <a:solidFill>
                  <a:srgbClr val="333333"/>
                </a:solidFill>
                <a:latin typeface="Arial" charset="0"/>
                <a:ea typeface="ＭＳ Ｐゴシック" pitchFamily="34" charset="-128"/>
                <a:cs typeface="Arial" charset="0"/>
              </a:rPr>
              <a:t>Faciliteert</a:t>
            </a:r>
            <a:r>
              <a:rPr lang="en-GB" altLang="en-US" sz="1800" dirty="0">
                <a:solidFill>
                  <a:srgbClr val="333333"/>
                </a:solidFill>
                <a:latin typeface="Arial" charset="0"/>
                <a:ea typeface="ＭＳ Ｐゴシック" pitchFamily="34" charset="-128"/>
                <a:cs typeface="Arial" charset="0"/>
              </a:rPr>
              <a:t> de learning conversation</a:t>
            </a:r>
          </a:p>
        </p:txBody>
      </p:sp>
      <p:pic>
        <p:nvPicPr>
          <p:cNvPr id="4098" name="Picture 2" descr="Simulation Instructor Course - Good Debrief (Using D.E.B.R.I.E.F. Method) -  YouTube">
            <a:extLst>
              <a:ext uri="{FF2B5EF4-FFF2-40B4-BE49-F238E27FC236}">
                <a16:creationId xmlns:a16="http://schemas.microsoft.com/office/drawing/2014/main" id="{6F2DA0E2-C371-5C54-E39A-F3159EEFD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140968"/>
            <a:ext cx="5004048" cy="281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302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C2029F-7F7E-9665-18C3-28A415D0DA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24129E87-9568-3EDA-168F-9521E5C74E1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40000" y="360000"/>
            <a:ext cx="8229600" cy="633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err="1">
                <a:latin typeface="Arial" charset="0"/>
                <a:ea typeface="ＭＳ Ｐゴシック" pitchFamily="34" charset="-128"/>
                <a:cs typeface="Arial" charset="0"/>
              </a:rPr>
              <a:t>Instructeur</a:t>
            </a:r>
            <a:r>
              <a:rPr lang="en-GB" altLang="en-US"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r>
              <a:rPr lang="en-GB" altLang="en-US" err="1">
                <a:latin typeface="Arial" charset="0"/>
                <a:ea typeface="ＭＳ Ｐゴシック" pitchFamily="34" charset="-128"/>
                <a:cs typeface="Arial" charset="0"/>
              </a:rPr>
              <a:t>rol</a:t>
            </a:r>
            <a:endParaRPr lang="en-GB" altLang="en-US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E0DDE8DF-42B3-11DC-7704-91CF628E72AF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540000" y="1052736"/>
            <a:ext cx="8229600" cy="475252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Tx/>
              <a:buNone/>
            </a:pPr>
            <a:r>
              <a:rPr lang="nl-NL" sz="2000" b="1" noProof="0" dirty="0">
                <a:solidFill>
                  <a:srgbClr val="2E5796"/>
                </a:solidFill>
                <a:latin typeface="Arial" charset="0"/>
                <a:ea typeface="ＭＳ Ｐゴシック" pitchFamily="34" charset="-128"/>
                <a:cs typeface="Arial" charset="0"/>
              </a:rPr>
              <a:t>Lead instructeur (buiten sim)</a:t>
            </a:r>
          </a:p>
          <a:p>
            <a:pPr marL="0" indent="0" eaLnBrk="1" hangingPunct="1">
              <a:buNone/>
            </a:pPr>
            <a:r>
              <a:rPr lang="nl-NL" sz="2000" b="1" noProof="0" dirty="0">
                <a:solidFill>
                  <a:srgbClr val="2E5796"/>
                </a:solidFill>
                <a:latin typeface="Arial" charset="0"/>
                <a:ea typeface="ＭＳ Ｐゴシック" pitchFamily="34" charset="-128"/>
                <a:cs typeface="Arial" charset="0"/>
              </a:rPr>
              <a:t>Faculty Helper (in sim)</a:t>
            </a:r>
          </a:p>
          <a:p>
            <a:pPr eaLnBrk="1" hangingPunct="1"/>
            <a:r>
              <a:rPr lang="nl-NL" sz="1800" noProof="0" dirty="0">
                <a:solidFill>
                  <a:srgbClr val="333333"/>
                </a:solidFill>
                <a:latin typeface="Arial" charset="0"/>
                <a:ea typeface="ＭＳ Ｐゴシック" pitchFamily="34" charset="-128"/>
                <a:cs typeface="Arial" charset="0"/>
              </a:rPr>
              <a:t>Neemt deel aan sim als teamlid</a:t>
            </a:r>
          </a:p>
          <a:p>
            <a:pPr eaLnBrk="1" hangingPunct="1"/>
            <a:r>
              <a:rPr lang="nl-NL" sz="1800" noProof="0" dirty="0">
                <a:solidFill>
                  <a:srgbClr val="333333"/>
                </a:solidFill>
                <a:latin typeface="Arial" charset="0"/>
                <a:ea typeface="ＭＳ Ｐゴシック" pitchFamily="34" charset="-128"/>
                <a:cs typeface="Arial" charset="0"/>
              </a:rPr>
              <a:t>Verschaft informatie tijdens sim</a:t>
            </a:r>
          </a:p>
          <a:p>
            <a:pPr eaLnBrk="1" hangingPunct="1"/>
            <a:r>
              <a:rPr lang="nl-NL" sz="1800" b="1" u="sng" noProof="0" dirty="0">
                <a:solidFill>
                  <a:srgbClr val="333333"/>
                </a:solidFill>
                <a:latin typeface="Arial" charset="0"/>
                <a:ea typeface="ＭＳ Ｐゴシック" pitchFamily="34" charset="-128"/>
                <a:cs typeface="Arial" charset="0"/>
              </a:rPr>
              <a:t>Alleen </a:t>
            </a:r>
            <a:r>
              <a:rPr lang="nl-NL" sz="1800" noProof="0" dirty="0">
                <a:solidFill>
                  <a:srgbClr val="333333"/>
                </a:solidFill>
                <a:latin typeface="Arial" charset="0"/>
                <a:ea typeface="ＭＳ Ｐゴシック" pitchFamily="34" charset="-128"/>
                <a:cs typeface="Arial" charset="0"/>
              </a:rPr>
              <a:t>als nodig: prompts </a:t>
            </a:r>
          </a:p>
          <a:p>
            <a:pPr eaLnBrk="1" hangingPunct="1"/>
            <a:r>
              <a:rPr lang="nl-NL" sz="1800" noProof="0" dirty="0">
                <a:solidFill>
                  <a:srgbClr val="333333"/>
                </a:solidFill>
                <a:latin typeface="Arial" charset="0"/>
                <a:ea typeface="ＭＳ Ｐゴシック" pitchFamily="34" charset="-128"/>
                <a:cs typeface="Arial" charset="0"/>
              </a:rPr>
              <a:t>Zo nodig demo van skill (tenzij </a:t>
            </a:r>
            <a:r>
              <a:rPr lang="nl-NL" sz="1800" dirty="0">
                <a:solidFill>
                  <a:srgbClr val="333333"/>
                </a:solidFill>
                <a:latin typeface="Arial" charset="0"/>
                <a:ea typeface="ＭＳ Ｐゴシック" pitchFamily="34" charset="-128"/>
                <a:cs typeface="Arial" charset="0"/>
              </a:rPr>
              <a:t>k</a:t>
            </a:r>
            <a:r>
              <a:rPr lang="nl-NL" sz="1800" noProof="0" dirty="0" err="1">
                <a:solidFill>
                  <a:srgbClr val="333333"/>
                </a:solidFill>
                <a:latin typeface="Arial" charset="0"/>
                <a:ea typeface="ＭＳ Ｐゴシック" pitchFamily="34" charset="-128"/>
                <a:cs typeface="Arial" charset="0"/>
              </a:rPr>
              <a:t>andidaat</a:t>
            </a:r>
            <a:r>
              <a:rPr lang="nl-NL" sz="1800" noProof="0" dirty="0">
                <a:solidFill>
                  <a:srgbClr val="333333"/>
                </a:solidFill>
                <a:latin typeface="Arial" charset="0"/>
                <a:ea typeface="ＭＳ Ｐゴシック" pitchFamily="34" charset="-128"/>
                <a:cs typeface="Arial" charset="0"/>
              </a:rPr>
              <a:t> capabel is)</a:t>
            </a:r>
          </a:p>
        </p:txBody>
      </p:sp>
      <p:pic>
        <p:nvPicPr>
          <p:cNvPr id="2" name="Picture 2" descr="Medical patient simulator - Precision Microdrives">
            <a:extLst>
              <a:ext uri="{FF2B5EF4-FFF2-40B4-BE49-F238E27FC236}">
                <a16:creationId xmlns:a16="http://schemas.microsoft.com/office/drawing/2014/main" id="{43A71EA5-BD0A-B1BE-1E38-F7657F3DF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4" r="34292" b="-2"/>
          <a:stretch/>
        </p:blipFill>
        <p:spPr bwMode="auto">
          <a:xfrm>
            <a:off x="5689998" y="3212976"/>
            <a:ext cx="2914001" cy="336269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Afgeronde rechthoek 2">
            <a:extLst>
              <a:ext uri="{FF2B5EF4-FFF2-40B4-BE49-F238E27FC236}">
                <a16:creationId xmlns:a16="http://schemas.microsoft.com/office/drawing/2014/main" id="{8D06178A-750F-36B9-7612-6F4A9851E91C}"/>
              </a:ext>
            </a:extLst>
          </p:cNvPr>
          <p:cNvSpPr/>
          <p:nvPr/>
        </p:nvSpPr>
        <p:spPr bwMode="auto">
          <a:xfrm rot="19910220">
            <a:off x="6298568" y="3750246"/>
            <a:ext cx="555650" cy="437626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" charset="0"/>
              </a:rPr>
              <a:t>FH</a:t>
            </a:r>
          </a:p>
        </p:txBody>
      </p:sp>
    </p:spTree>
    <p:extLst>
      <p:ext uri="{BB962C8B-B14F-4D97-AF65-F5344CB8AC3E}">
        <p14:creationId xmlns:p14="http://schemas.microsoft.com/office/powerpoint/2010/main" val="3969752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F6CF98-EB0E-1B96-86B4-B519348AA7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C8BC5F6F-898A-6FCD-274B-5FF9C1457C9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40000" y="360000"/>
            <a:ext cx="8229600" cy="633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err="1">
                <a:latin typeface="Arial" charset="0"/>
                <a:ea typeface="ＭＳ Ｐゴシック" pitchFamily="34" charset="-128"/>
                <a:cs typeface="Arial" charset="0"/>
              </a:rPr>
              <a:t>Instructeur</a:t>
            </a:r>
            <a:r>
              <a:rPr lang="en-GB" altLang="en-US"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r>
              <a:rPr lang="en-GB" altLang="en-US" err="1">
                <a:latin typeface="Arial" charset="0"/>
                <a:ea typeface="ＭＳ Ｐゴシック" pitchFamily="34" charset="-128"/>
                <a:cs typeface="Arial" charset="0"/>
              </a:rPr>
              <a:t>rol</a:t>
            </a:r>
            <a:endParaRPr lang="en-GB" altLang="en-US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81219330-241A-382D-ED38-0C6CDA477215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540000" y="1052736"/>
            <a:ext cx="8229600" cy="475252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Tx/>
              <a:buNone/>
            </a:pPr>
            <a:r>
              <a:rPr lang="nl-NL" sz="2000" b="1" noProof="0" dirty="0">
                <a:solidFill>
                  <a:srgbClr val="2E5796"/>
                </a:solidFill>
                <a:latin typeface="Arial" charset="0"/>
                <a:ea typeface="ＭＳ Ｐゴシック" pitchFamily="34" charset="-128"/>
                <a:cs typeface="Arial" charset="0"/>
              </a:rPr>
              <a:t>Lead instructeur (buiten sim)</a:t>
            </a:r>
          </a:p>
          <a:p>
            <a:pPr marL="0" indent="0" eaLnBrk="1" hangingPunct="1">
              <a:buNone/>
            </a:pPr>
            <a:r>
              <a:rPr lang="nl-NL" sz="2000" b="1" noProof="0" dirty="0">
                <a:solidFill>
                  <a:srgbClr val="2E5796"/>
                </a:solidFill>
                <a:latin typeface="Arial" charset="0"/>
                <a:ea typeface="ＭＳ Ｐゴシック" pitchFamily="34" charset="-128"/>
                <a:cs typeface="Arial" charset="0"/>
              </a:rPr>
              <a:t>Faculty Helper (in sim)</a:t>
            </a:r>
          </a:p>
          <a:p>
            <a:pPr marL="0" indent="0" eaLnBrk="1" hangingPunct="1">
              <a:buNone/>
            </a:pPr>
            <a:r>
              <a:rPr lang="nl-NL" sz="2000" b="1" noProof="0" dirty="0">
                <a:solidFill>
                  <a:srgbClr val="2E5796"/>
                </a:solidFill>
                <a:latin typeface="Arial" charset="0"/>
                <a:ea typeface="ＭＳ Ｐゴシック" pitchFamily="34" charset="-128"/>
                <a:cs typeface="Arial" charset="0"/>
              </a:rPr>
              <a:t>Observator</a:t>
            </a:r>
          </a:p>
          <a:p>
            <a:pPr eaLnBrk="1" hangingPunct="1"/>
            <a:r>
              <a:rPr lang="nl-NL" sz="1800" noProof="0" dirty="0">
                <a:solidFill>
                  <a:srgbClr val="333333"/>
                </a:solidFill>
                <a:latin typeface="Arial" charset="0"/>
                <a:ea typeface="ＭＳ Ｐゴシック" pitchFamily="34" charset="-128"/>
                <a:cs typeface="Arial" charset="0"/>
              </a:rPr>
              <a:t>Safety – inclusief problemen met materiaal</a:t>
            </a:r>
          </a:p>
          <a:p>
            <a:pPr eaLnBrk="1" hangingPunct="1"/>
            <a:r>
              <a:rPr lang="nl-NL" sz="1800" noProof="0" dirty="0">
                <a:solidFill>
                  <a:srgbClr val="333333"/>
                </a:solidFill>
                <a:latin typeface="Arial" charset="0"/>
                <a:ea typeface="ＭＳ Ｐゴシック" pitchFamily="34" charset="-128"/>
                <a:cs typeface="Arial" charset="0"/>
              </a:rPr>
              <a:t>Kan optreden als anesthesist/chirurg</a:t>
            </a:r>
          </a:p>
          <a:p>
            <a:pPr eaLnBrk="1" hangingPunct="1"/>
            <a:r>
              <a:rPr lang="nl-NL" sz="1800" noProof="0" dirty="0">
                <a:solidFill>
                  <a:srgbClr val="333333"/>
                </a:solidFill>
                <a:latin typeface="Arial" charset="0"/>
                <a:ea typeface="ＭＳ Ｐゴシック" pitchFamily="34" charset="-128"/>
                <a:cs typeface="Arial" charset="0"/>
              </a:rPr>
              <a:t>Ontvang ISBARR op einde</a:t>
            </a:r>
          </a:p>
        </p:txBody>
      </p:sp>
      <p:pic>
        <p:nvPicPr>
          <p:cNvPr id="6146" name="Picture 2" descr="Top Tips For A Most Efficient Nursing Handover - NurseBuff">
            <a:extLst>
              <a:ext uri="{FF2B5EF4-FFF2-40B4-BE49-F238E27FC236}">
                <a16:creationId xmlns:a16="http://schemas.microsoft.com/office/drawing/2014/main" id="{6CB03B0C-42E0-DB24-C078-5C466FB14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501008"/>
            <a:ext cx="4805040" cy="308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323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D3A49ED1-1FE0-2D7A-131A-493D13E15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0000"/>
            <a:ext cx="5761946" cy="634082"/>
          </a:xfrm>
        </p:spPr>
        <p:txBody>
          <a:bodyPr/>
          <a:lstStyle/>
          <a:p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Instructeur</a:t>
            </a:r>
            <a:r>
              <a:rPr lang="en-GB" dirty="0" err="1"/>
              <a:t>kandidaat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- ICs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ABCF63D-9E55-FDE6-7297-F91E3EF9A3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5" t="17789" r="36613" b="13444"/>
          <a:stretch>
            <a:fillRect/>
          </a:stretch>
        </p:blipFill>
        <p:spPr>
          <a:xfrm>
            <a:off x="251520" y="1001587"/>
            <a:ext cx="4464496" cy="5623041"/>
          </a:xfrm>
          <a:prstGeom prst="rect">
            <a:avLst/>
          </a:prstGeom>
        </p:spPr>
      </p:pic>
      <p:pic>
        <p:nvPicPr>
          <p:cNvPr id="7170" name="Picture 2" descr="Hondenhesje bedrukt met tekst &quot;Niet aaien, in training&quot; maat XS">
            <a:extLst>
              <a:ext uri="{FF2B5EF4-FFF2-40B4-BE49-F238E27FC236}">
                <a16:creationId xmlns:a16="http://schemas.microsoft.com/office/drawing/2014/main" id="{030D2311-9618-86CD-3454-940D92992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33" b="89981" l="9000" r="90000">
                        <a14:foregroundMark x1="18917" y1="87013" x2="10417" y2="87384"/>
                        <a14:foregroundMark x1="10417" y1="87384" x2="19667" y2="89610"/>
                        <a14:foregroundMark x1="19667" y1="89610" x2="20667" y2="88683"/>
                        <a14:foregroundMark x1="18917" y1="11132" x2="10250" y2="13544"/>
                        <a14:foregroundMark x1="10250" y1="13544" x2="19000" y2="17811"/>
                        <a14:foregroundMark x1="19000" y1="17811" x2="20917" y2="16698"/>
                        <a14:foregroundMark x1="21250" y1="17254" x2="12833" y2="19852"/>
                        <a14:foregroundMark x1="12833" y1="19852" x2="9000" y2="18553"/>
                        <a14:foregroundMark x1="20083" y1="17254" x2="17167" y2="189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59721">
            <a:off x="4564079" y="2377345"/>
            <a:ext cx="4683054" cy="210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210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6C3652-7FBE-CE37-0563-7E43B62728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67AD8-D172-1547-42AA-C12874D79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052736"/>
            <a:ext cx="7560392" cy="1440160"/>
          </a:xfrm>
        </p:spPr>
        <p:txBody>
          <a:bodyPr anchor="t">
            <a:noAutofit/>
          </a:bodyPr>
          <a:lstStyle/>
          <a:p>
            <a:pPr marL="457200" lvl="1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200" dirty="0" err="1">
                <a:solidFill>
                  <a:srgbClr val="333333"/>
                </a:solidFill>
                <a:latin typeface="Arial" charset="0"/>
                <a:ea typeface="ＭＳ Ｐゴシック" pitchFamily="34" charset="-128"/>
                <a:cs typeface="Arial" charset="0"/>
              </a:rPr>
              <a:t>geen</a:t>
            </a:r>
            <a:r>
              <a:rPr lang="en-GB" sz="2200" dirty="0">
                <a:solidFill>
                  <a:srgbClr val="333333"/>
                </a:solidFill>
                <a:latin typeface="Arial" charset="0"/>
                <a:ea typeface="ＭＳ Ｐゴシック" pitchFamily="34" charset="-128"/>
                <a:cs typeface="Arial" charset="0"/>
              </a:rPr>
              <a:t> lectures, </a:t>
            </a:r>
            <a:r>
              <a:rPr lang="en-GB" sz="2200" dirty="0" err="1">
                <a:solidFill>
                  <a:srgbClr val="333333"/>
                </a:solidFill>
                <a:latin typeface="Arial" charset="0"/>
                <a:ea typeface="ＭＳ Ｐゴシック" pitchFamily="34" charset="-128"/>
                <a:cs typeface="Arial" charset="0"/>
              </a:rPr>
              <a:t>i.p.</a:t>
            </a:r>
            <a:r>
              <a:rPr lang="en-GB" sz="2200" dirty="0">
                <a:solidFill>
                  <a:srgbClr val="333333"/>
                </a:solidFill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r>
              <a:rPr lang="en-GB" sz="2200" dirty="0" err="1">
                <a:solidFill>
                  <a:srgbClr val="333333"/>
                </a:solidFill>
                <a:latin typeface="Arial" charset="0"/>
                <a:ea typeface="ＭＳ Ｐゴシック" pitchFamily="34" charset="-128"/>
                <a:cs typeface="Arial" charset="0"/>
              </a:rPr>
              <a:t>geen</a:t>
            </a:r>
            <a:r>
              <a:rPr lang="en-GB" sz="2200" dirty="0">
                <a:solidFill>
                  <a:srgbClr val="333333"/>
                </a:solidFill>
                <a:latin typeface="Arial" charset="0"/>
                <a:ea typeface="ＭＳ Ｐゴシック" pitchFamily="34" charset="-128"/>
                <a:cs typeface="Arial" charset="0"/>
              </a:rPr>
              <a:t> demo’s</a:t>
            </a:r>
          </a:p>
          <a:p>
            <a:pPr marL="457200" lvl="1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333333"/>
                </a:solidFill>
                <a:latin typeface="Arial" charset="0"/>
                <a:ea typeface="ＭＳ Ｐゴシック" pitchFamily="34" charset="-128"/>
                <a:cs typeface="Arial" charset="0"/>
              </a:rPr>
              <a:t>Worden </a:t>
            </a:r>
            <a:r>
              <a:rPr lang="en-GB" sz="2200" dirty="0" err="1">
                <a:solidFill>
                  <a:srgbClr val="333333"/>
                </a:solidFill>
                <a:latin typeface="Arial" charset="0"/>
                <a:ea typeface="ＭＳ Ｐゴシック" pitchFamily="34" charset="-128"/>
                <a:cs typeface="Arial" charset="0"/>
              </a:rPr>
              <a:t>daar</a:t>
            </a:r>
            <a:r>
              <a:rPr lang="en-GB" sz="2200" dirty="0">
                <a:solidFill>
                  <a:srgbClr val="333333"/>
                </a:solidFill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r>
              <a:rPr lang="en-GB" sz="2200" dirty="0" err="1">
                <a:solidFill>
                  <a:srgbClr val="333333"/>
                </a:solidFill>
                <a:latin typeface="Arial" charset="0"/>
                <a:ea typeface="ＭＳ Ｐゴシック" pitchFamily="34" charset="-128"/>
                <a:cs typeface="Arial" charset="0"/>
              </a:rPr>
              <a:t>wel</a:t>
            </a:r>
            <a:r>
              <a:rPr lang="en-GB" sz="2200" dirty="0">
                <a:solidFill>
                  <a:srgbClr val="333333"/>
                </a:solidFill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r>
              <a:rPr lang="en-GB" sz="2200" dirty="0" err="1">
                <a:solidFill>
                  <a:srgbClr val="333333"/>
                </a:solidFill>
                <a:latin typeface="Arial" charset="0"/>
                <a:ea typeface="ＭＳ Ｐゴシック" pitchFamily="34" charset="-128"/>
                <a:cs typeface="Arial" charset="0"/>
              </a:rPr>
              <a:t>verwacht</a:t>
            </a:r>
            <a:endParaRPr lang="en-GB" sz="2200" dirty="0">
              <a:solidFill>
                <a:srgbClr val="333333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457200" lvl="1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200" dirty="0" err="1">
                <a:solidFill>
                  <a:srgbClr val="333333"/>
                </a:solidFill>
                <a:latin typeface="Arial" charset="0"/>
                <a:ea typeface="ＭＳ Ｐゴシック" pitchFamily="34" charset="-128"/>
              </a:rPr>
              <a:t>Eerste</a:t>
            </a:r>
            <a:r>
              <a:rPr lang="en-GB" sz="2200" dirty="0">
                <a:solidFill>
                  <a:srgbClr val="333333"/>
                </a:solidFill>
                <a:latin typeface="Arial" charset="0"/>
                <a:ea typeface="ＭＳ Ｐゴシック" pitchFamily="34" charset="-128"/>
              </a:rPr>
              <a:t> </a:t>
            </a:r>
            <a:r>
              <a:rPr lang="en-GB" sz="2200" dirty="0" err="1">
                <a:solidFill>
                  <a:srgbClr val="333333"/>
                </a:solidFill>
                <a:latin typeface="Arial" charset="0"/>
                <a:ea typeface="ＭＳ Ｐゴシック" pitchFamily="34" charset="-128"/>
              </a:rPr>
              <a:t>rij</a:t>
            </a:r>
            <a:r>
              <a:rPr lang="en-GB" sz="2200" dirty="0">
                <a:solidFill>
                  <a:srgbClr val="333333"/>
                </a:solidFill>
                <a:latin typeface="Arial" charset="0"/>
                <a:ea typeface="ＭＳ Ｐゴシック" pitchFamily="34" charset="-128"/>
              </a:rPr>
              <a:t> sims: </a:t>
            </a:r>
            <a:r>
              <a:rPr lang="en-GB" sz="2200" dirty="0" err="1">
                <a:solidFill>
                  <a:srgbClr val="333333"/>
                </a:solidFill>
                <a:latin typeface="Arial" charset="0"/>
                <a:ea typeface="ＭＳ Ｐゴシック" pitchFamily="34" charset="-128"/>
              </a:rPr>
              <a:t>geen</a:t>
            </a:r>
            <a:r>
              <a:rPr lang="en-GB" sz="2200" dirty="0">
                <a:solidFill>
                  <a:srgbClr val="333333"/>
                </a:solidFill>
                <a:latin typeface="Arial" charset="0"/>
                <a:ea typeface="ＭＳ Ｐゴシック" pitchFamily="34" charset="-128"/>
              </a:rPr>
              <a:t> Lead Instructor/Faculty Helper</a:t>
            </a:r>
            <a:endParaRPr lang="en-GB" sz="2200" dirty="0">
              <a:solidFill>
                <a:srgbClr val="333333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lvl="1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GB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D5F293-A7E9-A6A7-E437-76859CB98E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2521" y="4489096"/>
            <a:ext cx="2898621" cy="2249854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99C6DA9A-5587-3B81-9941-11E549773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0000"/>
            <a:ext cx="5761946" cy="634082"/>
          </a:xfrm>
        </p:spPr>
        <p:txBody>
          <a:bodyPr/>
          <a:lstStyle/>
          <a:p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Instructeur</a:t>
            </a:r>
            <a:r>
              <a:rPr lang="en-GB" dirty="0" err="1"/>
              <a:t>kandidaat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- ICs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480F34-D9B8-12E3-47E0-D0D5C04FC9B8}"/>
              </a:ext>
            </a:extLst>
          </p:cNvPr>
          <p:cNvSpPr txBox="1"/>
          <p:nvPr/>
        </p:nvSpPr>
        <p:spPr>
          <a:xfrm>
            <a:off x="395536" y="2924944"/>
            <a:ext cx="8620819" cy="188314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0" lvl="1">
              <a:lnSpc>
                <a:spcPct val="120000"/>
              </a:lnSpc>
              <a:spcBef>
                <a:spcPct val="20000"/>
              </a:spcBef>
              <a:buClr>
                <a:srgbClr val="3657A7"/>
              </a:buClr>
            </a:pPr>
            <a:r>
              <a:rPr lang="en-GB" sz="2200" dirty="0" err="1">
                <a:solidFill>
                  <a:srgbClr val="333333"/>
                </a:solidFill>
                <a:latin typeface="Arial" charset="0"/>
                <a:ea typeface="ＭＳ Ｐゴシック" pitchFamily="34" charset="-128"/>
              </a:rPr>
              <a:t>Beoordeling</a:t>
            </a:r>
            <a:r>
              <a:rPr lang="en-GB" sz="2200" dirty="0">
                <a:solidFill>
                  <a:srgbClr val="333333"/>
                </a:solidFill>
                <a:latin typeface="Arial" charset="0"/>
                <a:ea typeface="ＭＳ Ｐゴシック" pitchFamily="34" charset="-128"/>
              </a:rPr>
              <a:t>:</a:t>
            </a:r>
          </a:p>
          <a:p>
            <a:pPr marL="901700" lvl="2" indent="-457200">
              <a:lnSpc>
                <a:spcPct val="120000"/>
              </a:lnSpc>
              <a:spcBef>
                <a:spcPct val="20000"/>
              </a:spcBef>
              <a:buClr>
                <a:srgbClr val="3657A7"/>
              </a:buClr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333333"/>
                </a:solidFill>
                <a:latin typeface="Arial" charset="0"/>
                <a:ea typeface="ＭＳ Ｐゴシック" pitchFamily="34" charset="-128"/>
              </a:rPr>
              <a:t>1 x skills coach (best in ziek-kind sims)</a:t>
            </a:r>
          </a:p>
          <a:p>
            <a:pPr marL="901700" lvl="2" indent="-457200">
              <a:lnSpc>
                <a:spcPct val="120000"/>
              </a:lnSpc>
              <a:spcBef>
                <a:spcPct val="20000"/>
              </a:spcBef>
              <a:buClr>
                <a:srgbClr val="3657A7"/>
              </a:buClr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333333"/>
                </a:solidFill>
                <a:latin typeface="Arial" charset="0"/>
                <a:ea typeface="ＭＳ Ｐゴシック" pitchFamily="34" charset="-128"/>
              </a:rPr>
              <a:t>2 x Lead instructor </a:t>
            </a:r>
            <a:r>
              <a:rPr lang="en-GB" sz="2200" dirty="0" err="1">
                <a:solidFill>
                  <a:srgbClr val="333333"/>
                </a:solidFill>
                <a:latin typeface="Arial" charset="0"/>
                <a:ea typeface="ＭＳ Ｐゴシック" pitchFamily="34" charset="-128"/>
              </a:rPr>
              <a:t>rol</a:t>
            </a:r>
            <a:r>
              <a:rPr lang="en-GB" sz="2200" dirty="0">
                <a:solidFill>
                  <a:srgbClr val="333333"/>
                </a:solidFill>
                <a:latin typeface="Arial" charset="0"/>
                <a:ea typeface="ＭＳ Ｐゴシック" pitchFamily="34" charset="-128"/>
              </a:rPr>
              <a:t> met Learning Conversation</a:t>
            </a:r>
          </a:p>
          <a:p>
            <a:pPr marL="901700" lvl="2" indent="-457200">
              <a:lnSpc>
                <a:spcPct val="120000"/>
              </a:lnSpc>
              <a:spcBef>
                <a:spcPct val="20000"/>
              </a:spcBef>
              <a:buClr>
                <a:srgbClr val="3657A7"/>
              </a:buClr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333333"/>
                </a:solidFill>
                <a:latin typeface="Arial" charset="0"/>
                <a:ea typeface="ＭＳ Ｐゴシック" pitchFamily="34" charset="-128"/>
              </a:rPr>
              <a:t>2 x Faculty helper</a:t>
            </a:r>
          </a:p>
        </p:txBody>
      </p:sp>
    </p:spTree>
    <p:extLst>
      <p:ext uri="{BB962C8B-B14F-4D97-AF65-F5344CB8AC3E}">
        <p14:creationId xmlns:p14="http://schemas.microsoft.com/office/powerpoint/2010/main" val="1659975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534A0-C704-14D7-1B81-485D6726D4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3999" y="1124745"/>
            <a:ext cx="4830001" cy="2750498"/>
          </a:xfrm>
        </p:spPr>
        <p:txBody>
          <a:bodyPr anchor="t">
            <a:normAutofit/>
          </a:bodyPr>
          <a:lstStyle/>
          <a:p>
            <a:pPr marL="457200" lvl="1" eaLnBrk="1" hangingPunct="1">
              <a:buFont typeface="Arial" panose="020B0604020202020204" pitchFamily="34" charset="0"/>
              <a:buChar char="•"/>
            </a:pPr>
            <a:r>
              <a:rPr lang="nl-NL" noProof="0" dirty="0">
                <a:solidFill>
                  <a:srgbClr val="333333"/>
                </a:solidFill>
                <a:latin typeface="Arial" charset="0"/>
                <a:ea typeface="ＭＳ Ｐゴシック" pitchFamily="34" charset="-128"/>
                <a:cs typeface="Arial" charset="0"/>
              </a:rPr>
              <a:t>Best 1,soms CD, soms ervaren instructeur</a:t>
            </a:r>
          </a:p>
          <a:p>
            <a:pPr marL="457200" lvl="1" eaLnBrk="1" hangingPunct="1">
              <a:buFont typeface="Arial" panose="020B0604020202020204" pitchFamily="34" charset="0"/>
              <a:buChar char="•"/>
            </a:pPr>
            <a:r>
              <a:rPr lang="nl-NL" noProof="0" dirty="0">
                <a:solidFill>
                  <a:srgbClr val="333333"/>
                </a:solidFill>
                <a:latin typeface="Arial" charset="0"/>
                <a:ea typeface="ＭＳ Ｐゴシック" pitchFamily="34" charset="-128"/>
                <a:cs typeface="Arial" charset="0"/>
              </a:rPr>
              <a:t>Ontmoeten elkaar vóór de cursus </a:t>
            </a:r>
          </a:p>
          <a:p>
            <a:pPr marL="457200" lvl="1" eaLnBrk="1" hangingPunct="1">
              <a:buFont typeface="Arial" panose="020B0604020202020204" pitchFamily="34" charset="0"/>
              <a:buChar char="•"/>
            </a:pPr>
            <a:r>
              <a:rPr lang="nl-NL" noProof="0" dirty="0">
                <a:solidFill>
                  <a:srgbClr val="333333"/>
                </a:solidFill>
                <a:latin typeface="Arial" charset="0"/>
                <a:ea typeface="ＭＳ Ｐゴシック" pitchFamily="34" charset="-128"/>
                <a:cs typeface="Arial" charset="0"/>
              </a:rPr>
              <a:t>Samen mentor meeting dag 2</a:t>
            </a:r>
          </a:p>
          <a:p>
            <a:pPr marL="457200" lvl="1" eaLnBrk="1" hangingPunct="1">
              <a:buFont typeface="Arial" panose="020B0604020202020204" pitchFamily="34" charset="0"/>
              <a:buChar char="•"/>
            </a:pPr>
            <a:r>
              <a:rPr lang="nl-NL" noProof="0" dirty="0">
                <a:solidFill>
                  <a:srgbClr val="333333"/>
                </a:solidFill>
                <a:latin typeface="Arial" charset="0"/>
                <a:ea typeface="ＭＳ Ｐゴシック" pitchFamily="34" charset="-128"/>
                <a:cs typeface="Arial" charset="0"/>
              </a:rPr>
              <a:t>Instructeur-gids:</a:t>
            </a:r>
          </a:p>
          <a:p>
            <a:pPr lvl="1"/>
            <a:endParaRPr lang="nl-NL" noProof="0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3A49ED1-1FE0-2D7A-131A-493D13E15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0000"/>
            <a:ext cx="8229600" cy="634082"/>
          </a:xfrm>
        </p:spPr>
        <p:txBody>
          <a:bodyPr/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IC mentor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6E735E-C570-6591-FF22-D6FEA86795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226" t="26200" r="27163" b="34600"/>
          <a:stretch/>
        </p:blipFill>
        <p:spPr>
          <a:xfrm>
            <a:off x="4627823" y="3875242"/>
            <a:ext cx="4368620" cy="26227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833C05-7C0E-7761-B0F9-BE5B8203BB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675" t="18383" r="36613" b="17854"/>
          <a:stretch>
            <a:fillRect/>
          </a:stretch>
        </p:blipFill>
        <p:spPr>
          <a:xfrm>
            <a:off x="107504" y="975758"/>
            <a:ext cx="4464496" cy="5522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318567"/>
      </p:ext>
    </p:extLst>
  </p:cSld>
  <p:clrMapOvr>
    <a:masterClrMapping/>
  </p:clrMapOvr>
</p:sld>
</file>

<file path=ppt/theme/theme1.xml><?xml version="1.0" encoding="utf-8"?>
<a:theme xmlns:a="http://schemas.openxmlformats.org/drawingml/2006/main" name="ALSG Master Layout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ALSG Master Layout</Template>
  <TotalTime>4076</TotalTime>
  <Words>1698</Words>
  <Application>Microsoft Macintosh PowerPoint</Application>
  <PresentationFormat>Diavoorstelling (4:3)</PresentationFormat>
  <Paragraphs>275</Paragraphs>
  <Slides>34</Slides>
  <Notes>27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34</vt:i4>
      </vt:variant>
    </vt:vector>
  </HeadingPairs>
  <TitlesOfParts>
    <vt:vector size="40" baseType="lpstr">
      <vt:lpstr>Arial</vt:lpstr>
      <vt:lpstr>Tahoma</vt:lpstr>
      <vt:lpstr>Times</vt:lpstr>
      <vt:lpstr>Times New Roman</vt:lpstr>
      <vt:lpstr>Wingdings</vt:lpstr>
      <vt:lpstr>ALSG Master Layout</vt:lpstr>
      <vt:lpstr>Pré-course faculty meeting</vt:lpstr>
      <vt:lpstr>Voorstelling Faculty</vt:lpstr>
      <vt:lpstr>PowerPoint-presentatie</vt:lpstr>
      <vt:lpstr>Instructeur rol</vt:lpstr>
      <vt:lpstr>Instructeur rol</vt:lpstr>
      <vt:lpstr>Instructeur rol</vt:lpstr>
      <vt:lpstr>Instructeurkandidaat - ICs</vt:lpstr>
      <vt:lpstr>Instructeurkandidaat - ICs</vt:lpstr>
      <vt:lpstr>IC mentor</vt:lpstr>
      <vt:lpstr>PowerPoint-presentatie</vt:lpstr>
      <vt:lpstr>Embedded skills </vt:lpstr>
      <vt:lpstr>Belangrijkste skills</vt:lpstr>
      <vt:lpstr>Wat verandert er in het programma? </vt:lpstr>
      <vt:lpstr>Wat verandert er in het programma? </vt:lpstr>
      <vt:lpstr>Simulaties</vt:lpstr>
      <vt:lpstr>PowerPoint-presentatie</vt:lpstr>
      <vt:lpstr>PowerPoint-presentatie</vt:lpstr>
      <vt:lpstr>Instructeur wordt facilitator</vt:lpstr>
      <vt:lpstr>beoordeling</vt:lpstr>
      <vt:lpstr>Kandidaat net-niet-okee (gelamineerd, niet per kandidaat)</vt:lpstr>
      <vt:lpstr>Kandidaat net-niet-okee</vt:lpstr>
      <vt:lpstr>beoordeling</vt:lpstr>
      <vt:lpstr>voorbeelden</vt:lpstr>
      <vt:lpstr>What are we assessing?</vt:lpstr>
      <vt:lpstr>What are we assessing?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Advanced Paediatric Life Support</vt:lpstr>
      <vt:lpstr>Voorbereiding</vt:lpstr>
    </vt:vector>
  </TitlesOfParts>
  <Company>Advanced Life Support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APLS</dc:title>
  <dc:creator>Susan Wieteska</dc:creator>
  <cp:lastModifiedBy>Duval, Els</cp:lastModifiedBy>
  <cp:revision>192</cp:revision>
  <dcterms:created xsi:type="dcterms:W3CDTF">2000-08-10T13:10:33Z</dcterms:created>
  <dcterms:modified xsi:type="dcterms:W3CDTF">2025-06-16T08:35:56Z</dcterms:modified>
</cp:coreProperties>
</file>