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 id="2147483757" r:id="rId2"/>
  </p:sldMasterIdLst>
  <p:notesMasterIdLst>
    <p:notesMasterId r:id="rId31"/>
  </p:notesMasterIdLst>
  <p:handoutMasterIdLst>
    <p:handoutMasterId r:id="rId32"/>
  </p:handoutMasterIdLst>
  <p:sldIdLst>
    <p:sldId id="832" r:id="rId3"/>
    <p:sldId id="395" r:id="rId4"/>
    <p:sldId id="267" r:id="rId5"/>
    <p:sldId id="825" r:id="rId6"/>
    <p:sldId id="418" r:id="rId7"/>
    <p:sldId id="826" r:id="rId8"/>
    <p:sldId id="421" r:id="rId9"/>
    <p:sldId id="419" r:id="rId10"/>
    <p:sldId id="425" r:id="rId11"/>
    <p:sldId id="828" r:id="rId12"/>
    <p:sldId id="831" r:id="rId13"/>
    <p:sldId id="405" r:id="rId14"/>
    <p:sldId id="429" r:id="rId15"/>
    <p:sldId id="298" r:id="rId16"/>
    <p:sldId id="300" r:id="rId17"/>
    <p:sldId id="431" r:id="rId18"/>
    <p:sldId id="402" r:id="rId19"/>
    <p:sldId id="430" r:id="rId20"/>
    <p:sldId id="256" r:id="rId21"/>
    <p:sldId id="417" r:id="rId22"/>
    <p:sldId id="396" r:id="rId23"/>
    <p:sldId id="743" r:id="rId24"/>
    <p:sldId id="374" r:id="rId25"/>
    <p:sldId id="823" r:id="rId26"/>
    <p:sldId id="428" r:id="rId27"/>
    <p:sldId id="306" r:id="rId28"/>
    <p:sldId id="423" r:id="rId29"/>
    <p:sldId id="392" r:id="rId30"/>
  </p:sldIdLst>
  <p:sldSz cx="9144000" cy="6858000" type="screen4x3"/>
  <p:notesSz cx="6669088" cy="9928225"/>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824"/>
    <a:srgbClr val="532938"/>
    <a:srgbClr val="31092B"/>
    <a:srgbClr val="4A1F38"/>
    <a:srgbClr val="563136"/>
    <a:srgbClr val="735937"/>
    <a:srgbClr val="51243B"/>
    <a:srgbClr val="102426"/>
    <a:srgbClr val="FFFF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7"/>
    <p:restoredTop sz="84003" autoAdjust="0"/>
  </p:normalViewPr>
  <p:slideViewPr>
    <p:cSldViewPr>
      <p:cViewPr varScale="1">
        <p:scale>
          <a:sx n="83" d="100"/>
          <a:sy n="83" d="100"/>
        </p:scale>
        <p:origin x="2272" y="488"/>
      </p:cViewPr>
      <p:guideLst>
        <p:guide orient="horz" pos="2160"/>
        <p:guide pos="2880"/>
      </p:guideLst>
    </p:cSldViewPr>
  </p:slideViewPr>
  <p:outlineViewPr>
    <p:cViewPr>
      <p:scale>
        <a:sx n="33" d="100"/>
        <a:sy n="33" d="100"/>
      </p:scale>
      <p:origin x="0" y="-26568"/>
    </p:cViewPr>
  </p:outlineViewPr>
  <p:notesTextViewPr>
    <p:cViewPr>
      <p:scale>
        <a:sx n="100" d="100"/>
        <a:sy n="100" d="100"/>
      </p:scale>
      <p:origin x="0" y="0"/>
    </p:cViewPr>
  </p:notesTextViewPr>
  <p:sorterViewPr>
    <p:cViewPr>
      <p:scale>
        <a:sx n="1" d="1"/>
        <a:sy n="1" d="1"/>
      </p:scale>
      <p:origin x="0" y="0"/>
    </p:cViewPr>
  </p:sorterViewPr>
  <p:notesViewPr>
    <p:cSldViewPr>
      <p:cViewPr>
        <p:scale>
          <a:sx n="75" d="100"/>
          <a:sy n="75" d="100"/>
        </p:scale>
        <p:origin x="-1908" y="-16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916238" cy="461963"/>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defTabSz="923925" eaLnBrk="1" hangingPunct="1">
              <a:defRPr sz="1200">
                <a:latin typeface="Tahoma" charset="0"/>
                <a:ea typeface="+mn-ea"/>
                <a:cs typeface="+mn-cs"/>
              </a:defRPr>
            </a:lvl1pPr>
          </a:lstStyle>
          <a:p>
            <a:pPr>
              <a:defRPr/>
            </a:pPr>
            <a:endParaRPr lang="en-US"/>
          </a:p>
        </p:txBody>
      </p:sp>
      <p:sp>
        <p:nvSpPr>
          <p:cNvPr id="211971" name="Rectangle 3"/>
          <p:cNvSpPr>
            <a:spLocks noGrp="1" noChangeArrowheads="1"/>
          </p:cNvSpPr>
          <p:nvPr>
            <p:ph type="dt" sz="quarter" idx="1"/>
          </p:nvPr>
        </p:nvSpPr>
        <p:spPr bwMode="auto">
          <a:xfrm>
            <a:off x="3759200" y="0"/>
            <a:ext cx="2916238" cy="461963"/>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algn="r" defTabSz="923925" eaLnBrk="1" hangingPunct="1">
              <a:defRPr sz="1200">
                <a:latin typeface="Tahoma" charset="0"/>
                <a:ea typeface="+mn-ea"/>
                <a:cs typeface="+mn-cs"/>
              </a:defRPr>
            </a:lvl1pPr>
          </a:lstStyle>
          <a:p>
            <a:pPr>
              <a:defRPr/>
            </a:pPr>
            <a:endParaRPr lang="en-US"/>
          </a:p>
        </p:txBody>
      </p:sp>
      <p:sp>
        <p:nvSpPr>
          <p:cNvPr id="211972" name="Rectangle 4"/>
          <p:cNvSpPr>
            <a:spLocks noGrp="1" noChangeArrowheads="1"/>
          </p:cNvSpPr>
          <p:nvPr>
            <p:ph type="ftr" sz="quarter" idx="2"/>
          </p:nvPr>
        </p:nvSpPr>
        <p:spPr bwMode="auto">
          <a:xfrm>
            <a:off x="0" y="9407525"/>
            <a:ext cx="2916238" cy="539750"/>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defTabSz="923925" eaLnBrk="1" hangingPunct="1">
              <a:defRPr sz="1200">
                <a:latin typeface="Tahoma" charset="0"/>
                <a:ea typeface="+mn-ea"/>
                <a:cs typeface="+mn-cs"/>
              </a:defRPr>
            </a:lvl1pPr>
          </a:lstStyle>
          <a:p>
            <a:pPr>
              <a:defRPr/>
            </a:pPr>
            <a:endParaRPr lang="en-US"/>
          </a:p>
        </p:txBody>
      </p:sp>
      <p:sp>
        <p:nvSpPr>
          <p:cNvPr id="211973" name="Rectangle 5"/>
          <p:cNvSpPr>
            <a:spLocks noGrp="1" noChangeArrowheads="1"/>
          </p:cNvSpPr>
          <p:nvPr>
            <p:ph type="sldNum" sz="quarter" idx="3"/>
          </p:nvPr>
        </p:nvSpPr>
        <p:spPr bwMode="auto">
          <a:xfrm>
            <a:off x="3759200" y="9407525"/>
            <a:ext cx="2916238" cy="539750"/>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algn="r" defTabSz="923925" eaLnBrk="1" hangingPunct="1">
              <a:defRPr sz="1200">
                <a:latin typeface="Tahoma" charset="0"/>
              </a:defRPr>
            </a:lvl1pPr>
          </a:lstStyle>
          <a:p>
            <a:pPr>
              <a:defRPr/>
            </a:pPr>
            <a:fld id="{EB309DD8-AE2D-594B-926F-5EA4DA86B48F}" type="slidenum">
              <a:rPr lang="en-US" altLang="en-US"/>
              <a:pPr>
                <a:defRPr/>
              </a:pPr>
              <a:t>‹nr.›</a:t>
            </a:fld>
            <a:endParaRPr lang="en-US" altLang="en-US"/>
          </a:p>
        </p:txBody>
      </p:sp>
    </p:spTree>
    <p:extLst>
      <p:ext uri="{BB962C8B-B14F-4D97-AF65-F5344CB8AC3E}">
        <p14:creationId xmlns:p14="http://schemas.microsoft.com/office/powerpoint/2010/main" val="40158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915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ogle.com/search?client=safari&amp;rls=en&amp;q=traumatic+cardiac+arrest+%28TCA%29&amp;ie=UTF-8&amp;oe=UTF-8&amp;mstk=AUtExfBFEa69SJfeaHjW9QLUMCZScbFYj_0w_x0arHXCrv63p0_LFaXyGPIzbSfurK9kpioVEIdXV7kjjG4hFU-tPrmHn6PPpqLgS0LbcL6gCOeVaBJFlAJ1FNxdRiVUPh11DsloJCL4KIDJFzp8tZmu3JYUO3Ns7gljpcwyogqS9Ybo_Dg&amp;csui=3&amp;ved=2ahUKEwjnpu-c6-qQAxWxUqQEHRinBi0QgK4QegQIARA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941B580-1B6C-B26B-0DFB-965B7E6DF638}"/>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21D0E7C-8756-6ED7-93CD-58313F4E5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a:latin typeface="Arial" panose="020B0604020202020204" pitchFamily="34" charset="0"/>
                <a:cs typeface="Arial" panose="020B0604020202020204" pitchFamily="34" charset="0"/>
              </a:rPr>
              <a:t>DON’T FORGET TO READ THE NOTES UNDER THE SLIDES!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a:latin typeface="Arial" panose="020B0604020202020204" pitchFamily="34" charset="0"/>
                <a:cs typeface="Arial" panose="020B0604020202020204" pitchFamily="34" charset="0"/>
              </a:rPr>
              <a:t>Remember the lectures are here to refresh the content for the candidates rather than teach it. The notes are provided are to assist you and should not be used as a </a:t>
            </a:r>
            <a:r>
              <a:rPr lang="en-GB" altLang="en-US" sz="1400" b="1">
                <a:latin typeface="Arial" panose="020B0604020202020204" pitchFamily="34" charset="0"/>
                <a:cs typeface="Arial" panose="020B0604020202020204" pitchFamily="34" charset="0"/>
              </a:rPr>
              <a:t>script.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400" b="1" dirty="0">
              <a:latin typeface="Arial" panose="020B0604020202020204" pitchFamily="34" charset="0"/>
              <a:cs typeface="Arial" panose="020B0604020202020204" pitchFamily="34" charset="0"/>
            </a:endParaRPr>
          </a:p>
          <a:p>
            <a:r>
              <a:rPr lang="en-GB" altLang="en-US" sz="1400" dirty="0">
                <a:latin typeface="Arial" panose="020B0604020202020204" pitchFamily="34" charset="0"/>
                <a:ea typeface="ＭＳ Ｐゴシック" charset="-128"/>
                <a:cs typeface="Arial" panose="020B0604020202020204" pitchFamily="34" charset="0"/>
              </a:rPr>
              <a:t>These slides</a:t>
            </a:r>
            <a:r>
              <a:rPr lang="en-GB" altLang="en-US" sz="1400" baseline="0" dirty="0">
                <a:latin typeface="Arial" panose="020B0604020202020204" pitchFamily="34" charset="0"/>
                <a:ea typeface="ＭＳ Ｐゴシック" charset="-128"/>
                <a:cs typeface="Arial" panose="020B0604020202020204" pitchFamily="34" charset="0"/>
              </a:rPr>
              <a:t> are an attempt to summarise key changes in the 7</a:t>
            </a:r>
            <a:r>
              <a:rPr lang="en-GB" altLang="en-US" sz="1400" baseline="30000" dirty="0">
                <a:latin typeface="Arial" panose="020B0604020202020204" pitchFamily="34" charset="0"/>
                <a:ea typeface="ＭＳ Ｐゴシック" charset="-128"/>
                <a:cs typeface="Arial" panose="020B0604020202020204" pitchFamily="34" charset="0"/>
              </a:rPr>
              <a:t>th</a:t>
            </a:r>
            <a:r>
              <a:rPr lang="en-GB" altLang="en-US" sz="1400" baseline="0" dirty="0">
                <a:latin typeface="Arial" panose="020B0604020202020204" pitchFamily="34" charset="0"/>
                <a:ea typeface="ＭＳ Ｐゴシック" charset="-128"/>
                <a:cs typeface="Arial" panose="020B0604020202020204" pitchFamily="34" charset="0"/>
              </a:rPr>
              <a:t> Edition of APLS.  They are not all inclusive and instructors are advised to update on the VLE, as well as with other key documents on course organisation. As always constructive comments and queries are welcome and should be directed via ALSG.</a:t>
            </a:r>
            <a:endParaRPr lang="en-GB" altLang="en-US" sz="1400" dirty="0">
              <a:latin typeface="Arial" panose="020B0604020202020204" pitchFamily="34" charset="0"/>
              <a:ea typeface="ＭＳ Ｐゴシック" charset="-128"/>
              <a:cs typeface="Arial" panose="020B0604020202020204" pitchFamily="34" charset="0"/>
            </a:endParaRPr>
          </a:p>
          <a:p>
            <a:endParaRPr lang="en-GB" altLang="en-US" sz="1400" b="1" dirty="0">
              <a:latin typeface="Arial" panose="020B0604020202020204" pitchFamily="34" charset="0"/>
              <a:cs typeface="Arial" panose="020B0604020202020204" pitchFamily="34" charset="0"/>
            </a:endParaRPr>
          </a:p>
          <a:p>
            <a:r>
              <a:rPr lang="en-GB" altLang="en-US" sz="1400" dirty="0">
                <a:latin typeface="Tahoma" pitchFamily="34" charset="0"/>
              </a:rPr>
              <a:t>The demo simulation follows this lecture.</a:t>
            </a:r>
          </a:p>
          <a:p>
            <a:r>
              <a:rPr lang="en-GB" altLang="en-US" sz="1400" dirty="0">
                <a:latin typeface="Tahoma" pitchFamily="34" charset="0"/>
              </a:rPr>
              <a:t>The lecturer is responsible for leading into this at the end of the lecture and for facilitating the ‘partner discussion’ at the end of the sim demo.</a:t>
            </a:r>
          </a:p>
          <a:p>
            <a:r>
              <a:rPr lang="en-GB" altLang="en-US" sz="1400" dirty="0">
                <a:latin typeface="Tahoma" pitchFamily="34" charset="0"/>
              </a:rPr>
              <a:t>Please use the slide provided at the end of the lecture (after the questions and summary slides) to show the candidates the questions they need to discuss.</a:t>
            </a:r>
          </a:p>
          <a:p>
            <a:endParaRPr lang="en-GB" altLang="en-US" sz="1400" b="1"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16388" name="Rectangle 7">
            <a:extLst>
              <a:ext uri="{FF2B5EF4-FFF2-40B4-BE49-F238E27FC236}">
                <a16:creationId xmlns:a16="http://schemas.microsoft.com/office/drawing/2014/main" id="{771E2C09-1904-C159-5319-D195409A5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APLS 6e Cardiac Arrest: </a:t>
            </a:r>
            <a:fld id="{0BF7DDD0-F0FD-42DC-81D8-781544C82619}"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sz="1200" kern="1200" dirty="0">
                <a:solidFill>
                  <a:schemeClr val="tx1"/>
                </a:solidFill>
                <a:effectLst/>
                <a:latin typeface="Times New Roman" pitchFamily="18" charset="0"/>
                <a:ea typeface="ＭＳ Ｐゴシック" charset="0"/>
                <a:cs typeface="ＭＳ Ｐゴシック" charset="0"/>
              </a:rPr>
              <a:t>STATUS EPILEPTICUS</a:t>
            </a:r>
          </a:p>
          <a:p>
            <a:r>
              <a:rPr lang="nl-BE" sz="1200" kern="1200" dirty="0">
                <a:solidFill>
                  <a:schemeClr val="tx1"/>
                </a:solidFill>
                <a:effectLst/>
                <a:latin typeface="Times New Roman" pitchFamily="18" charset="0"/>
                <a:ea typeface="ＭＳ Ｐゴシック" charset="0"/>
                <a:cs typeface="ＭＳ Ｐゴシック" charset="0"/>
              </a:rPr>
              <a:t>- De behandeling van status epilepticus kan wisselen per land en per centrum, maar start in alle gevallen met 2 x een benzodiazepinedoses. Voor het vervolg verwijzen we naar lokale protocollen.</a:t>
            </a:r>
          </a:p>
          <a:p>
            <a:r>
              <a:rPr lang="nl-BE" sz="1200" kern="1200" dirty="0">
                <a:solidFill>
                  <a:schemeClr val="tx1"/>
                </a:solidFill>
                <a:effectLst/>
                <a:latin typeface="Times New Roman" pitchFamily="18" charset="0"/>
                <a:ea typeface="ＭＳ Ｐゴシック" charset="0"/>
                <a:cs typeface="ＭＳ Ｐゴシック" charset="0"/>
              </a:rPr>
              <a:t>- Na uitblijven werking na twee doses benzodiazepines sterke aanbeveling op medicament uit tweede lijn (vb levetiracetam, phenytoïne, valproaat), als werking nog uitblijft kan “ander” medicament uit zelfde groep overwogen worden.</a:t>
            </a:r>
          </a:p>
          <a:p>
            <a:pPr marL="171450" indent="-171450">
              <a:buFontTx/>
              <a:buChar char="-"/>
            </a:pPr>
            <a:r>
              <a:rPr lang="nl-BE" sz="1200" kern="1200" dirty="0">
                <a:solidFill>
                  <a:schemeClr val="tx1"/>
                </a:solidFill>
                <a:effectLst/>
                <a:latin typeface="Times New Roman" pitchFamily="18" charset="0"/>
                <a:ea typeface="ＭＳ Ｐゴシック" charset="0"/>
                <a:cs typeface="ＭＳ Ｐゴシック" charset="0"/>
              </a:rPr>
              <a:t>Na max 40 minuten overwegen van “anesthesie” indien ervaring beschikbaar (midazolam continu, ketamine, propofol, …)</a:t>
            </a:r>
          </a:p>
          <a:p>
            <a:pPr marL="171450" indent="-171450">
              <a:buFontTx/>
              <a:buChar char="-"/>
            </a:pPr>
            <a:endParaRPr lang="nl-BE" sz="1200" kern="1200" dirty="0">
              <a:solidFill>
                <a:schemeClr val="tx1"/>
              </a:solidFill>
              <a:effectLst/>
              <a:latin typeface="Times New Roman" pitchFamily="18" charset="0"/>
              <a:ea typeface="ＭＳ Ｐゴシック" charset="0"/>
              <a:cs typeface="ＭＳ Ｐゴシック" charset="0"/>
            </a:endParaRPr>
          </a:p>
          <a:p>
            <a:pPr marL="171450" indent="-171450">
              <a:buFontTx/>
              <a:buChar char="-"/>
            </a:pPr>
            <a:r>
              <a:rPr lang="nl-BE" sz="1200" kern="1200" dirty="0">
                <a:solidFill>
                  <a:schemeClr val="tx1"/>
                </a:solidFill>
                <a:effectLst/>
                <a:latin typeface="Times New Roman" pitchFamily="18" charset="0"/>
                <a:ea typeface="ＭＳ Ｐゴシック" charset="0"/>
                <a:cs typeface="ＭＳ Ｐゴシック" charset="0"/>
              </a:rPr>
              <a:t>Opgelet: ook dit is een voorbeeld. Checl oook altijd of er een individueel noodplan is</a:t>
            </a: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10</a:t>
            </a:fld>
            <a:endParaRPr lang="en-US" altLang="en-US"/>
          </a:p>
        </p:txBody>
      </p:sp>
    </p:spTree>
    <p:extLst>
      <p:ext uri="{BB962C8B-B14F-4D97-AF65-F5344CB8AC3E}">
        <p14:creationId xmlns:p14="http://schemas.microsoft.com/office/powerpoint/2010/main" val="95320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a:latin typeface="Tahoma" pitchFamily="34" charset="0"/>
            </a:endParaRPr>
          </a:p>
        </p:txBody>
      </p:sp>
    </p:spTree>
    <p:extLst>
      <p:ext uri="{BB962C8B-B14F-4D97-AF65-F5344CB8AC3E}">
        <p14:creationId xmlns:p14="http://schemas.microsoft.com/office/powerpoint/2010/main" val="35906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8375"/>
            <a:ext cx="5335588" cy="3908425"/>
          </a:xfrm>
          <a:prstGeom prst="rect">
            <a:avLst/>
          </a:prstGeom>
        </p:spPr>
        <p:txBody>
          <a:bodyPr/>
          <a:lstStyle/>
          <a:p>
            <a:r>
              <a:rPr lang="en-US">
                <a:latin typeface="Arial" panose="020B0604020202020204" pitchFamily="34" charset="0"/>
                <a:cs typeface="Arial" panose="020B0604020202020204" pitchFamily="34" charset="0"/>
              </a:rPr>
              <a:t>Team working is important</a:t>
            </a:r>
            <a:r>
              <a:rPr lang="en-US" baseline="0">
                <a:latin typeface="Arial" panose="020B0604020202020204" pitchFamily="34" charset="0"/>
                <a:cs typeface="Arial" panose="020B0604020202020204" pitchFamily="34" charset="0"/>
              </a:rPr>
              <a:t> not just for trauma, but in managing cardiac arrest and illness.</a:t>
            </a:r>
          </a:p>
          <a:p>
            <a:pPr marL="171450" indent="-171450">
              <a:buFont typeface="Arial" panose="020B0604020202020204" pitchFamily="34" charset="0"/>
              <a:buChar char="•"/>
            </a:pPr>
            <a:r>
              <a:rPr lang="en-GB" altLang="en-US"/>
              <a:t>Systematic primary survey looking for </a:t>
            </a:r>
            <a:r>
              <a:rPr lang="en-GB" altLang="en-US" baseline="0"/>
              <a:t>catastrophic bleeding or haemorrhage, airway and breathing problems, problems with circulation such as  shock, disability (neurological dysfunction)</a:t>
            </a:r>
          </a:p>
          <a:p>
            <a:pPr marL="171450" indent="-171450">
              <a:buFont typeface="Arial" panose="020B0604020202020204" pitchFamily="34" charset="0"/>
              <a:buChar char="•"/>
            </a:pPr>
            <a:r>
              <a:rPr lang="en-GB" altLang="en-US" baseline="0"/>
              <a:t>To identify essential things that need to be done to start to </a:t>
            </a:r>
            <a:r>
              <a:rPr lang="en-GB" altLang="en-US" u="sng" baseline="0"/>
              <a:t>reverse the effects of injury and prevent further deterioration</a:t>
            </a:r>
            <a:r>
              <a:rPr lang="en-GB" altLang="en-US" baseline="0"/>
              <a:t> </a:t>
            </a:r>
            <a:r>
              <a:rPr lang="en-GB" altLang="en-US"/>
              <a:t>or</a:t>
            </a:r>
            <a:r>
              <a:rPr lang="en-GB"/>
              <a:t> secondary injury to brain, heart and other vital organs because these contribute to later death or disability from organ failure. </a:t>
            </a:r>
            <a:endParaRPr lang="en-GB" altLang="en-US" baseline="0"/>
          </a:p>
          <a:p>
            <a:pPr marL="171450" indent="-171450">
              <a:buFont typeface="Arial" panose="020B0604020202020204" pitchFamily="34" charset="0"/>
              <a:buChar char="•"/>
            </a:pPr>
            <a:r>
              <a:rPr lang="en-GB" altLang="en-US" baseline="0"/>
              <a:t>Highlight importance of team with clear leadership and members who understand and can carry out their roles.</a:t>
            </a:r>
            <a:endParaRPr lang="en-GB" altLang="en-US"/>
          </a:p>
          <a:p>
            <a:endParaRPr lang="en-GB" altLang="en-US"/>
          </a:p>
          <a:p>
            <a:pPr marL="628650" lvl="1" indent="-171450">
              <a:buFont typeface="Arial" panose="020B0604020202020204" pitchFamily="34" charset="0"/>
              <a:buChar char="•"/>
            </a:pPr>
            <a:r>
              <a:rPr lang="en-US"/>
              <a:t>Team composition may vary by setting but fundamentals are the same:</a:t>
            </a:r>
          </a:p>
          <a:p>
            <a:pPr marL="628650" lvl="1" indent="-171450">
              <a:buFont typeface="Arial" panose="020B0604020202020204" pitchFamily="34" charset="0"/>
              <a:buChar char="•"/>
            </a:pPr>
            <a:r>
              <a:rPr lang="en-US" baseline="0"/>
              <a:t>Conduct a primary survey and carry out any immediate life- or limb- saving interventions to </a:t>
            </a:r>
            <a:r>
              <a:rPr lang="en-US" baseline="0" err="1"/>
              <a:t>stabilise</a:t>
            </a:r>
            <a:r>
              <a:rPr lang="en-US" baseline="0"/>
              <a:t> the patient so that they can get safely to definitive care.</a:t>
            </a:r>
          </a:p>
          <a:p>
            <a:pPr marL="628650" lvl="1" indent="-171450">
              <a:buFont typeface="Arial" panose="020B0604020202020204" pitchFamily="34" charset="0"/>
              <a:buChar char="•"/>
            </a:pPr>
            <a:r>
              <a:rPr lang="en-US" baseline="0"/>
              <a:t>Skills needed in team:</a:t>
            </a:r>
          </a:p>
          <a:p>
            <a:pPr marL="1085850" lvl="2" indent="-171450">
              <a:buFont typeface="Arial" panose="020B0604020202020204" pitchFamily="34" charset="0"/>
              <a:buChar char="•"/>
            </a:pPr>
            <a:r>
              <a:rPr lang="en-US" baseline="0"/>
              <a:t>advanced airway skills</a:t>
            </a:r>
          </a:p>
          <a:p>
            <a:pPr marL="1085850" lvl="2" indent="-171450">
              <a:buFont typeface="Arial" panose="020B0604020202020204" pitchFamily="34" charset="0"/>
              <a:buChar char="•"/>
            </a:pPr>
            <a:r>
              <a:rPr lang="en-US" baseline="0"/>
              <a:t>be able to carry out chest procedures</a:t>
            </a:r>
          </a:p>
          <a:p>
            <a:pPr marL="1085850" lvl="2" indent="-171450">
              <a:buFont typeface="Arial" panose="020B0604020202020204" pitchFamily="34" charset="0"/>
              <a:buChar char="•"/>
            </a:pPr>
            <a:r>
              <a:rPr lang="en-US" baseline="0"/>
              <a:t>manage </a:t>
            </a:r>
            <a:r>
              <a:rPr lang="en-US" baseline="0" err="1"/>
              <a:t>haemorrhage</a:t>
            </a:r>
            <a:r>
              <a:rPr lang="en-US" baseline="0"/>
              <a:t> and shock</a:t>
            </a:r>
          </a:p>
          <a:p>
            <a:pPr marL="1085850" lvl="2" indent="-171450">
              <a:buFont typeface="Arial" panose="020B0604020202020204" pitchFamily="34" charset="0"/>
              <a:buChar char="•"/>
            </a:pPr>
            <a:r>
              <a:rPr lang="en-US" baseline="0"/>
              <a:t>assess neurological function</a:t>
            </a:r>
          </a:p>
          <a:p>
            <a:pPr marL="1085850" lvl="2" indent="-171450">
              <a:buFont typeface="Arial" panose="020B0604020202020204" pitchFamily="34" charset="0"/>
              <a:buChar char="•"/>
            </a:pPr>
            <a:r>
              <a:rPr lang="en-US" baseline="0"/>
              <a:t>assess pain</a:t>
            </a:r>
          </a:p>
          <a:p>
            <a:pPr marL="628650" lvl="1" indent="-171450">
              <a:buFont typeface="Arial" panose="020B0604020202020204" pitchFamily="34" charset="0"/>
              <a:buChar char="•"/>
            </a:pPr>
            <a:r>
              <a:rPr lang="en-US" baseline="0"/>
              <a:t>be able to give emergency room treatment.</a:t>
            </a:r>
          </a:p>
          <a:p>
            <a:pPr marL="628650" lvl="1" indent="-171450">
              <a:buFont typeface="Arial" panose="020B0604020202020204" pitchFamily="34" charset="0"/>
              <a:buChar char="•"/>
            </a:pPr>
            <a:r>
              <a:rPr lang="en-US" baseline="0"/>
              <a:t>A trauma team leader who is able to stand back and have situational awareness so that they can direct the team with clear instructions towards a clear goal is a really important part of a well-functioning trauma team.</a:t>
            </a:r>
            <a:endParaRPr lang="en-US"/>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95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8375"/>
            <a:ext cx="5335588" cy="3908425"/>
          </a:xfrm>
          <a:prstGeom prst="rect">
            <a:avLst/>
          </a:prstGeom>
        </p:spPr>
        <p:txBody>
          <a:bodyPr/>
          <a:lstStyle/>
          <a:p>
            <a:r>
              <a:rPr lang="en-US" dirty="0">
                <a:latin typeface="Arial" panose="020B0604020202020204" pitchFamily="34" charset="0"/>
                <a:cs typeface="Arial" panose="020B0604020202020204" pitchFamily="34" charset="0"/>
              </a:rPr>
              <a:t>There is now more stress on the importance of team preparation, equipment preparation and effective handovers, such as that provided by ATMIST:</a:t>
            </a:r>
          </a:p>
          <a:p>
            <a:r>
              <a:rPr lang="en-US" dirty="0">
                <a:latin typeface="Arial" panose="020B0604020202020204" pitchFamily="34" charset="0"/>
                <a:cs typeface="Arial" panose="020B0604020202020204" pitchFamily="34" charset="0"/>
              </a:rPr>
              <a:t>ATMIST = Age, Time of injury, Mechanism, Injuries, Signs, Treatment</a:t>
            </a:r>
          </a:p>
          <a:p>
            <a:pPr marL="0" indent="0">
              <a:buFont typeface="Arial" panose="020B0604020202020204" pitchFamily="34" charset="0"/>
              <a:buNone/>
            </a:pPr>
            <a:endParaRPr lang="en-GB" altLang="en-US" baseline="0" dirty="0"/>
          </a:p>
          <a:p>
            <a:pPr marL="0" indent="0">
              <a:buFont typeface="Arial" panose="020B0604020202020204" pitchFamily="34" charset="0"/>
              <a:buNone/>
            </a:pPr>
            <a:r>
              <a:rPr lang="en-GB" altLang="en-US" baseline="0" dirty="0"/>
              <a:t>Highlight importance of team with clear leadership and members who understand and can carry out their roles.</a:t>
            </a:r>
            <a:endParaRPr lang="en-GB" altLang="en-US" dirty="0"/>
          </a:p>
          <a:p>
            <a:pPr marL="171450" lvl="0" indent="-171450">
              <a:buFont typeface="Arial" panose="020B0604020202020204" pitchFamily="34" charset="0"/>
              <a:buChar char="•"/>
            </a:pPr>
            <a:r>
              <a:rPr lang="en-US" dirty="0"/>
              <a:t>Team composition may vary by setting but fundamentals are the same:</a:t>
            </a:r>
          </a:p>
          <a:p>
            <a:pPr marL="171450" lvl="0" indent="-171450">
              <a:buFont typeface="Arial" panose="020B0604020202020204" pitchFamily="34" charset="0"/>
              <a:buChar char="•"/>
            </a:pPr>
            <a:r>
              <a:rPr lang="en-US" baseline="0" dirty="0"/>
              <a:t>Conduct a primary survey and carry out any immediate life- or limb- saving interventions to </a:t>
            </a:r>
            <a:r>
              <a:rPr lang="en-US" baseline="0" dirty="0" err="1"/>
              <a:t>stabilise</a:t>
            </a:r>
            <a:r>
              <a:rPr lang="en-US" baseline="0" dirty="0"/>
              <a:t> the patient so that they can get safely to definitive care.</a:t>
            </a:r>
          </a:p>
          <a:p>
            <a:pPr marL="171450" lvl="0" indent="-171450">
              <a:buFont typeface="Arial" panose="020B0604020202020204" pitchFamily="34" charset="0"/>
              <a:buChar char="•"/>
            </a:pPr>
            <a:r>
              <a:rPr lang="en-US" baseline="0" dirty="0"/>
              <a:t>Skills needed in team:</a:t>
            </a:r>
          </a:p>
          <a:p>
            <a:pPr marL="628650" lvl="1" indent="-171450">
              <a:buFont typeface="Arial" panose="020B0604020202020204" pitchFamily="34" charset="0"/>
              <a:buChar char="•"/>
            </a:pPr>
            <a:r>
              <a:rPr lang="en-US" baseline="0" dirty="0"/>
              <a:t>advanced airway skills</a:t>
            </a:r>
          </a:p>
          <a:p>
            <a:pPr marL="628650" lvl="1" indent="-171450">
              <a:buFont typeface="Arial" panose="020B0604020202020204" pitchFamily="34" charset="0"/>
              <a:buChar char="•"/>
            </a:pPr>
            <a:r>
              <a:rPr lang="en-US" baseline="0" dirty="0"/>
              <a:t>be able to carry out chest procedures</a:t>
            </a:r>
          </a:p>
          <a:p>
            <a:pPr marL="628650" lvl="1" indent="-171450">
              <a:buFont typeface="Arial" panose="020B0604020202020204" pitchFamily="34" charset="0"/>
              <a:buChar char="•"/>
            </a:pPr>
            <a:r>
              <a:rPr lang="en-US" baseline="0" dirty="0"/>
              <a:t>manage </a:t>
            </a:r>
            <a:r>
              <a:rPr lang="en-US" baseline="0" dirty="0" err="1"/>
              <a:t>haemorrhage</a:t>
            </a:r>
            <a:r>
              <a:rPr lang="en-US" baseline="0" dirty="0"/>
              <a:t> and shock</a:t>
            </a:r>
          </a:p>
          <a:p>
            <a:pPr marL="628650" lvl="1" indent="-171450">
              <a:buFont typeface="Arial" panose="020B0604020202020204" pitchFamily="34" charset="0"/>
              <a:buChar char="•"/>
            </a:pPr>
            <a:r>
              <a:rPr lang="en-US" baseline="0" dirty="0"/>
              <a:t>assess neurological function</a:t>
            </a:r>
          </a:p>
          <a:p>
            <a:pPr marL="628650" lvl="1" indent="-171450">
              <a:buFont typeface="Arial" panose="020B0604020202020204" pitchFamily="34" charset="0"/>
              <a:buChar char="•"/>
            </a:pPr>
            <a:r>
              <a:rPr lang="en-US" baseline="0" dirty="0"/>
              <a:t>assess pain</a:t>
            </a:r>
          </a:p>
          <a:p>
            <a:pPr marL="171450" lvl="0" indent="-171450">
              <a:buFont typeface="Arial" panose="020B0604020202020204" pitchFamily="34" charset="0"/>
              <a:buChar char="•"/>
            </a:pPr>
            <a:r>
              <a:rPr lang="en-US" baseline="0" dirty="0"/>
              <a:t>be able to give emergency room treatment.</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A trauma team leader who is able to stand back and have situational awareness so that they can direct the team with clear instructions towards a clear goal is a really important part of a well-functioning trauma team.</a:t>
            </a:r>
            <a:endParaRPr lang="en-US" dirty="0"/>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37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Reinforce Primary Survey structured approach:</a:t>
            </a:r>
          </a:p>
          <a:p>
            <a:r>
              <a:rPr lang="en-GB" altLang="en-US"/>
              <a:t>Emphasise the first &lt;c&gt;.</a:t>
            </a:r>
            <a:endParaRPr lang="en-GB" altLang="en-US" baseline="0"/>
          </a:p>
          <a:p>
            <a:r>
              <a:rPr lang="en-GB" altLang="en-US" b="1"/>
              <a:t>&lt;c&gt;</a:t>
            </a:r>
            <a:endParaRPr lang="en-GB" altLang="en-US" b="0" baseline="0"/>
          </a:p>
          <a:p>
            <a:r>
              <a:rPr lang="en-GB" altLang="en-US" b="0" baseline="0"/>
              <a:t>Mention haemorrhage control – direct pressure, splints and tourniquets</a:t>
            </a:r>
            <a:endParaRPr lang="en-GB" altLang="en-US" b="1" baseline="0"/>
          </a:p>
          <a:p>
            <a:r>
              <a:rPr lang="en-GB" altLang="en-US" b="1" baseline="0"/>
              <a:t>A (+CS)</a:t>
            </a:r>
          </a:p>
          <a:p>
            <a:r>
              <a:rPr lang="en-GB" altLang="en-US" baseline="0"/>
              <a:t>Identify at risk airway (e.g. low GCS or inhalational burns) and what level of intervention is needed immediately</a:t>
            </a:r>
          </a:p>
          <a:p>
            <a:r>
              <a:rPr lang="en-GB" altLang="en-US" baseline="0"/>
              <a:t>Remember if risk of spinal injury to protect spine with immobilisation and restriction of movement.</a:t>
            </a:r>
          </a:p>
          <a:p>
            <a:r>
              <a:rPr lang="en-GB" altLang="en-US" b="1" baseline="0"/>
              <a:t>B</a:t>
            </a:r>
          </a:p>
          <a:p>
            <a:r>
              <a:rPr lang="en-GB" altLang="en-US" baseline="0"/>
              <a:t>Breathing assessment includes inspection of the chest for signs of injury and paradoxical movement, listening to the percussion note and listening for breath sounds and air entry as well as measuring oxygen saturations. This might suggest pneumothorax, haemothorax or a flail chest.</a:t>
            </a:r>
          </a:p>
          <a:p>
            <a:r>
              <a:rPr lang="en-GB" altLang="en-US" b="1" baseline="0"/>
              <a:t>C</a:t>
            </a:r>
          </a:p>
          <a:p>
            <a:r>
              <a:rPr lang="en-GB" altLang="en-US" baseline="0"/>
              <a:t>Not all traumatic bleeding is obvious. Look for signs of shock such as tachycardia, prolonged capillary refill, reduced consciousness.</a:t>
            </a:r>
          </a:p>
          <a:p>
            <a:r>
              <a:rPr lang="en-GB" altLang="en-US" baseline="0"/>
              <a:t>Low blood pressure or absent pulses in a child are very late signs of shock and require immediate fluid resuscitation.</a:t>
            </a:r>
          </a:p>
          <a:p>
            <a:r>
              <a:rPr lang="en-GB" altLang="en-US" baseline="0"/>
              <a:t>Think about where blood may be lost “blood on the floor and five more” -  chest, abdomen, pelvis, long bones such as femur.  In small infants with open head sutures a significant amount of blood can also be lost into the scalp and skull.</a:t>
            </a:r>
          </a:p>
          <a:p>
            <a:r>
              <a:rPr lang="en-GB" altLang="en-US" b="1" baseline="0"/>
              <a:t>D</a:t>
            </a:r>
          </a:p>
          <a:p>
            <a:r>
              <a:rPr lang="en-GB" altLang="en-US" baseline="0"/>
              <a:t>AVPU/GCS, pupils and posture. This is often best done by the person managing the airway as they can talk to the patient and look in the eyes.</a:t>
            </a:r>
          </a:p>
          <a:p>
            <a:r>
              <a:rPr lang="en-GB" altLang="en-US" b="1" baseline="0"/>
              <a:t>E</a:t>
            </a:r>
          </a:p>
          <a:p>
            <a:r>
              <a:rPr lang="en-GB" altLang="en-US" baseline="0"/>
              <a:t>The patient should be examined fully for signs of injury.  This will include perineal examination to look for signs of pelvic injury.</a:t>
            </a:r>
          </a:p>
          <a:p>
            <a:r>
              <a:rPr lang="en-GB" altLang="en-US" baseline="0"/>
              <a:t>The back should be examined especially in penetrating injury. The patient will need to be log-rolled for this if there is concern for spinal injury.</a:t>
            </a:r>
          </a:p>
          <a:p>
            <a:r>
              <a:rPr lang="en-GB" altLang="en-US" baseline="0"/>
              <a:t>The patient’s extremities should be assessed for injury, especially for open fractures.  Obvious deformities may need to be splinted or manipulated if there are signs of critical skin or poor perfusion distally.</a:t>
            </a:r>
          </a:p>
          <a:p>
            <a:endParaRPr lang="en-GB" altLang="en-US"/>
          </a:p>
        </p:txBody>
      </p:sp>
    </p:spTree>
    <p:extLst>
      <p:ext uri="{BB962C8B-B14F-4D97-AF65-F5344CB8AC3E}">
        <p14:creationId xmlns:p14="http://schemas.microsoft.com/office/powerpoint/2010/main" val="267683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800" dirty="0">
                <a:latin typeface="Arial" panose="020B0604020202020204" pitchFamily="34" charset="0"/>
                <a:ea typeface="ＭＳ Ｐゴシック" charset="-128"/>
                <a:cs typeface="Arial" panose="020B0604020202020204" pitchFamily="34" charset="0"/>
              </a:rPr>
              <a:t>Quick all round check for massive haemorrhage and trigger for massive transfusion protocol:</a:t>
            </a:r>
          </a:p>
          <a:p>
            <a:endParaRPr lang="en-GB" altLang="en-US" sz="2800" dirty="0">
              <a:latin typeface="Arial" panose="020B0604020202020204" pitchFamily="34" charset="0"/>
              <a:ea typeface="ＭＳ Ｐゴシック" charset="-128"/>
              <a:cs typeface="Arial" panose="020B0604020202020204" pitchFamily="34" charset="0"/>
            </a:endParaRPr>
          </a:p>
          <a:p>
            <a:pPr lvl="0">
              <a:lnSpc>
                <a:spcPct val="150000"/>
              </a:lnSpc>
            </a:pPr>
            <a:r>
              <a:rPr lang="en-US" altLang="en-US" sz="2800" dirty="0">
                <a:latin typeface="Arial" panose="020B0604020202020204" pitchFamily="34" charset="0"/>
                <a:ea typeface="ＭＳ Ｐゴシック" charset="-128"/>
                <a:cs typeface="Arial" panose="020B0604020202020204" pitchFamily="34" charset="0"/>
              </a:rPr>
              <a:t>Massive </a:t>
            </a:r>
            <a:r>
              <a:rPr lang="en-US" altLang="en-US" sz="2800" dirty="0" err="1">
                <a:latin typeface="Arial" panose="020B0604020202020204" pitchFamily="34" charset="0"/>
                <a:ea typeface="ＭＳ Ｐゴシック" charset="-128"/>
                <a:cs typeface="Arial" panose="020B0604020202020204" pitchFamily="34" charset="0"/>
              </a:rPr>
              <a:t>haemorrhage</a:t>
            </a:r>
            <a:r>
              <a:rPr lang="en-US" altLang="en-US" sz="2800" dirty="0">
                <a:latin typeface="Arial" panose="020B0604020202020204" pitchFamily="34" charset="0"/>
                <a:ea typeface="ＭＳ Ｐゴシック" charset="-128"/>
                <a:cs typeface="Arial" panose="020B0604020202020204" pitchFamily="34" charset="0"/>
              </a:rPr>
              <a:t> protocol: </a:t>
            </a:r>
            <a:r>
              <a:rPr lang="en-GB" sz="2800" dirty="0"/>
              <a:t>Note that for the volumes for the alternating doses of blood products in a 1:1 ratio vary between different protocols, usually either 5ml/kg or 10ml/kg per dose. The evidence for either dose in children is not available and candidates should check their local major haemorrhage protocol. Also note that platelets take longer to prepare by blood bank than either RBCs or FFP.</a:t>
            </a:r>
          </a:p>
          <a:p>
            <a:endParaRPr lang="en-GB" sz="2800" dirty="0"/>
          </a:p>
          <a:p>
            <a:r>
              <a:rPr lang="en-GB" sz="2800" dirty="0"/>
              <a:t>2 x IV access</a:t>
            </a:r>
          </a:p>
          <a:p>
            <a:r>
              <a:rPr lang="en-GB" sz="2800" dirty="0"/>
              <a:t>Warmed fluids.</a:t>
            </a:r>
          </a:p>
          <a:p>
            <a:endParaRPr lang="en-GB" altLang="en-US" sz="2800" dirty="0">
              <a:latin typeface="Arial" panose="020B0604020202020204" pitchFamily="34" charset="0"/>
              <a:ea typeface="ＭＳ Ｐゴシック" charset="-128"/>
              <a:cs typeface="Arial" panose="020B0604020202020204" pitchFamily="34" charset="0"/>
            </a:endParaRPr>
          </a:p>
          <a:p>
            <a:r>
              <a:rPr lang="en-GB" dirty="0"/>
              <a:t>An essential part of Damage Control Resuscitation is preventing further blood loss through the use of tranexamic acid, splinting, packing, administering blood in preference to saline.</a:t>
            </a:r>
          </a:p>
          <a:p>
            <a:endParaRPr lang="en-GB" altLang="en-US" sz="2800" dirty="0">
              <a:latin typeface="Arial" panose="020B0604020202020204" pitchFamily="34" charset="0"/>
              <a:ea typeface="ＭＳ Ｐゴシック" charset="-128"/>
              <a:cs typeface="Arial" panose="020B0604020202020204" pitchFamily="34" charset="0"/>
            </a:endParaRPr>
          </a:p>
          <a:p>
            <a:r>
              <a:rPr lang="en-GB" altLang="en-US" sz="2800" dirty="0">
                <a:latin typeface="Arial" panose="020B0604020202020204" pitchFamily="34" charset="0"/>
                <a:ea typeface="ＭＳ Ｐゴシック" charset="-128"/>
                <a:cs typeface="Arial" panose="020B0604020202020204" pitchFamily="34" charset="0"/>
              </a:rPr>
              <a:t>Ketamine + rocuronium are good</a:t>
            </a:r>
            <a:r>
              <a:rPr lang="en-GB" altLang="en-US" sz="2800" baseline="0" dirty="0">
                <a:latin typeface="Arial" panose="020B0604020202020204" pitchFamily="34" charset="0"/>
                <a:ea typeface="ＭＳ Ｐゴシック" charset="-128"/>
                <a:cs typeface="Arial" panose="020B0604020202020204" pitchFamily="34" charset="0"/>
              </a:rPr>
              <a:t> as induction agents.</a:t>
            </a:r>
            <a:endParaRPr lang="en-GB" altLang="en-US" sz="2800" dirty="0">
              <a:latin typeface="Arial" panose="020B0604020202020204" pitchFamily="34" charset="0"/>
              <a:ea typeface="ＭＳ Ｐゴシック" charset="-128"/>
              <a:cs typeface="Arial" panose="020B0604020202020204" pitchFamily="34" charset="0"/>
            </a:endParaRPr>
          </a:p>
          <a:p>
            <a:pPr lvl="0">
              <a:lnSpc>
                <a:spcPct val="150000"/>
              </a:lnSpc>
            </a:pPr>
            <a:endParaRPr lang="en-US" altLang="en-US" sz="2800" dirty="0">
              <a:latin typeface="Arial" panose="020B0604020202020204" pitchFamily="34" charset="0"/>
              <a:ea typeface="ＭＳ Ｐゴシック" charset="-128"/>
              <a:cs typeface="Arial" panose="020B0604020202020204" pitchFamily="34" charset="0"/>
            </a:endParaRPr>
          </a:p>
          <a:p>
            <a:endParaRPr lang="en-GB" dirty="0"/>
          </a:p>
        </p:txBody>
      </p:sp>
    </p:spTree>
    <p:extLst>
      <p:ext uri="{BB962C8B-B14F-4D97-AF65-F5344CB8AC3E}">
        <p14:creationId xmlns:p14="http://schemas.microsoft.com/office/powerpoint/2010/main" val="96859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nSpc>
                <a:spcPct val="150000"/>
              </a:lnSpc>
            </a:pPr>
            <a:endParaRPr lang="en-US" altLang="en-US" sz="2800" dirty="0">
              <a:latin typeface="Arial" panose="020B0604020202020204" pitchFamily="34" charset="0"/>
              <a:ea typeface="ＭＳ Ｐゴシック" charset="-128"/>
              <a:cs typeface="Arial" panose="020B0604020202020204" pitchFamily="34" charset="0"/>
            </a:endParaRPr>
          </a:p>
          <a:p>
            <a:r>
              <a:rPr lang="en-GB" dirty="0"/>
              <a:t>Discuss move towards thoracostomies rather than needle thoracocentesis</a:t>
            </a:r>
          </a:p>
          <a:p>
            <a:endParaRPr lang="en-GB" dirty="0"/>
          </a:p>
          <a:p>
            <a:r>
              <a:rPr lang="nl-BE" sz="1200" kern="1200" dirty="0">
                <a:solidFill>
                  <a:schemeClr val="tx1"/>
                </a:solidFill>
                <a:effectLst/>
                <a:latin typeface="Times New Roman" pitchFamily="18" charset="0"/>
                <a:ea typeface="ＭＳ Ｐゴシック" charset="0"/>
                <a:cs typeface="ＭＳ Ｐゴシック" charset="0"/>
              </a:rPr>
              <a:t>Bij arrest </a:t>
            </a:r>
          </a:p>
          <a:p>
            <a:r>
              <a:rPr lang="nl-BE" sz="1200" kern="1200" dirty="0">
                <a:solidFill>
                  <a:schemeClr val="tx1"/>
                </a:solidFill>
                <a:effectLst/>
                <a:latin typeface="Times New Roman" pitchFamily="18" charset="0"/>
                <a:ea typeface="ＭＳ Ｐゴシック" charset="0"/>
                <a:cs typeface="ＭＳ Ｐゴシック" charset="0"/>
              </a:rPr>
              <a:t>- Bilateraal vinger of tube thoracostomie eerder dan thoracocentese. Naaldthoracocentese acceptabel alternatief bij kinderen.</a:t>
            </a:r>
          </a:p>
          <a:p>
            <a:r>
              <a:rPr lang="nl-BE" sz="1200" kern="1200" dirty="0">
                <a:solidFill>
                  <a:schemeClr val="tx1"/>
                </a:solidFill>
                <a:effectLst/>
                <a:latin typeface="Times New Roman" pitchFamily="18" charset="0"/>
                <a:ea typeface="ＭＳ Ｐゴシック" charset="0"/>
                <a:cs typeface="ＭＳ Ｐゴシック" charset="0"/>
              </a:rPr>
              <a:t>- Bij penetrerend trauma kan bilaterale thoracotomie overwogen worden op spoed (zelden op straat)</a:t>
            </a:r>
          </a:p>
          <a:p>
            <a:r>
              <a:rPr lang="nl-BE" sz="1200" kern="1200" dirty="0">
                <a:solidFill>
                  <a:schemeClr val="tx1"/>
                </a:solidFill>
                <a:effectLst/>
                <a:latin typeface="Times New Roman" pitchFamily="18" charset="0"/>
                <a:ea typeface="ＭＳ Ｐゴシック" charset="0"/>
                <a:cs typeface="ＭＳ Ｐゴシック" charset="0"/>
              </a:rPr>
              <a:t>mits expertise </a:t>
            </a:r>
          </a:p>
          <a:p>
            <a:endParaRPr lang="en-GB" dirty="0"/>
          </a:p>
        </p:txBody>
      </p:sp>
    </p:spTree>
    <p:extLst>
      <p:ext uri="{BB962C8B-B14F-4D97-AF65-F5344CB8AC3E}">
        <p14:creationId xmlns:p14="http://schemas.microsoft.com/office/powerpoint/2010/main" val="23679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do we do this differently?</a:t>
            </a:r>
          </a:p>
          <a:p>
            <a:r>
              <a:rPr lang="en-GB"/>
              <a:t>Why do we do this differently?</a:t>
            </a:r>
          </a:p>
        </p:txBody>
      </p:sp>
      <p:sp>
        <p:nvSpPr>
          <p:cNvPr id="4" name="Slide Number Placeholder 3"/>
          <p:cNvSpPr>
            <a:spLocks noGrp="1"/>
          </p:cNvSpPr>
          <p:nvPr>
            <p:ph type="sldNum" sz="quarter" idx="5"/>
          </p:nvPr>
        </p:nvSpPr>
        <p:spPr/>
        <p:txBody>
          <a:bodyPr/>
          <a:lstStyle/>
          <a:p>
            <a:pPr>
              <a:defRPr/>
            </a:pPr>
            <a:r>
              <a:rPr lang="en-US" altLang="en-US"/>
              <a:t>PLS 5e Cardiac Arrest: </a:t>
            </a:r>
            <a:fld id="{A1FB5703-AD88-4E9E-9445-ACDB5A6AD67C}" type="slidenum">
              <a:rPr lang="en-US" altLang="en-US" smtClean="0"/>
              <a:pPr>
                <a:defRPr/>
              </a:pPr>
              <a:t>17</a:t>
            </a:fld>
            <a:endParaRPr lang="en-US" altLang="en-US"/>
          </a:p>
        </p:txBody>
      </p:sp>
    </p:spTree>
    <p:extLst>
      <p:ext uri="{BB962C8B-B14F-4D97-AF65-F5344CB8AC3E}">
        <p14:creationId xmlns:p14="http://schemas.microsoft.com/office/powerpoint/2010/main" val="192461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baseline="0" dirty="0">
                <a:latin typeface="HelveticaLTStd-Blk" panose="020B0904030502020204" pitchFamily="34" charset="0"/>
              </a:rPr>
              <a:t>Immediate life saving interventions if appropriate – name HOTT principles - </a:t>
            </a:r>
            <a:r>
              <a:rPr lang="en-GB" sz="1800" b="0" i="0" u="none" strike="noStrike" baseline="0" dirty="0">
                <a:latin typeface="HelveticaLTStd-Roman" panose="020B0504020202020204" pitchFamily="34" charset="0"/>
              </a:rPr>
              <a:t>(prioritise over chest compressions and defibrillation)</a:t>
            </a:r>
          </a:p>
          <a:p>
            <a:pPr algn="l"/>
            <a:r>
              <a:rPr lang="en-GB" sz="1800" b="0" i="0" u="none" strike="noStrike" baseline="0" dirty="0">
                <a:latin typeface="HelveticaLTStd-Roman" panose="020B0504020202020204" pitchFamily="34" charset="0"/>
              </a:rPr>
              <a:t>· External haemorrhage control · Ensure adequate oxygenation and ventilation</a:t>
            </a:r>
          </a:p>
          <a:p>
            <a:pPr algn="l"/>
            <a:r>
              <a:rPr lang="en-GB" sz="1800" b="0" i="0" u="none" strike="noStrike" baseline="0" dirty="0">
                <a:latin typeface="HelveticaLTStd-Roman" panose="020B0504020202020204" pitchFamily="34" charset="0"/>
              </a:rPr>
              <a:t>· Bilateral thoracostomies</a:t>
            </a:r>
          </a:p>
          <a:p>
            <a:pPr algn="l"/>
            <a:r>
              <a:rPr lang="en-GB" sz="1800" b="0" i="0" u="none" strike="noStrike" baseline="0" dirty="0">
                <a:latin typeface="HelveticaLTStd-Roman" panose="020B0504020202020204" pitchFamily="34" charset="0"/>
              </a:rPr>
              <a:t>· Activate massive haemorrhage protocol</a:t>
            </a:r>
          </a:p>
          <a:p>
            <a:pPr algn="l"/>
            <a:r>
              <a:rPr lang="en-GB" sz="1800" b="0" i="0" u="none" strike="noStrike" baseline="0" dirty="0">
                <a:latin typeface="HelveticaLTStd-Roman" panose="020B0504020202020204" pitchFamily="34" charset="0"/>
              </a:rPr>
              <a:t>· Rapid volume replacement (IV/IO) with warmed blood and blood products (balanced crystalloid if blood not immediately available)</a:t>
            </a:r>
          </a:p>
          <a:p>
            <a:pPr algn="l"/>
            <a:r>
              <a:rPr lang="en-GB" sz="1800" b="0" i="0" u="none" strike="noStrike" baseline="0" dirty="0">
                <a:latin typeface="HelveticaLTStd-Roman" panose="020B0504020202020204" pitchFamily="34" charset="0"/>
              </a:rPr>
              <a:t>· Apply pelvic binder in blunt trauma</a:t>
            </a:r>
          </a:p>
          <a:p>
            <a:pPr algn="l"/>
            <a:r>
              <a:rPr lang="en-GB" sz="1800" b="0" i="0" u="none" strike="noStrike" baseline="0" dirty="0">
                <a:latin typeface="HelveticaLTStd-Roman" panose="020B0504020202020204" pitchFamily="34" charset="0"/>
              </a:rPr>
              <a:t>· Ensure cardiothoracic consultant and or surgical consultant called</a:t>
            </a:r>
          </a:p>
          <a:p>
            <a:pPr algn="l"/>
            <a:endParaRPr lang="en-GB" sz="1800" b="0" i="0" u="none" strike="noStrike" baseline="0" dirty="0">
              <a:latin typeface="HelveticaLTStd-Roman" panose="020B0504020202020204" pitchFamily="34" charset="0"/>
            </a:endParaRPr>
          </a:p>
          <a:p>
            <a:pPr rtl="0"/>
            <a:r>
              <a:rPr lang="nl-BE" sz="1200" b="0" i="0" u="none" strike="noStrike" kern="1200" dirty="0">
                <a:solidFill>
                  <a:schemeClr val="tx1"/>
                </a:solidFill>
                <a:effectLst/>
                <a:latin typeface="Times New Roman" pitchFamily="18" charset="0"/>
                <a:ea typeface="ＭＳ Ｐゴシック" charset="0"/>
                <a:cs typeface="ＭＳ Ｐゴシック" charset="0"/>
              </a:rPr>
              <a:t>The HOTT principle in trauma is </a:t>
            </a:r>
          </a:p>
          <a:p>
            <a:r>
              <a:rPr lang="nl-BE" dirty="0"/>
              <a:t>a mnemonic for addressing the four most common, potentially reversible causes of </a:t>
            </a:r>
            <a:r>
              <a:rPr lang="nl-BE" sz="1200" kern="1200" dirty="0">
                <a:solidFill>
                  <a:schemeClr val="tx1"/>
                </a:solidFill>
                <a:effectLst/>
                <a:latin typeface="Times New Roman" pitchFamily="18" charset="0"/>
                <a:ea typeface="ＭＳ Ｐゴシック" charset="0"/>
                <a:cs typeface="ＭＳ Ｐゴシック" charset="0"/>
                <a:hlinkClick r:id="rId3"/>
              </a:rPr>
              <a:t>traumatic cardiac arrest (TCA)</a:t>
            </a:r>
            <a:r>
              <a:rPr lang="nl-BE" dirty="0"/>
              <a:t>: </a:t>
            </a:r>
            <a:r>
              <a:rPr lang="nl-BE" b="1" dirty="0">
                <a:effectLst/>
              </a:rPr>
              <a:t>H</a:t>
            </a:r>
            <a:r>
              <a:rPr lang="nl-BE" dirty="0"/>
              <a:t>ypovolemia (hemorrhage), </a:t>
            </a:r>
            <a:r>
              <a:rPr lang="nl-BE" b="1" dirty="0">
                <a:effectLst/>
              </a:rPr>
              <a:t>O</a:t>
            </a:r>
            <a:r>
              <a:rPr lang="nl-BE" dirty="0"/>
              <a:t>xygenation impairment, </a:t>
            </a:r>
            <a:r>
              <a:rPr lang="nl-BE" b="1" dirty="0">
                <a:effectLst/>
              </a:rPr>
              <a:t>T</a:t>
            </a:r>
            <a:r>
              <a:rPr lang="nl-BE" dirty="0"/>
              <a:t>ension pneumothorax, and </a:t>
            </a:r>
            <a:r>
              <a:rPr lang="nl-BE" b="1" dirty="0">
                <a:effectLst/>
              </a:rPr>
              <a:t>T</a:t>
            </a:r>
            <a:r>
              <a:rPr lang="nl-BE" dirty="0"/>
              <a:t>amponade (cardiac tamponade)</a:t>
            </a:r>
            <a:r>
              <a:rPr lang="nl-BE" sz="1200" b="0" i="0" u="none" strike="noStrike" kern="1200" dirty="0">
                <a:solidFill>
                  <a:schemeClr val="tx1"/>
                </a:solidFill>
                <a:effectLst/>
                <a:latin typeface="Times New Roman" pitchFamily="18" charset="0"/>
                <a:ea typeface="ＭＳ Ｐゴシック" charset="0"/>
                <a:cs typeface="ＭＳ Ｐゴシック" charset="0"/>
              </a:rPr>
              <a:t>. It emphasizes identifying and correcting these issues simultaneously before continuing or initiating chest compressions in a trauma patien</a:t>
            </a:r>
            <a:endParaRPr lang="en-GB" dirty="0"/>
          </a:p>
        </p:txBody>
      </p:sp>
      <p:sp>
        <p:nvSpPr>
          <p:cNvPr id="4" name="Slide Number Placeholder 3"/>
          <p:cNvSpPr>
            <a:spLocks noGrp="1"/>
          </p:cNvSpPr>
          <p:nvPr>
            <p:ph type="sldNum" sz="quarter" idx="5"/>
          </p:nvPr>
        </p:nvSpPr>
        <p:spPr/>
        <p:txBody>
          <a:bodyPr/>
          <a:lstStyle/>
          <a:p>
            <a:pPr>
              <a:defRPr/>
            </a:pPr>
            <a:r>
              <a:rPr lang="en-US" altLang="en-US"/>
              <a:t>PLS 5e Cardiac Arrest: </a:t>
            </a:r>
            <a:fld id="{A1FB5703-AD88-4E9E-9445-ACDB5A6AD67C}" type="slidenum">
              <a:rPr lang="en-US" altLang="en-US" smtClean="0"/>
              <a:pPr>
                <a:defRPr/>
              </a:pPr>
              <a:t>18</a:t>
            </a:fld>
            <a:endParaRPr lang="en-US" altLang="en-US"/>
          </a:p>
        </p:txBody>
      </p:sp>
    </p:spTree>
    <p:extLst>
      <p:ext uri="{BB962C8B-B14F-4D97-AF65-F5344CB8AC3E}">
        <p14:creationId xmlns:p14="http://schemas.microsoft.com/office/powerpoint/2010/main" val="373318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A9A6454-3AAE-4B3C-84A9-4E0B3370270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474F1AA9-5784-4A6E-B0F5-D92A793E11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altLang="en-US" sz="1400" b="1" dirty="0"/>
              <a:t>DON’T FORGET TO READ THE NOTES UNDER THE SLIDES!</a:t>
            </a:r>
          </a:p>
          <a:p>
            <a:endParaRPr lang="en-GB" altLang="en-US" dirty="0"/>
          </a:p>
        </p:txBody>
      </p:sp>
      <p:sp>
        <p:nvSpPr>
          <p:cNvPr id="16388" name="Rectangle 7">
            <a:extLst>
              <a:ext uri="{FF2B5EF4-FFF2-40B4-BE49-F238E27FC236}">
                <a16:creationId xmlns:a16="http://schemas.microsoft.com/office/drawing/2014/main" id="{EC30922B-68D1-4000-A203-E6EF1E0B6C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D5A534A6-B0D6-4820-8A65-4283A6891CB8}"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854075" y="744538"/>
            <a:ext cx="4960938"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xfrm>
            <a:off x="666750" y="4716463"/>
            <a:ext cx="53355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Arial" panose="020B0604020202020204" pitchFamily="34" charset="0"/>
              </a:rPr>
              <a:t>In 2021 International Liaison Committee on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Resuscitation</a:t>
            </a:r>
            <a:r>
              <a:rPr lang="en-US" sz="1800" spc="1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(ILCOR) recommended updates for paediatric resuscitation.</a:t>
            </a:r>
            <a:r>
              <a:rPr lang="en-US" sz="1800" spc="-1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information is to</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assist you whilst preparing</a:t>
            </a:r>
            <a:r>
              <a:rPr lang="en-US" sz="1800" spc="1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 and attending</a:t>
            </a:r>
            <a:r>
              <a:rPr lang="en-US" sz="1800" spc="1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APLS and PLS courses in the interim period while the 7th</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edition manual is being produced.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Arial" panose="020B0604020202020204" pitchFamily="34" charset="0"/>
              </a:rPr>
              <a:t>The information</a:t>
            </a:r>
            <a:r>
              <a:rPr lang="en-US" sz="1800" spc="1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reflects the changes in</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health service provision and evidence based medical knowledge and practice.</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 also reflects the latest guidelines </a:t>
            </a:r>
            <a:r>
              <a:rPr lang="en-US" sz="1800" spc="-10" dirty="0">
                <a:effectLst/>
                <a:latin typeface="Arial" panose="020B0604020202020204" pitchFamily="34" charset="0"/>
                <a:ea typeface="Arial" panose="020B0604020202020204" pitchFamily="34" charset="0"/>
              </a:rPr>
              <a:t>for</a:t>
            </a:r>
            <a:r>
              <a:rPr lang="en-US" sz="1800" spc="-4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resuscitation</a:t>
            </a:r>
            <a:r>
              <a:rPr lang="en-US" sz="1800" spc="-1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of</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the</a:t>
            </a:r>
            <a:r>
              <a:rPr lang="en-US" sz="1800" spc="-4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deteriorating</a:t>
            </a:r>
            <a:r>
              <a:rPr lang="en-US" sz="180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child</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or</a:t>
            </a:r>
            <a:r>
              <a:rPr lang="en-US" sz="1800" spc="-1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the</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child</a:t>
            </a:r>
            <a:r>
              <a:rPr lang="en-US" sz="1800" spc="-4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in</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cardiac arrest in</a:t>
            </a:r>
            <a:r>
              <a:rPr lang="en-US" sz="1800" spc="-8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alignment</a:t>
            </a:r>
            <a:r>
              <a:rPr lang="en-US" sz="1800" spc="4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with</a:t>
            </a:r>
            <a:r>
              <a:rPr lang="en-US" sz="1800" spc="-10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ILCOR</a:t>
            </a:r>
            <a:r>
              <a:rPr lang="en-US" sz="180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2021.</a:t>
            </a:r>
            <a:endParaRPr lang="en-GB" sz="1800" dirty="0">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Arial" panose="020B0604020202020204" pitchFamily="34" charset="0"/>
              <a:ea typeface="Arial" panose="020B0604020202020204" pitchFamily="34" charset="0"/>
            </a:endParaRPr>
          </a:p>
          <a:p>
            <a:endParaRPr lang="en-GB" altLang="en-US"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82124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854075" y="744538"/>
            <a:ext cx="4960938"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xfrm>
            <a:off x="666750" y="4716463"/>
            <a:ext cx="53355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ltLang="en-US">
                <a:latin typeface="Arial" panose="020B0604020202020204" pitchFamily="34" charset="0"/>
                <a:ea typeface="ＭＳ Ｐゴシック" charset="-128"/>
                <a:cs typeface="Arial" panose="020B0604020202020204" pitchFamily="34" charset="0"/>
              </a:rPr>
              <a:t>The above table replaces the line “</a:t>
            </a:r>
            <a:r>
              <a:rPr lang="en-US" sz="1800">
                <a:effectLst/>
                <a:latin typeface="Arial" panose="020B0604020202020204" pitchFamily="34" charset="0"/>
                <a:ea typeface="Arial" panose="020B0604020202020204" pitchFamily="34" charset="0"/>
              </a:rPr>
              <a:t>A</a:t>
            </a:r>
            <a:r>
              <a:rPr lang="en-US" sz="1800" spc="-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somewhat artificial</a:t>
            </a:r>
            <a:r>
              <a:rPr lang="en-US" sz="1800" spc="-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line</a:t>
            </a:r>
            <a:r>
              <a:rPr lang="en-US" sz="1800" spc="-8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is drawn between infant (less than</a:t>
            </a:r>
            <a:r>
              <a:rPr lang="en-US" sz="1800" spc="-3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1 year old) and</a:t>
            </a:r>
            <a:r>
              <a:rPr lang="en-US" sz="1800" spc="-3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children (between</a:t>
            </a:r>
            <a:r>
              <a:rPr lang="en-US" sz="1800" spc="-7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1</a:t>
            </a:r>
            <a:r>
              <a:rPr lang="en-US" sz="1800" spc="-70">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year</a:t>
            </a:r>
            <a:r>
              <a:rPr lang="en-US" sz="1800" spc="-75">
                <a:effectLst/>
                <a:latin typeface="Arial" panose="020B0604020202020204" pitchFamily="34" charset="0"/>
                <a:ea typeface="Arial" panose="020B0604020202020204" pitchFamily="34" charset="0"/>
              </a:rPr>
              <a:t> </a:t>
            </a:r>
            <a:r>
              <a:rPr lang="en-US" sz="1800">
                <a:effectLst/>
                <a:latin typeface="Arial" panose="020B0604020202020204" pitchFamily="34" charset="0"/>
                <a:ea typeface="Arial" panose="020B0604020202020204" pitchFamily="34" charset="0"/>
              </a:rPr>
              <a:t>and </a:t>
            </a:r>
            <a:r>
              <a:rPr lang="en-US" sz="1800" spc="-10">
                <a:effectLst/>
                <a:latin typeface="Arial" panose="020B0604020202020204" pitchFamily="34" charset="0"/>
                <a:ea typeface="Arial" panose="020B0604020202020204" pitchFamily="34" charset="0"/>
              </a:rPr>
              <a:t>puberty)”</a:t>
            </a:r>
            <a:r>
              <a:rPr lang="en-GB">
                <a:effectLst/>
              </a:rPr>
              <a:t> </a:t>
            </a:r>
            <a:endParaRPr lang="en-GB" altLang="en-US">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429114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213E10A-9E44-47DD-D361-1328D71E76EE}"/>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F7E62B5-7B23-AB80-B365-8C763EC94C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effectLst/>
                <a:latin typeface="Arial" panose="020B0604020202020204" pitchFamily="34" charset="0"/>
                <a:ea typeface="Arial" panose="020B0604020202020204" pitchFamily="34" charset="0"/>
              </a:rPr>
              <a:t>Chest</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compressions should</a:t>
            </a:r>
            <a:r>
              <a:rPr lang="en-US" sz="1200" spc="-7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be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commenced</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immediately</a:t>
            </a:r>
            <a:r>
              <a:rPr lang="en-US" sz="1200" spc="-3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after</a:t>
            </a:r>
            <a:r>
              <a:rPr lang="en-US" sz="1200" spc="-3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delivering/attempting</a:t>
            </a:r>
            <a:r>
              <a:rPr lang="en-US" sz="1200" spc="-11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5 rescue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breaths</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unless</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you</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are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single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rescuer.</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Where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there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is</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only</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one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rescuer</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they should ring</a:t>
            </a:r>
            <a:r>
              <a:rPr lang="en-US" sz="1200" spc="-3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for help using</a:t>
            </a:r>
            <a:r>
              <a:rPr lang="en-US" sz="1200" spc="-2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mobile phone,</a:t>
            </a:r>
            <a:r>
              <a:rPr lang="en-US" sz="1200" spc="-5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activating the</a:t>
            </a:r>
            <a:r>
              <a:rPr lang="en-US" sz="1200" spc="-3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speaker function,</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after the initial rescue breaths.</a:t>
            </a:r>
            <a:r>
              <a:rPr lang="en-GB">
                <a:effectLst/>
              </a:rPr>
              <a:t> </a:t>
            </a:r>
          </a:p>
          <a:p>
            <a:endParaRPr lang="en-GB">
              <a:effectLst/>
            </a:endParaRPr>
          </a:p>
          <a:p>
            <a:pPr marL="83185" indent="-3810">
              <a:lnSpc>
                <a:spcPct val="108000"/>
              </a:lnSpc>
              <a:spcBef>
                <a:spcPts val="685"/>
              </a:spcBef>
              <a:spcAft>
                <a:spcPts val="0"/>
              </a:spcAft>
            </a:pPr>
            <a:r>
              <a:rPr lang="en-US" sz="1200">
                <a:effectLst/>
                <a:latin typeface="Arial" panose="020B0604020202020204" pitchFamily="34" charset="0"/>
                <a:ea typeface="Arial" panose="020B0604020202020204" pitchFamily="34" charset="0"/>
              </a:rPr>
              <a:t>Feeling</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for</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pulse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is</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not</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reliable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way</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to</a:t>
            </a:r>
            <a:r>
              <a:rPr lang="en-US" sz="1200" spc="-6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determine</a:t>
            </a:r>
            <a:r>
              <a:rPr lang="en-US" sz="1200" spc="-5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if</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there</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is</a:t>
            </a:r>
            <a:r>
              <a:rPr lang="en-US" sz="1200" spc="-8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adequate</a:t>
            </a:r>
            <a:r>
              <a:rPr lang="en-US" sz="1200" spc="-2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or</a:t>
            </a:r>
            <a:r>
              <a:rPr lang="en-US" sz="1200" spc="-7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effective circulation and should not</a:t>
            </a:r>
            <a:r>
              <a:rPr lang="en-US" sz="1200" spc="-1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be</a:t>
            </a:r>
            <a:r>
              <a:rPr lang="en-US" sz="1200" spc="-3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used</a:t>
            </a:r>
            <a:r>
              <a:rPr lang="en-US" sz="1200" spc="-1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as the</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determinant of</a:t>
            </a:r>
            <a:r>
              <a:rPr lang="en-US" sz="1200" spc="-1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the</a:t>
            </a:r>
            <a:r>
              <a:rPr lang="en-US" sz="1200" spc="-2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need</a:t>
            </a:r>
            <a:r>
              <a:rPr lang="en-US" sz="1200" spc="-4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for chest</a:t>
            </a:r>
            <a:r>
              <a:rPr lang="en-GB" sz="1200" spc="0">
                <a:effectLst/>
                <a:latin typeface="Arial" panose="020B0604020202020204" pitchFamily="34" charset="0"/>
                <a:ea typeface="Arial" panose="020B0604020202020204" pitchFamily="34" charset="0"/>
              </a:rPr>
              <a:t> </a:t>
            </a:r>
            <a:r>
              <a:rPr lang="en-US" sz="1200" spc="-10">
                <a:effectLst/>
                <a:latin typeface="Arial" panose="020B0604020202020204" pitchFamily="34" charset="0"/>
                <a:ea typeface="Arial" panose="020B0604020202020204" pitchFamily="34" charset="0"/>
              </a:rPr>
              <a:t>compressions.</a:t>
            </a:r>
            <a:r>
              <a:rPr lang="en-GB">
                <a:effectLst/>
              </a:rPr>
              <a:t> </a:t>
            </a:r>
            <a:endParaRPr lang="en-US"/>
          </a:p>
          <a:p>
            <a:endParaRPr lang="en-GB" altLang="en-US"/>
          </a:p>
        </p:txBody>
      </p:sp>
      <p:sp>
        <p:nvSpPr>
          <p:cNvPr id="20484" name="Rectangle 7">
            <a:extLst>
              <a:ext uri="{FF2B5EF4-FFF2-40B4-BE49-F238E27FC236}">
                <a16:creationId xmlns:a16="http://schemas.microsoft.com/office/drawing/2014/main" id="{B625A889-7419-8F1B-DC84-C4B3A1F95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BB7227AA-91C3-4D19-B3FE-D3C79B6FB560}" type="slidenum">
              <a:rPr lang="en-US" altLang="en-US" smtClean="0"/>
              <a:pPr>
                <a:spcBef>
                  <a:spcPct val="0"/>
                </a:spcBef>
              </a:pPr>
              <a:t>21</a:t>
            </a:fld>
            <a:endParaRPr lang="en-US" altLang="en-US"/>
          </a:p>
        </p:txBody>
      </p:sp>
    </p:spTree>
    <p:extLst>
      <p:ext uri="{BB962C8B-B14F-4D97-AF65-F5344CB8AC3E}">
        <p14:creationId xmlns:p14="http://schemas.microsoft.com/office/powerpoint/2010/main" val="646217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CEB1C-89C9-749C-14C0-488003AA206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1FEF4B-B3E1-8A86-76A0-920D315557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F40CD2-21AE-94A1-8543-557D7FC83CDE}"/>
              </a:ext>
            </a:extLst>
          </p:cNvPr>
          <p:cNvSpPr>
            <a:spLocks noGrp="1"/>
          </p:cNvSpPr>
          <p:nvPr>
            <p:ph type="body" idx="1"/>
          </p:nvPr>
        </p:nvSpPr>
        <p:spPr/>
        <p:txBody>
          <a:bodyPr/>
          <a:lstStyle/>
          <a:p>
            <a:r>
              <a:rPr lang="nl-BE" dirty="0"/>
              <a:t>Dit is het einde van de e-learning van p-BLS, hier zie je nogmaals het algoritme.</a:t>
            </a:r>
          </a:p>
          <a:p>
            <a:endParaRPr lang="nl-BE" dirty="0"/>
          </a:p>
          <a:p>
            <a:r>
              <a:rPr lang="nl-BE" dirty="0"/>
              <a:t>Beantwoorde je minstens 80% van de vragen correct, dan kan je je nu via LMS inschrijven voor de praktijktraining. </a:t>
            </a:r>
          </a:p>
          <a:p>
            <a:endParaRPr lang="nl-BE" dirty="0"/>
          </a:p>
        </p:txBody>
      </p:sp>
      <p:sp>
        <p:nvSpPr>
          <p:cNvPr id="4" name="Tijdelijke aanduiding voor dianummer 3">
            <a:extLst>
              <a:ext uri="{FF2B5EF4-FFF2-40B4-BE49-F238E27FC236}">
                <a16:creationId xmlns:a16="http://schemas.microsoft.com/office/drawing/2014/main" id="{6597E5D5-6D0E-B152-7A57-C0753971C6FC}"/>
              </a:ext>
            </a:extLst>
          </p:cNvPr>
          <p:cNvSpPr>
            <a:spLocks noGrp="1"/>
          </p:cNvSpPr>
          <p:nvPr>
            <p:ph type="sldNum" sz="quarter" idx="5"/>
          </p:nvPr>
        </p:nvSpPr>
        <p:spPr/>
        <p:txBody>
          <a:bodyPr/>
          <a:lstStyle/>
          <a:p>
            <a:fld id="{C05E8E0E-C93D-4294-B055-B40179706DE6}" type="slidenum">
              <a:rPr lang="nl-BE" smtClean="0"/>
              <a:t>22</a:t>
            </a:fld>
            <a:endParaRPr lang="nl-BE"/>
          </a:p>
        </p:txBody>
      </p:sp>
    </p:spTree>
    <p:extLst>
      <p:ext uri="{BB962C8B-B14F-4D97-AF65-F5344CB8AC3E}">
        <p14:creationId xmlns:p14="http://schemas.microsoft.com/office/powerpoint/2010/main" val="143656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2D8309C-B16D-8BD2-0A80-4471488A7672}"/>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EFCAD42E-DA87-BC96-220A-44CDB9D00A6F}"/>
              </a:ext>
            </a:extLst>
          </p:cNvPr>
          <p:cNvSpPr>
            <a:spLocks noGrp="1" noChangeArrowheads="1"/>
          </p:cNvSpPr>
          <p:nvPr>
            <p:ph type="body" idx="1"/>
          </p:nvPr>
        </p:nvSpPr>
        <p:spPr>
          <a:xfrm>
            <a:off x="404664" y="4343400"/>
            <a:ext cx="5976664" cy="4621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1100" dirty="0">
                <a:latin typeface="Arial" panose="020B0604020202020204" pitchFamily="34" charset="0"/>
                <a:cs typeface="Arial" panose="020B0604020202020204" pitchFamily="34" charset="0"/>
              </a:rPr>
              <a:t>If still no signs of life observed during the previous steps, then start chest compressions.</a:t>
            </a:r>
          </a:p>
          <a:p>
            <a:pPr>
              <a:spcBef>
                <a:spcPts val="0"/>
              </a:spcBef>
            </a:pPr>
            <a:endParaRPr lang="en-GB" altLang="en-US" sz="1100" dirty="0">
              <a:latin typeface="Arial" panose="020B0604020202020204" pitchFamily="34" charset="0"/>
              <a:cs typeface="Arial" panose="020B0604020202020204" pitchFamily="34" charset="0"/>
            </a:endParaRPr>
          </a:p>
          <a:p>
            <a:pPr>
              <a:spcBef>
                <a:spcPts val="0"/>
              </a:spcBef>
            </a:pPr>
            <a:r>
              <a:rPr lang="en-GB" altLang="en-US" sz="1100" dirty="0">
                <a:latin typeface="Arial" panose="020B0604020202020204" pitchFamily="34" charset="0"/>
                <a:cs typeface="Arial" panose="020B0604020202020204" pitchFamily="34" charset="0"/>
              </a:rPr>
              <a:t>Signs of life</a:t>
            </a:r>
          </a:p>
          <a:p>
            <a:pPr>
              <a:spcBef>
                <a:spcPts val="0"/>
              </a:spcBef>
            </a:pPr>
            <a:r>
              <a:rPr lang="en-GB" altLang="en-US" sz="1100" dirty="0">
                <a:latin typeface="Arial" panose="020B0604020202020204" pitchFamily="34" charset="0"/>
                <a:cs typeface="Arial" panose="020B0604020202020204" pitchFamily="34" charset="0"/>
              </a:rPr>
              <a:t>• breathing or abnormal breathing (agonal breathing)</a:t>
            </a:r>
          </a:p>
          <a:p>
            <a:pPr>
              <a:spcBef>
                <a:spcPts val="0"/>
              </a:spcBef>
            </a:pPr>
            <a:r>
              <a:rPr lang="en-GB" altLang="en-US" sz="1100" dirty="0">
                <a:latin typeface="Arial" panose="020B0604020202020204" pitchFamily="34" charset="0"/>
                <a:cs typeface="Arial" panose="020B0604020202020204" pitchFamily="34" charset="0"/>
              </a:rPr>
              <a:t>• movement </a:t>
            </a:r>
          </a:p>
          <a:p>
            <a:pPr>
              <a:spcBef>
                <a:spcPts val="0"/>
              </a:spcBef>
            </a:pPr>
            <a:r>
              <a:rPr lang="en-GB" altLang="en-US" sz="1100" dirty="0">
                <a:latin typeface="Arial" panose="020B0604020202020204" pitchFamily="34" charset="0"/>
                <a:cs typeface="Arial" panose="020B0604020202020204" pitchFamily="34" charset="0"/>
              </a:rPr>
              <a:t>• cough/gag in response to breaths</a:t>
            </a:r>
          </a:p>
          <a:p>
            <a:pPr>
              <a:spcBef>
                <a:spcPts val="0"/>
              </a:spcBef>
            </a:pPr>
            <a:endParaRPr lang="en-GB" altLang="en-US" sz="1100" dirty="0">
              <a:latin typeface="Arial" panose="020B0604020202020204" pitchFamily="34" charset="0"/>
              <a:cs typeface="Arial" panose="020B0604020202020204" pitchFamily="34" charset="0"/>
            </a:endParaRPr>
          </a:p>
          <a:p>
            <a:pPr>
              <a:spcBef>
                <a:spcPts val="0"/>
              </a:spcBef>
            </a:pPr>
            <a:r>
              <a:rPr lang="en-GB" altLang="en-US" sz="1100" dirty="0">
                <a:latin typeface="Arial" panose="020B0604020202020204" pitchFamily="34" charset="0"/>
                <a:cs typeface="Arial" panose="020B0604020202020204" pitchFamily="34" charset="0"/>
              </a:rPr>
              <a:t>Compress the lower half of the sternum at least one third of the depth of the child’s/infant’s chest. </a:t>
            </a:r>
            <a:endParaRPr lang="en-US" altLang="en-US" sz="1100" dirty="0">
              <a:latin typeface="Arial" panose="020B0604020202020204" pitchFamily="34" charset="0"/>
              <a:cs typeface="Arial" panose="020B0604020202020204" pitchFamily="34" charset="0"/>
            </a:endParaRPr>
          </a:p>
          <a:p>
            <a:pPr>
              <a:spcBef>
                <a:spcPts val="0"/>
              </a:spcBef>
            </a:pPr>
            <a:endParaRPr lang="en-US" altLang="en-US" sz="1100" dirty="0">
              <a:latin typeface="Arial" panose="020B0604020202020204" pitchFamily="34" charset="0"/>
              <a:cs typeface="Arial" panose="020B0604020202020204" pitchFamily="34" charset="0"/>
            </a:endParaRPr>
          </a:p>
          <a:p>
            <a:pPr>
              <a:spcBef>
                <a:spcPts val="0"/>
              </a:spcBef>
            </a:pPr>
            <a:r>
              <a:rPr lang="en-GB" altLang="en-US" sz="1100" dirty="0">
                <a:latin typeface="Arial" panose="020B0604020202020204" pitchFamily="34" charset="0"/>
                <a:cs typeface="Arial" panose="020B0604020202020204" pitchFamily="34" charset="0"/>
              </a:rPr>
              <a:t>Infant - Using two-thumb encircling technique over the lower half of the sternum – at least 4cm</a:t>
            </a:r>
          </a:p>
          <a:p>
            <a:pPr>
              <a:spcBef>
                <a:spcPts val="0"/>
              </a:spcBef>
            </a:pPr>
            <a:r>
              <a:rPr lang="en-GB" altLang="en-US" sz="1100" dirty="0">
                <a:latin typeface="Arial" panose="020B0604020202020204" pitchFamily="34" charset="0"/>
                <a:cs typeface="Arial" panose="020B0604020202020204" pitchFamily="34" charset="0"/>
              </a:rPr>
              <a:t>Child - Using the heel of one hand (or two) over the lower half of the sternum – at least 5 cm</a:t>
            </a:r>
          </a:p>
          <a:p>
            <a:pPr>
              <a:spcBef>
                <a:spcPts val="0"/>
              </a:spcBef>
            </a:pPr>
            <a:endParaRPr lang="en-GB" altLang="en-US"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GB" altLang="en-US" sz="1100" dirty="0">
                <a:latin typeface="Arial" panose="020B0604020202020204" pitchFamily="34" charset="0"/>
                <a:cs typeface="Arial" panose="020B0604020202020204" pitchFamily="34" charset="0"/>
              </a:rPr>
              <a:t>Thanks to Children’s Health Queensland for images</a:t>
            </a:r>
          </a:p>
        </p:txBody>
      </p:sp>
      <p:sp>
        <p:nvSpPr>
          <p:cNvPr id="32772" name="Rectangle 7">
            <a:extLst>
              <a:ext uri="{FF2B5EF4-FFF2-40B4-BE49-F238E27FC236}">
                <a16:creationId xmlns:a16="http://schemas.microsoft.com/office/drawing/2014/main" id="{4F14A42E-7EC4-D7FB-B921-7621FEF17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18749DA7-2F49-4BAE-95DD-4889FCA49515}" type="slidenum">
              <a:rPr lang="en-US" altLang="en-US" smtClean="0"/>
              <a:pPr>
                <a:spcBef>
                  <a:spcPct val="0"/>
                </a:spcBef>
              </a:pPr>
              <a:t>23</a:t>
            </a:fld>
            <a:endParaRPr lang="en-US" altLang="en-US"/>
          </a:p>
        </p:txBody>
      </p:sp>
    </p:spTree>
    <p:extLst>
      <p:ext uri="{BB962C8B-B14F-4D97-AF65-F5344CB8AC3E}">
        <p14:creationId xmlns:p14="http://schemas.microsoft.com/office/powerpoint/2010/main" val="3351860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Tijdelijke aanduiding voor notities 2"/>
          <p:cNvSpPr>
            <a:spLocks noGrp="1"/>
          </p:cNvSpPr>
          <p:nvPr>
            <p:ph type="body" idx="1"/>
          </p:nvPr>
        </p:nvSpPr>
        <p:spPr>
          <a:xfrm>
            <a:off x="666750" y="4778375"/>
            <a:ext cx="5335588" cy="3908425"/>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b="1" i="0" dirty="0">
                <a:solidFill>
                  <a:srgbClr val="282C2E"/>
                </a:solidFill>
                <a:effectLst/>
                <a:latin typeface="Open Sans"/>
              </a:rPr>
              <a:t>Geen veranderingen non shockable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BE" b="0" i="0" dirty="0">
                <a:solidFill>
                  <a:srgbClr val="282C2E"/>
                </a:solidFill>
                <a:effectLst/>
                <a:latin typeface="Open Sans"/>
              </a:rPr>
              <a:t>Bijna geen veranderingeen tenzij overwegen hogere dosis (*j/kg) vanaf 5</a:t>
            </a:r>
            <a:r>
              <a:rPr lang="nl-BE" b="0" i="0" baseline="30000" dirty="0">
                <a:solidFill>
                  <a:srgbClr val="282C2E"/>
                </a:solidFill>
                <a:effectLst/>
                <a:latin typeface="Open Sans"/>
              </a:rPr>
              <a:t>e</a:t>
            </a:r>
            <a:r>
              <a:rPr lang="nl-BE" b="0" i="0" dirty="0">
                <a:solidFill>
                  <a:srgbClr val="282C2E"/>
                </a:solidFill>
                <a:effectLst/>
                <a:latin typeface="Open Sans"/>
              </a:rPr>
              <a:t> shock maar niet meer dan 360 J/shock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BE" b="0" i="0" dirty="0">
              <a:solidFill>
                <a:srgbClr val="282C2E"/>
              </a:solidFill>
              <a:effectLst/>
              <a:latin typeface="Open Sans"/>
            </a:endParaRPr>
          </a:p>
          <a:p>
            <a:endParaRPr lang="nl-NL" dirty="0"/>
          </a:p>
        </p:txBody>
      </p:sp>
    </p:spTree>
    <p:extLst>
      <p:ext uri="{BB962C8B-B14F-4D97-AF65-F5344CB8AC3E}">
        <p14:creationId xmlns:p14="http://schemas.microsoft.com/office/powerpoint/2010/main" val="302980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F59F598-0232-E896-42BC-4CFACA3FC66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73FC0B20-B648-B3F8-63D0-0B84061C0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cs typeface="Arial" panose="020B0604020202020204" pitchFamily="34" charset="0"/>
              </a:rPr>
              <a:t>For the infant of less than one year a manual defibrillator which can adjusted to give the correct shock is recommended. However, if an AED is the only defibrillator available, it use should be considered, preferably with paediatric attenuation pads. The order of decreasing preference for defibrillation in the under ones is as follows:</a:t>
            </a:r>
          </a:p>
          <a:p>
            <a:endParaRPr lang="en-GB" altLang="en-US" dirty="0">
              <a:latin typeface="Arial" panose="020B0604020202020204" pitchFamily="34" charset="0"/>
              <a:cs typeface="Arial" panose="020B0604020202020204" pitchFamily="34" charset="0"/>
            </a:endParaRPr>
          </a:p>
          <a:p>
            <a:pPr indent="177800">
              <a:buFont typeface="Calibri" panose="020F0502020204030204" pitchFamily="34" charset="0"/>
              <a:buAutoNum type="arabicPeriod"/>
            </a:pPr>
            <a:r>
              <a:rPr lang="en-GB" altLang="en-US" dirty="0">
                <a:latin typeface="Arial" panose="020B0604020202020204" pitchFamily="34" charset="0"/>
                <a:cs typeface="Arial" panose="020B0604020202020204" pitchFamily="34" charset="0"/>
              </a:rPr>
              <a:t>Manual defibrillator</a:t>
            </a:r>
          </a:p>
          <a:p>
            <a:pPr indent="177800">
              <a:buFont typeface="Calibri" panose="020F0502020204030204" pitchFamily="34" charset="0"/>
              <a:buAutoNum type="arabicPeriod"/>
            </a:pPr>
            <a:r>
              <a:rPr lang="en-GB" altLang="en-US" dirty="0">
                <a:latin typeface="Arial" panose="020B0604020202020204" pitchFamily="34" charset="0"/>
                <a:cs typeface="Arial" panose="020B0604020202020204" pitchFamily="34" charset="0"/>
              </a:rPr>
              <a:t>AED with dose attenuator</a:t>
            </a:r>
          </a:p>
          <a:p>
            <a:pPr indent="177800">
              <a:buFont typeface="Calibri" panose="020F0502020204030204" pitchFamily="34" charset="0"/>
              <a:buAutoNum type="arabicPeriod"/>
            </a:pPr>
            <a:r>
              <a:rPr lang="en-GB" altLang="en-US" dirty="0">
                <a:latin typeface="Arial" panose="020B0604020202020204" pitchFamily="34" charset="0"/>
                <a:cs typeface="Arial" panose="020B0604020202020204" pitchFamily="34" charset="0"/>
              </a:rPr>
              <a:t>AED without dose attenuator</a:t>
            </a:r>
          </a:p>
          <a:p>
            <a:pPr indent="177800">
              <a:buFont typeface="Calibri" panose="020F0502020204030204" pitchFamily="34" charset="0"/>
              <a:buAutoNum type="arabicPeriod"/>
            </a:pPr>
            <a:endParaRPr lang="en-GB" altLang="en-US" dirty="0">
              <a:latin typeface="Arial" panose="020B0604020202020204" pitchFamily="34" charset="0"/>
              <a:cs typeface="Arial" panose="020B0604020202020204" pitchFamily="34" charset="0"/>
            </a:endParaRPr>
          </a:p>
          <a:p>
            <a:pPr marL="0" indent="0">
              <a:buFont typeface="Calibri" panose="020F0502020204030204" pitchFamily="34" charset="0"/>
              <a:buNone/>
            </a:pPr>
            <a:r>
              <a:rPr lang="en-GB" dirty="0"/>
              <a:t>From Resuscitation 161 (2021) page 338 -  European Resuscitation Council Guidelines 2021: Paediatric Life Support : </a:t>
            </a:r>
          </a:p>
          <a:p>
            <a:pPr marL="0" indent="0">
              <a:buFont typeface="Calibri" panose="020F0502020204030204" pitchFamily="34" charset="0"/>
              <a:buNone/>
            </a:pPr>
            <a:r>
              <a:rPr lang="en-GB" i="1" dirty="0"/>
              <a:t>“Use 4 J/kg as the standard energy dose for shocks. It seems reasonable not to use doses above those suggested for adults (120-200 J, depending on the type of defibrillator). Consider escalating doses -stepwise increasing up to 8 J/Kg and max. 360 J- for refractory VF/</a:t>
            </a:r>
            <a:r>
              <a:rPr lang="en-GB" i="1" dirty="0" err="1"/>
              <a:t>pVT</a:t>
            </a:r>
            <a:r>
              <a:rPr lang="en-GB" i="1" dirty="0"/>
              <a:t> (i.e. more than 5 shocks needed).”</a:t>
            </a:r>
            <a:endParaRPr lang="en-US" altLang="en-US" i="1" dirty="0">
              <a:latin typeface="Arial" panose="020B0604020202020204" pitchFamily="34" charset="0"/>
              <a:cs typeface="Arial" panose="020B0604020202020204" pitchFamily="34" charset="0"/>
            </a:endParaRPr>
          </a:p>
        </p:txBody>
      </p:sp>
      <p:sp>
        <p:nvSpPr>
          <p:cNvPr id="61444" name="Rectangle 7">
            <a:extLst>
              <a:ext uri="{FF2B5EF4-FFF2-40B4-BE49-F238E27FC236}">
                <a16:creationId xmlns:a16="http://schemas.microsoft.com/office/drawing/2014/main" id="{A07539D6-1B67-B935-AE1B-579E7F67FE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29B8AFEF-1739-4129-B26A-64B94438561C}"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3528603-05DB-4BEE-E12A-FB55F4807F4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724A5D26-9A3C-D7C7-EC7B-1342A3D696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71684" name="Rectangle 7">
            <a:extLst>
              <a:ext uri="{FF2B5EF4-FFF2-40B4-BE49-F238E27FC236}">
                <a16:creationId xmlns:a16="http://schemas.microsoft.com/office/drawing/2014/main" id="{DA1778A0-F783-AB50-6EFE-1F0101025C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46642011-FCA2-447A-A697-175A554BBC2C}"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US"/>
          </a:p>
        </p:txBody>
      </p:sp>
    </p:spTree>
    <p:extLst>
      <p:ext uri="{BB962C8B-B14F-4D97-AF65-F5344CB8AC3E}">
        <p14:creationId xmlns:p14="http://schemas.microsoft.com/office/powerpoint/2010/main" val="2455428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300"/>
              </a:spcAft>
            </a:pPr>
            <a:r>
              <a:rPr lang="en-GB" sz="1800" b="1">
                <a:solidFill>
                  <a:srgbClr val="2F70C8"/>
                </a:solidFill>
                <a:effectLst/>
                <a:uFill>
                  <a:solidFill>
                    <a:srgbClr val="3657A7"/>
                  </a:solidFill>
                </a:uFill>
                <a:latin typeface="Arial" panose="020B0604020202020204" pitchFamily="34" charset="0"/>
                <a:ea typeface="Arial Unicode MS"/>
                <a:cs typeface="Arial Unicode MS"/>
              </a:rPr>
              <a:t>Discussion</a:t>
            </a:r>
            <a:endParaRPr lang="en-GB" sz="1800" b="1">
              <a:solidFill>
                <a:srgbClr val="3657A7"/>
              </a:solidFill>
              <a:effectLst/>
              <a:uFill>
                <a:solidFill>
                  <a:srgbClr val="3657A7"/>
                </a:solidFill>
              </a:uFill>
              <a:latin typeface="Myriad Pro" panose="020B0503030403020204" pitchFamily="34" charset="0"/>
              <a:ea typeface="Arial Unicode MS"/>
              <a:cs typeface="Arial Unicode MS"/>
            </a:endParaRPr>
          </a:p>
          <a:p>
            <a:r>
              <a:rPr lang="en-GB" sz="1800">
                <a:effectLst/>
                <a:latin typeface="Arial" panose="020B0604020202020204" pitchFamily="34" charset="0"/>
                <a:ea typeface="Arial Unicode MS"/>
              </a:rPr>
              <a:t>Get candidates to discuss the following questions with a learning partner for 2 minutes for each question. In between each question open out to the group. This will ensure that all of them are fully engaged.</a:t>
            </a:r>
          </a:p>
          <a:p>
            <a:endParaRPr lang="en-GB" sz="1800">
              <a:effectLst/>
              <a:latin typeface="Times New Roman" panose="02020603050405020304" pitchFamily="18" charset="0"/>
              <a:ea typeface="Arial Unicode MS"/>
            </a:endParaRPr>
          </a:p>
          <a:p>
            <a:pPr>
              <a:spcBef>
                <a:spcPts val="1200"/>
              </a:spcBef>
              <a:spcAft>
                <a:spcPts val="300"/>
              </a:spcAft>
            </a:pPr>
            <a:r>
              <a:rPr lang="en-GB" sz="1800" b="1">
                <a:solidFill>
                  <a:srgbClr val="2F70C8"/>
                </a:solidFill>
                <a:effectLst/>
                <a:uFill>
                  <a:solidFill>
                    <a:srgbClr val="3657A7"/>
                  </a:solidFill>
                </a:uFill>
                <a:latin typeface="Arial" panose="020B0604020202020204" pitchFamily="34" charset="0"/>
                <a:ea typeface="Arial Unicode MS"/>
                <a:cs typeface="Arial Unicode MS"/>
              </a:rPr>
              <a:t>Leadership and communication</a:t>
            </a:r>
            <a:r>
              <a:rPr lang="en-US" sz="1800" b="0">
                <a:solidFill>
                  <a:srgbClr val="3657A7"/>
                </a:solidFill>
                <a:effectLst/>
                <a:uFill>
                  <a:solidFill>
                    <a:srgbClr val="3657A7"/>
                  </a:solidFill>
                </a:uFill>
                <a:latin typeface="Times New Roman" panose="02020603050405020304" pitchFamily="18" charset="0"/>
                <a:ea typeface="Arial Unicode MS"/>
                <a:cs typeface="Arial Unicode MS"/>
              </a:rPr>
              <a:t> </a:t>
            </a:r>
            <a:endParaRPr lang="en-GB" sz="1800" b="1">
              <a:solidFill>
                <a:srgbClr val="3657A7"/>
              </a:solidFill>
              <a:effectLst/>
              <a:uFill>
                <a:solidFill>
                  <a:srgbClr val="3657A7"/>
                </a:solidFill>
              </a:uFill>
              <a:latin typeface="Myriad Pro" panose="020B0503030403020204" pitchFamily="34" charset="0"/>
              <a:ea typeface="Arial Unicode MS"/>
              <a:cs typeface="Arial Unicode MS"/>
            </a:endParaRPr>
          </a:p>
          <a:p>
            <a:pPr>
              <a:tabLst>
                <a:tab pos="1457960" algn="l"/>
              </a:tabLst>
            </a:pPr>
            <a:r>
              <a:rPr lang="en-GB" sz="1800">
                <a:solidFill>
                  <a:srgbClr val="222221"/>
                </a:solidFill>
                <a:effectLst/>
                <a:uFill>
                  <a:solidFill>
                    <a:srgbClr val="222221"/>
                  </a:solidFill>
                </a:uFill>
                <a:latin typeface="Arial" panose="020B0604020202020204" pitchFamily="34" charset="0"/>
                <a:ea typeface="Arial Unicode MS"/>
                <a:cs typeface="Myriad Pro" panose="020B0503030403020204" pitchFamily="34" charset="0"/>
              </a:rPr>
              <a:t>During the learning partner conversation ensure the following aspects of leadership and communication are discussed.</a:t>
            </a:r>
            <a:endParaRPr lang="en-GB" sz="1800">
              <a:solidFill>
                <a:srgbClr val="222221"/>
              </a:solidFill>
              <a:effectLst/>
              <a:uFill>
                <a:solidFill>
                  <a:srgbClr val="222221"/>
                </a:solidFill>
              </a:uFill>
              <a:latin typeface="Myriad Pro" panose="020B0503030403020204" pitchFamily="34" charset="0"/>
              <a:ea typeface="Myriad Pro" panose="020B0503030403020204" pitchFamily="34" charset="0"/>
              <a:cs typeface="Myriad Pro" panose="020B0503030403020204" pitchFamily="34" charset="0"/>
            </a:endParaRPr>
          </a:p>
          <a:p>
            <a:pPr>
              <a:tabLst>
                <a:tab pos="1457960" algn="l"/>
              </a:tabLst>
            </a:pPr>
            <a:r>
              <a:rPr lang="en-GB" sz="1800">
                <a:solidFill>
                  <a:srgbClr val="222221"/>
                </a:solidFill>
                <a:effectLst/>
                <a:uFill>
                  <a:solidFill>
                    <a:srgbClr val="222221"/>
                  </a:solidFill>
                </a:uFill>
                <a:latin typeface="Myriad Pro" panose="020B0503030403020204" pitchFamily="34" charset="0"/>
                <a:ea typeface="Myriad Pro" panose="020B0503030403020204" pitchFamily="34" charset="0"/>
                <a:cs typeface="Myriad Pro" panose="020B0503030403020204" pitchFamily="34" charset="0"/>
              </a:rPr>
              <a:t> </a:t>
            </a:r>
          </a:p>
          <a:p>
            <a:r>
              <a:rPr lang="en-GB" sz="1800">
                <a:effectLst/>
                <a:latin typeface="Arial" panose="020B0604020202020204" pitchFamily="34" charset="0"/>
                <a:ea typeface="Arial Unicode MS"/>
              </a:rPr>
              <a:t>Team leadership involves directing and coordinating the activities of the team members, encouraging them to work together, assessing performance, assigning tasks appropriately dependent on skills, creating a positive atmosphere and ensuring the care of the child.</a:t>
            </a:r>
            <a:endParaRPr lang="en-GB" sz="1800">
              <a:effectLst/>
              <a:latin typeface="Times New Roman" panose="02020603050405020304" pitchFamily="18" charset="0"/>
              <a:ea typeface="Arial Unicode MS"/>
            </a:endParaRPr>
          </a:p>
          <a:p>
            <a:r>
              <a:rPr lang="en-GB" sz="1800">
                <a:effectLst/>
                <a:latin typeface="Arial" panose="020B0604020202020204" pitchFamily="34" charset="0"/>
                <a:ea typeface="Arial Unicode MS"/>
              </a:rPr>
              <a:t> </a:t>
            </a:r>
            <a:endParaRPr lang="en-GB" sz="1800">
              <a:effectLst/>
              <a:latin typeface="Times New Roman" panose="02020603050405020304" pitchFamily="18" charset="0"/>
              <a:ea typeface="Arial Unicode MS"/>
            </a:endParaRPr>
          </a:p>
          <a:p>
            <a:r>
              <a:rPr lang="en-GB" sz="1800">
                <a:effectLst/>
                <a:latin typeface="Arial" panose="020B0604020202020204" pitchFamily="34" charset="0"/>
                <a:ea typeface="Arial Unicode MS"/>
              </a:rPr>
              <a:t>Specifically the group need to raise the following as important issues for effective leadership:</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Position of the leader in the room</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Situation awareness </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Leader sharing their mental model</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Leader asking the team to share information and asking the team for their opinions</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Leader using their own and the team’s knowledge of appropriate algorithms and/or checklists</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Pausing (10 seconds for 10 minutes) if appropriate</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Verbalising</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Using closed loop communication</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Using people’s names</a:t>
            </a:r>
            <a:endParaRPr lang="en-GB" sz="1800">
              <a:effectLst/>
              <a:latin typeface="Times New Roman" panose="02020603050405020304" pitchFamily="18" charset="0"/>
              <a:ea typeface="Arial Unicode MS"/>
            </a:endParaRPr>
          </a:p>
          <a:p>
            <a:pPr marL="342900" lvl="0" indent="-342900">
              <a:buFont typeface="Symbol" panose="05050102010706020507" pitchFamily="18" charset="2"/>
              <a:buChar char=""/>
            </a:pPr>
            <a:r>
              <a:rPr lang="en-GB" sz="1800">
                <a:effectLst/>
                <a:latin typeface="Arial" panose="020B0604020202020204" pitchFamily="34" charset="0"/>
                <a:ea typeface="Arial Unicode MS"/>
              </a:rPr>
              <a:t>Performing a succinct SBAR</a:t>
            </a:r>
          </a:p>
          <a:p>
            <a:pPr marL="0" lvl="0" indent="0">
              <a:buFont typeface="Symbol" panose="05050102010706020507" pitchFamily="18" charset="2"/>
              <a:buNone/>
            </a:pPr>
            <a:endParaRPr lang="en-GB" sz="1800">
              <a:effectLst/>
              <a:latin typeface="Times New Roman" panose="02020603050405020304" pitchFamily="18" charset="0"/>
              <a:ea typeface="Arial Unicode MS"/>
            </a:endParaRPr>
          </a:p>
          <a:p>
            <a:r>
              <a:rPr lang="en-US" sz="1800">
                <a:effectLst/>
                <a:latin typeface="Times New Roman" panose="02020603050405020304" pitchFamily="18" charset="0"/>
                <a:ea typeface="Arial Unicode MS"/>
              </a:rPr>
              <a:t> Please add anything that would be useful to talk about in terms of clinical team leadership.</a:t>
            </a:r>
            <a:endParaRPr lang="en-GB" sz="1800">
              <a:effectLst/>
              <a:latin typeface="Times New Roman" panose="02020603050405020304" pitchFamily="18" charset="0"/>
              <a:ea typeface="Arial Unicode MS"/>
            </a:endParaRPr>
          </a:p>
          <a:p>
            <a:endParaRPr lang="en-GB"/>
          </a:p>
        </p:txBody>
      </p:sp>
      <p:sp>
        <p:nvSpPr>
          <p:cNvPr id="4" name="Slide Number Placeholder 3"/>
          <p:cNvSpPr>
            <a:spLocks noGrp="1"/>
          </p:cNvSpPr>
          <p:nvPr>
            <p:ph type="sldNum" sz="quarter" idx="5"/>
          </p:nvPr>
        </p:nvSpPr>
        <p:spPr/>
        <p:txBody>
          <a:bodyPr/>
          <a:lstStyle/>
          <a:p>
            <a:pPr>
              <a:defRPr/>
            </a:pPr>
            <a:r>
              <a:rPr lang="en-US" altLang="en-US"/>
              <a:t>APLS 6e:</a:t>
            </a:r>
            <a:fld id="{2B109FB3-D8C1-41D9-A86A-4984F9533F90}" type="slidenum">
              <a:rPr lang="en-US" altLang="en-US" smtClean="0"/>
              <a:pPr>
                <a:defRPr/>
              </a:pPr>
              <a:t>28</a:t>
            </a:fld>
            <a:endParaRPr lang="en-US" altLang="en-US"/>
          </a:p>
        </p:txBody>
      </p:sp>
    </p:spTree>
    <p:extLst>
      <p:ext uri="{BB962C8B-B14F-4D97-AF65-F5344CB8AC3E}">
        <p14:creationId xmlns:p14="http://schemas.microsoft.com/office/powerpoint/2010/main" val="370655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a:latin typeface="Tahoma" pitchFamily="34" charset="0"/>
            </a:endParaRPr>
          </a:p>
        </p:txBody>
      </p:sp>
    </p:spTree>
    <p:extLst>
      <p:ext uri="{BB962C8B-B14F-4D97-AF65-F5344CB8AC3E}">
        <p14:creationId xmlns:p14="http://schemas.microsoft.com/office/powerpoint/2010/main" val="95994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121920" lvl="0" indent="-342900">
              <a:lnSpc>
                <a:spcPct val="96000"/>
              </a:lnSpc>
              <a:spcBef>
                <a:spcPts val="640"/>
              </a:spcBef>
              <a:spcAft>
                <a:spcPts val="0"/>
              </a:spcAft>
              <a:buSzPts val="1200"/>
              <a:buFont typeface="Symbol" pitchFamily="2" charset="2"/>
              <a:buChar char=""/>
              <a:tabLst>
                <a:tab pos="193040" algn="l"/>
              </a:tabLst>
            </a:pPr>
            <a:r>
              <a:rPr lang="en-US" sz="1200" dirty="0">
                <a:effectLst/>
                <a:latin typeface="Arial" panose="020B0604020202020204" pitchFamily="34" charset="0"/>
                <a:ea typeface="Symbol" pitchFamily="2" charset="2"/>
                <a:cs typeface="Symbol" pitchFamily="2" charset="2"/>
              </a:rPr>
              <a:t>In</a:t>
            </a:r>
            <a:r>
              <a:rPr lang="en-US" sz="1200" spc="-55"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the</a:t>
            </a:r>
            <a:r>
              <a:rPr lang="en-US" sz="1200" spc="-60"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seriously</a:t>
            </a:r>
            <a:r>
              <a:rPr lang="en-US" sz="1200" spc="-55"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ill</a:t>
            </a:r>
            <a:r>
              <a:rPr lang="en-US" sz="1200" spc="-80"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infant/child</a:t>
            </a:r>
            <a:r>
              <a:rPr lang="en-US" sz="1200" spc="-55"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aim</a:t>
            </a:r>
            <a:r>
              <a:rPr lang="en-US" sz="1200" spc="-50"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for</a:t>
            </a:r>
            <a:r>
              <a:rPr lang="en-US" sz="1200" spc="-55"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saturations</a:t>
            </a:r>
            <a:r>
              <a:rPr lang="en-US" sz="1200" spc="-55"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94-98%</a:t>
            </a:r>
            <a:r>
              <a:rPr lang="en-US" sz="1200" spc="-55"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with</a:t>
            </a:r>
            <a:r>
              <a:rPr lang="en-US" sz="1200" spc="-70"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as</a:t>
            </a:r>
            <a:r>
              <a:rPr lang="en-US" sz="1200" spc="-55"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little</a:t>
            </a:r>
            <a:r>
              <a:rPr lang="en-US" sz="1200" spc="-50"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supplemented oxygen as possible. </a:t>
            </a:r>
          </a:p>
          <a:p>
            <a:pPr marL="342900" marR="121920" lvl="0" indent="-342900">
              <a:lnSpc>
                <a:spcPct val="96000"/>
              </a:lnSpc>
              <a:spcBef>
                <a:spcPts val="640"/>
              </a:spcBef>
              <a:spcAft>
                <a:spcPts val="0"/>
              </a:spcAft>
              <a:buSzPts val="1200"/>
              <a:buFont typeface="Symbol" pitchFamily="2" charset="2"/>
              <a:buChar char=""/>
              <a:tabLst>
                <a:tab pos="193040" algn="l"/>
              </a:tabLst>
            </a:pPr>
            <a:r>
              <a:rPr lang="en-US" sz="1200" dirty="0">
                <a:effectLst/>
                <a:latin typeface="Arial" panose="020B0604020202020204" pitchFamily="34" charset="0"/>
                <a:ea typeface="Symbol" pitchFamily="2" charset="2"/>
                <a:cs typeface="Symbol" pitchFamily="2" charset="2"/>
              </a:rPr>
              <a:t>Sustained saturations of</a:t>
            </a:r>
            <a:r>
              <a:rPr lang="en-US" sz="1200" spc="-20" dirty="0">
                <a:effectLst/>
                <a:latin typeface="Arial" panose="020B0604020202020204" pitchFamily="34" charset="0"/>
                <a:ea typeface="Symbol" pitchFamily="2" charset="2"/>
                <a:cs typeface="Symbol" pitchFamily="2" charset="2"/>
              </a:rPr>
              <a:t> </a:t>
            </a:r>
            <a:r>
              <a:rPr lang="en-US" sz="1200" dirty="0">
                <a:effectLst/>
                <a:latin typeface="Arial" panose="020B0604020202020204" pitchFamily="34" charset="0"/>
                <a:ea typeface="Symbol" pitchFamily="2" charset="2"/>
                <a:cs typeface="Symbol" pitchFamily="2" charset="2"/>
              </a:rPr>
              <a:t>100% should be avoided.</a:t>
            </a:r>
            <a:r>
              <a:rPr lang="en-US" sz="1200" spc="200" dirty="0">
                <a:effectLst/>
                <a:latin typeface="Arial" panose="020B0604020202020204" pitchFamily="34" charset="0"/>
                <a:ea typeface="Symbol" pitchFamily="2" charset="2"/>
                <a:cs typeface="Symbol" pitchFamily="2" charset="2"/>
              </a:rPr>
              <a:t> </a:t>
            </a:r>
          </a:p>
          <a:p>
            <a:pPr marL="342900" marR="121920" lvl="0" indent="-342900">
              <a:lnSpc>
                <a:spcPct val="96000"/>
              </a:lnSpc>
              <a:spcBef>
                <a:spcPts val="640"/>
              </a:spcBef>
              <a:spcAft>
                <a:spcPts val="0"/>
              </a:spcAft>
              <a:buSzPts val="1200"/>
              <a:buFont typeface="Symbol" pitchFamily="2" charset="2"/>
              <a:buChar char=""/>
              <a:tabLst>
                <a:tab pos="193040" algn="l"/>
              </a:tabLst>
            </a:pPr>
            <a:r>
              <a:rPr lang="en-US" sz="1200" dirty="0">
                <a:effectLst/>
                <a:latin typeface="Arial" panose="020B0604020202020204" pitchFamily="34" charset="0"/>
                <a:ea typeface="Symbol" pitchFamily="2" charset="2"/>
                <a:cs typeface="Symbol" pitchFamily="2" charset="2"/>
              </a:rPr>
              <a:t>Do not give </a:t>
            </a:r>
            <a:r>
              <a:rPr lang="en-US" sz="1200" spc="-10" dirty="0">
                <a:effectLst/>
                <a:latin typeface="Arial" panose="020B0604020202020204" pitchFamily="34" charset="0"/>
                <a:ea typeface="Symbol" pitchFamily="2" charset="2"/>
                <a:cs typeface="Symbol" pitchFamily="2" charset="2"/>
              </a:rPr>
              <a:t>pre-emptive</a:t>
            </a:r>
            <a:r>
              <a:rPr lang="en-US" sz="1200" spc="60"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oxygen to</a:t>
            </a:r>
            <a:r>
              <a:rPr lang="en-US" sz="1200" spc="-80"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infants/children</a:t>
            </a:r>
            <a:r>
              <a:rPr lang="en-US" sz="1200" spc="-60"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without</a:t>
            </a:r>
            <a:r>
              <a:rPr lang="en-US" sz="1200" spc="-20"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signs</a:t>
            </a:r>
            <a:r>
              <a:rPr lang="en-US" sz="1200" spc="-15"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of</a:t>
            </a:r>
            <a:r>
              <a:rPr lang="en-US" sz="1200" spc="-80"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immediate</a:t>
            </a:r>
            <a:r>
              <a:rPr lang="en-US" sz="1200"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risk</a:t>
            </a:r>
            <a:r>
              <a:rPr lang="en-US" sz="1200" spc="-60"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of</a:t>
            </a:r>
            <a:r>
              <a:rPr lang="en-US" sz="1200" spc="-55" dirty="0">
                <a:effectLst/>
                <a:latin typeface="Arial" panose="020B0604020202020204" pitchFamily="34" charset="0"/>
                <a:ea typeface="Symbol" pitchFamily="2" charset="2"/>
                <a:cs typeface="Symbol" pitchFamily="2" charset="2"/>
              </a:rPr>
              <a:t> </a:t>
            </a:r>
            <a:r>
              <a:rPr lang="en-US" sz="1200" spc="-10" dirty="0">
                <a:effectLst/>
                <a:latin typeface="Arial" panose="020B0604020202020204" pitchFamily="34" charset="0"/>
                <a:ea typeface="Symbol" pitchFamily="2" charset="2"/>
                <a:cs typeface="Symbol" pitchFamily="2" charset="2"/>
              </a:rPr>
              <a:t>hypoxemia </a:t>
            </a:r>
            <a:r>
              <a:rPr lang="en-US" sz="1200" dirty="0">
                <a:effectLst/>
                <a:latin typeface="Arial" panose="020B0604020202020204" pitchFamily="34" charset="0"/>
                <a:ea typeface="Symbol" pitchFamily="2" charset="2"/>
                <a:cs typeface="Symbol" pitchFamily="2" charset="2"/>
              </a:rPr>
              <a:t>or shock.</a:t>
            </a:r>
          </a:p>
          <a:p>
            <a:pPr marL="342900" marR="121920" lvl="0" indent="-342900">
              <a:lnSpc>
                <a:spcPct val="96000"/>
              </a:lnSpc>
              <a:spcBef>
                <a:spcPts val="640"/>
              </a:spcBef>
              <a:spcAft>
                <a:spcPts val="0"/>
              </a:spcAft>
              <a:buSzPts val="1200"/>
              <a:buFont typeface="Symbol" pitchFamily="2" charset="2"/>
              <a:buChar char=""/>
              <a:tabLst>
                <a:tab pos="193040" algn="l"/>
              </a:tabLst>
            </a:pPr>
            <a:r>
              <a:rPr lang="en-US" sz="1200" dirty="0">
                <a:effectLst/>
                <a:latin typeface="Arial" panose="020B0604020202020204" pitchFamily="34" charset="0"/>
                <a:ea typeface="Arial" panose="020B0604020202020204" pitchFamily="34" charset="0"/>
              </a:rPr>
              <a:t>For</a:t>
            </a:r>
            <a:r>
              <a:rPr lang="en-US" sz="1200" spc="-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infants/children</a:t>
            </a:r>
            <a:r>
              <a:rPr lang="en-US" sz="1200" spc="-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with</a:t>
            </a:r>
            <a:r>
              <a:rPr lang="en-US" sz="1200" spc="-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hypoxia</a:t>
            </a:r>
            <a:r>
              <a:rPr lang="en-US" sz="1200" spc="-5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and</a:t>
            </a:r>
            <a:r>
              <a:rPr lang="en-US" sz="1200" spc="-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not</a:t>
            </a:r>
            <a:r>
              <a:rPr lang="en-US" sz="1200" spc="-3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responding</a:t>
            </a:r>
            <a:r>
              <a:rPr lang="en-US" sz="1200" spc="-1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to</a:t>
            </a:r>
            <a:r>
              <a:rPr lang="en-US" sz="1200" spc="-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low</a:t>
            </a:r>
            <a:r>
              <a:rPr lang="en-US" sz="1200" spc="-5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flow</a:t>
            </a:r>
            <a:r>
              <a:rPr lang="en-US" sz="1200" spc="-4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oxygen</a:t>
            </a:r>
            <a:r>
              <a:rPr lang="en-US" sz="1200" spc="-5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(but</a:t>
            </a:r>
            <a:r>
              <a:rPr lang="en-US" sz="1200" spc="-3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with adequate respiratory effort) competent providers should consider</a:t>
            </a:r>
            <a:r>
              <a:rPr lang="en-US" sz="1200" spc="-4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HFNC oxygen or </a:t>
            </a:r>
            <a:r>
              <a:rPr lang="en-US" sz="1200" spc="-30" dirty="0">
                <a:effectLst/>
                <a:latin typeface="Arial" panose="020B0604020202020204" pitchFamily="34" charset="0"/>
                <a:ea typeface="Arial" panose="020B0604020202020204" pitchFamily="34" charset="0"/>
              </a:rPr>
              <a:t>CPAP/NIV</a:t>
            </a:r>
            <a:r>
              <a:rPr lang="en-US" sz="1200" spc="-60" dirty="0">
                <a:effectLst/>
                <a:latin typeface="Arial" panose="020B0604020202020204" pitchFamily="34" charset="0"/>
                <a:ea typeface="Arial" panose="020B0604020202020204" pitchFamily="34" charset="0"/>
              </a:rPr>
              <a:t> </a:t>
            </a:r>
            <a:r>
              <a:rPr lang="en-US" sz="1200" spc="-30" dirty="0">
                <a:effectLst/>
                <a:latin typeface="Arial" panose="020B0604020202020204" pitchFamily="34" charset="0"/>
                <a:ea typeface="Arial" panose="020B0604020202020204" pitchFamily="34" charset="0"/>
              </a:rPr>
              <a:t>support.</a:t>
            </a:r>
            <a:r>
              <a:rPr lang="en-GB" dirty="0">
                <a:effectLst/>
              </a:rPr>
              <a:t> </a:t>
            </a:r>
            <a:endParaRPr lang="en-GB" altLang="en-US" dirty="0">
              <a:latin typeface="Arial" panose="020B0604020202020204" pitchFamily="34" charset="0"/>
              <a:ea typeface="ＭＳ Ｐゴシック" charset="-128"/>
              <a:cs typeface="Arial" panose="020B0604020202020204" pitchFamily="34" charset="0"/>
            </a:endParaRP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4</a:t>
            </a:fld>
            <a:endParaRPr lang="en-US" altLang="en-US"/>
          </a:p>
        </p:txBody>
      </p:sp>
    </p:spTree>
    <p:extLst>
      <p:ext uri="{BB962C8B-B14F-4D97-AF65-F5344CB8AC3E}">
        <p14:creationId xmlns:p14="http://schemas.microsoft.com/office/powerpoint/2010/main" val="340958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854075" y="744538"/>
            <a:ext cx="4960938"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xfrm>
            <a:off x="666750" y="4716463"/>
            <a:ext cx="53355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121920" lvl="0" indent="-342900" algn="l" defTabSz="914400" rtl="0" eaLnBrk="0" fontAlgn="base" latinLnBrk="0" hangingPunct="0">
              <a:lnSpc>
                <a:spcPct val="96000"/>
              </a:lnSpc>
              <a:spcBef>
                <a:spcPts val="640"/>
              </a:spcBef>
              <a:spcAft>
                <a:spcPts val="0"/>
              </a:spcAft>
              <a:buClrTx/>
              <a:buSzPts val="1200"/>
              <a:buFont typeface="Symbol" pitchFamily="2" charset="2"/>
              <a:buChar char=""/>
              <a:tabLst>
                <a:tab pos="193040" algn="l"/>
              </a:tabLst>
              <a:defRPr/>
            </a:pPr>
            <a:endParaRPr lang="en-US" sz="1200" spc="-10" dirty="0">
              <a:latin typeface="Arial" panose="020B0604020202020204" pitchFamily="34" charset="0"/>
            </a:endParaRPr>
          </a:p>
          <a:p>
            <a:pPr marL="342900" marR="121920" lvl="0" indent="-342900" algn="l" defTabSz="914400" rtl="0" eaLnBrk="0" fontAlgn="base" latinLnBrk="0" hangingPunct="0">
              <a:lnSpc>
                <a:spcPct val="96000"/>
              </a:lnSpc>
              <a:spcBef>
                <a:spcPts val="640"/>
              </a:spcBef>
              <a:spcAft>
                <a:spcPts val="0"/>
              </a:spcAft>
              <a:buClrTx/>
              <a:buSzPts val="1200"/>
              <a:buFont typeface="Symbol" pitchFamily="2" charset="2"/>
              <a:buChar char=""/>
              <a:tabLst>
                <a:tab pos="193040" algn="l"/>
              </a:tabLst>
              <a:defRPr/>
            </a:pPr>
            <a:r>
              <a:rPr lang="en-US" sz="1200" spc="-10" dirty="0">
                <a:latin typeface="Arial" panose="020B0604020202020204" pitchFamily="34" charset="0"/>
              </a:rPr>
              <a:t>Failed intubation algorithms</a:t>
            </a:r>
          </a:p>
          <a:p>
            <a:pPr marL="342900" marR="121920" lvl="0" indent="-342900" algn="l" defTabSz="914400" rtl="0" eaLnBrk="0" fontAlgn="base" latinLnBrk="0" hangingPunct="0">
              <a:lnSpc>
                <a:spcPct val="96000"/>
              </a:lnSpc>
              <a:spcBef>
                <a:spcPts val="640"/>
              </a:spcBef>
              <a:spcAft>
                <a:spcPts val="0"/>
              </a:spcAft>
              <a:buClrTx/>
              <a:buSzPts val="1200"/>
              <a:buFont typeface="Symbol" pitchFamily="2" charset="2"/>
              <a:buChar char=""/>
              <a:tabLst>
                <a:tab pos="193040" algn="l"/>
              </a:tabLst>
              <a:defRPr/>
            </a:pPr>
            <a:r>
              <a:rPr lang="en-US" sz="1200" spc="-10" dirty="0">
                <a:latin typeface="Arial" panose="020B0604020202020204" pitchFamily="34" charset="0"/>
              </a:rPr>
              <a:t>CICO (can’t intubate can’t oxygenate) situation - changes to difficult airways – FONA (front of neck access), surgical airways</a:t>
            </a:r>
            <a:r>
              <a:rPr lang="en-GB" sz="1200" dirty="0">
                <a:effectLst/>
              </a:rPr>
              <a:t> – chapter 19</a:t>
            </a:r>
          </a:p>
          <a:p>
            <a:pPr marL="342900" marR="121920" lvl="0" indent="-342900" algn="l" defTabSz="914400" rtl="0" eaLnBrk="0" fontAlgn="base" latinLnBrk="0" hangingPunct="0">
              <a:lnSpc>
                <a:spcPct val="96000"/>
              </a:lnSpc>
              <a:spcBef>
                <a:spcPts val="640"/>
              </a:spcBef>
              <a:spcAft>
                <a:spcPts val="0"/>
              </a:spcAft>
              <a:buClrTx/>
              <a:buSzPts val="1200"/>
              <a:buFont typeface="Symbol" pitchFamily="2" charset="2"/>
              <a:buChar char=""/>
              <a:tabLst>
                <a:tab pos="193040" algn="l"/>
              </a:tabLst>
              <a:defRPr/>
            </a:pPr>
            <a:endParaRPr lang="en-GB" sz="1200" dirty="0">
              <a:effectLst/>
            </a:endParaRPr>
          </a:p>
          <a:p>
            <a:pPr algn="l"/>
            <a:r>
              <a:rPr lang="en-GB" b="0" i="0" dirty="0">
                <a:solidFill>
                  <a:srgbClr val="242424"/>
                </a:solidFill>
                <a:effectLst/>
                <a:latin typeface="Verdana" panose="020B0604030504040204" pitchFamily="34" charset="0"/>
              </a:rPr>
              <a:t>1. Needle techniques have a low success rate in adults (and are likely to be easier in adults than children)</a:t>
            </a:r>
          </a:p>
          <a:p>
            <a:pPr algn="l"/>
            <a:r>
              <a:rPr lang="en-GB" b="0" i="0" dirty="0">
                <a:solidFill>
                  <a:srgbClr val="242424"/>
                </a:solidFill>
                <a:effectLst/>
                <a:latin typeface="Verdana" panose="020B0604030504040204" pitchFamily="34" charset="0"/>
              </a:rPr>
              <a:t>2. It is not possible to feel the cricothyroid membrane in younger children, therefore using this landmark might not be relevant.</a:t>
            </a:r>
          </a:p>
          <a:p>
            <a:pPr algn="l"/>
            <a:r>
              <a:rPr lang="en-GB" b="0" i="0" dirty="0">
                <a:solidFill>
                  <a:srgbClr val="242424"/>
                </a:solidFill>
                <a:effectLst/>
                <a:latin typeface="Verdana" panose="020B0604030504040204" pitchFamily="34" charset="0"/>
              </a:rPr>
              <a:t>The steer is open techniques are preferred over needle techniques (</a:t>
            </a:r>
            <a:r>
              <a:rPr lang="en-GB" b="0" i="0" dirty="0" err="1">
                <a:solidFill>
                  <a:srgbClr val="242424"/>
                </a:solidFill>
                <a:effectLst/>
                <a:latin typeface="Verdana" panose="020B0604030504040204" pitchFamily="34" charset="0"/>
              </a:rPr>
              <a:t>ie</a:t>
            </a:r>
            <a:r>
              <a:rPr lang="en-GB" b="0" i="0" dirty="0">
                <a:solidFill>
                  <a:srgbClr val="242424"/>
                </a:solidFill>
                <a:effectLst/>
                <a:latin typeface="Verdana" panose="020B0604030504040204" pitchFamily="34" charset="0"/>
              </a:rPr>
              <a:t> more likely to be successful) and the cricothyroid membrane landmark is only relevant when it is palpable (older children/ adults).</a:t>
            </a:r>
          </a:p>
          <a:p>
            <a:pPr marL="342900" marR="121920" lvl="0" indent="-342900" algn="l" defTabSz="914400" rtl="0" eaLnBrk="0" fontAlgn="base" latinLnBrk="0" hangingPunct="0">
              <a:lnSpc>
                <a:spcPct val="96000"/>
              </a:lnSpc>
              <a:spcBef>
                <a:spcPts val="640"/>
              </a:spcBef>
              <a:spcAft>
                <a:spcPts val="0"/>
              </a:spcAft>
              <a:buClrTx/>
              <a:buSzPts val="1200"/>
              <a:buFont typeface="Symbol" pitchFamily="2" charset="2"/>
              <a:buChar char=""/>
              <a:tabLst>
                <a:tab pos="193040" algn="l"/>
              </a:tabLst>
              <a:defRPr/>
            </a:pPr>
            <a:endParaRPr lang="en-GB" altLang="en-US" sz="1200" dirty="0">
              <a:latin typeface="Arial" charset="0"/>
              <a:ea typeface="ＭＳ Ｐゴシック" charset="-128"/>
            </a:endParaRPr>
          </a:p>
          <a:p>
            <a:pPr marL="342900" marR="121920" lvl="0" indent="-342900">
              <a:lnSpc>
                <a:spcPct val="96000"/>
              </a:lnSpc>
              <a:spcBef>
                <a:spcPts val="640"/>
              </a:spcBef>
              <a:spcAft>
                <a:spcPts val="0"/>
              </a:spcAft>
              <a:buSzPts val="1200"/>
              <a:buFont typeface="Symbol" pitchFamily="2" charset="2"/>
              <a:buChar char=""/>
              <a:tabLst>
                <a:tab pos="193040" algn="l"/>
              </a:tabLst>
            </a:pPr>
            <a:endParaRPr lang="en-GB" altLang="en-US"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8139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Fluid</a:t>
            </a:r>
            <a:r>
              <a:rPr lang="en-US" baseline="0" dirty="0">
                <a:latin typeface="Arial" panose="020B0604020202020204" pitchFamily="34" charset="0"/>
                <a:cs typeface="Arial" panose="020B0604020202020204" pitchFamily="34" charset="0"/>
              </a:rPr>
              <a:t> boluses should not be given routinely and only when there are signs of circulatory insufficiency or shock. There are many circumstances where fluids may be harmful, including in febrile children where there is no immediate intensive care.</a:t>
            </a:r>
          </a:p>
          <a:p>
            <a:r>
              <a:rPr lang="en-US" baseline="0" dirty="0">
                <a:latin typeface="Arial" panose="020B0604020202020204" pitchFamily="34" charset="0"/>
                <a:cs typeface="Arial" panose="020B0604020202020204" pitchFamily="34" charset="0"/>
              </a:rPr>
              <a:t>Crystalloids remain first choice, but in trauma, blood should be given sooner.</a:t>
            </a:r>
          </a:p>
          <a:p>
            <a:r>
              <a:rPr lang="en-US" baseline="0" dirty="0">
                <a:latin typeface="Arial" panose="020B0604020202020204" pitchFamily="34" charset="0"/>
                <a:cs typeface="Arial" panose="020B0604020202020204" pitchFamily="34" charset="0"/>
              </a:rPr>
              <a:t>Crystalloids – Not large volume of 0.9 % saline to avoid acidosis</a:t>
            </a:r>
          </a:p>
          <a:p>
            <a:r>
              <a:rPr lang="en-US" baseline="0" dirty="0">
                <a:latin typeface="Arial" panose="020B0604020202020204" pitchFamily="34" charset="0"/>
                <a:cs typeface="Arial" panose="020B0604020202020204" pitchFamily="34" charset="0"/>
              </a:rPr>
              <a:t>The importance of reassessment, review of blood gases and lactate to guide treatment are crucial.</a:t>
            </a:r>
            <a:endParaRPr lang="en-US" dirty="0">
              <a:latin typeface="Arial" panose="020B0604020202020204" pitchFamily="34" charset="0"/>
              <a:cs typeface="Arial" panose="020B0604020202020204" pitchFamily="34" charset="0"/>
            </a:endParaRP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6</a:t>
            </a:fld>
            <a:endParaRPr lang="en-US" altLang="en-US"/>
          </a:p>
        </p:txBody>
      </p:sp>
    </p:spTree>
    <p:extLst>
      <p:ext uri="{BB962C8B-B14F-4D97-AF65-F5344CB8AC3E}">
        <p14:creationId xmlns:p14="http://schemas.microsoft.com/office/powerpoint/2010/main" val="148644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8375"/>
            <a:ext cx="5335588" cy="3908425"/>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dirty="0">
                <a:latin typeface="Arial"/>
                <a:ea typeface="MS PGothic"/>
                <a:cs typeface="Arial"/>
              </a:rPr>
              <a:t>Resuscitation 161 (2021) page </a:t>
            </a:r>
            <a:r>
              <a:rPr lang="en-GB" sz="1200" i="0" dirty="0">
                <a:highlight>
                  <a:srgbClr val="FFFF00"/>
                </a:highlight>
                <a:latin typeface="Arial"/>
                <a:ea typeface="MS PGothic"/>
                <a:cs typeface="Arial"/>
              </a:rPr>
              <a:t>333</a:t>
            </a:r>
            <a:r>
              <a:rPr lang="en-GB" sz="1200" i="0" dirty="0">
                <a:latin typeface="Arial"/>
                <a:ea typeface="MS PGothic"/>
                <a:cs typeface="Arial"/>
              </a:rPr>
              <a:t> -  European Resuscitation Council Guidelines 2021: Paediatric Life Support </a:t>
            </a:r>
          </a:p>
          <a:p>
            <a:r>
              <a:rPr lang="en-GB" i="1" dirty="0"/>
              <a:t>“Unstable primary tachycardia:  In children with decompensated circulatory failure due to either supraventricular (SVT) or ventricular tachycardia (VT), the first choice for treatment is immediate synchronised electrical cardioversion at a starting energy of 1 J/kg body weight. Double the energy for each subsequent attempt up to a maximum of 4 J/ kg. If possible, this should be guided by expert help. For children who are not yet unconscious, use adequate </a:t>
            </a:r>
            <a:r>
              <a:rPr lang="en-GB" i="1" dirty="0" err="1"/>
              <a:t>analgosedation</a:t>
            </a:r>
            <a:r>
              <a:rPr lang="en-GB" i="1" dirty="0"/>
              <a:t> according to local protocol. Check for signs of life after each attempt.”</a:t>
            </a:r>
          </a:p>
          <a:p>
            <a:endParaRPr lang="en-GB" sz="1200" i="0" dirty="0">
              <a:latin typeface="Arial"/>
              <a:ea typeface="MS PGothic"/>
              <a:cs typeface="Arial"/>
            </a:endParaRPr>
          </a:p>
          <a:p>
            <a:r>
              <a:rPr lang="en-GB" sz="1200" i="0" dirty="0">
                <a:latin typeface="Arial"/>
                <a:ea typeface="MS PGothic"/>
                <a:cs typeface="Arial"/>
              </a:rPr>
              <a:t>Resuscitation 161 (2021) page </a:t>
            </a:r>
            <a:r>
              <a:rPr lang="en-GB" sz="1200" i="0" dirty="0">
                <a:highlight>
                  <a:srgbClr val="FFFF00"/>
                </a:highlight>
                <a:latin typeface="Arial"/>
                <a:ea typeface="MS PGothic"/>
                <a:cs typeface="Arial"/>
              </a:rPr>
              <a:t>334</a:t>
            </a:r>
            <a:r>
              <a:rPr lang="en-GB" sz="1200" i="0" dirty="0">
                <a:latin typeface="Arial"/>
                <a:ea typeface="MS PGothic"/>
                <a:cs typeface="Arial"/>
              </a:rPr>
              <a:t> -  European Resuscitation Council Guidelines 2021: Paediatric Life Support </a:t>
            </a:r>
          </a:p>
          <a:p>
            <a:r>
              <a:rPr lang="en-GB" i="1" dirty="0"/>
              <a:t>“Severe paediatric hypoglycaemia (&lt; 50 mg/dl (2.8 mmol/L) with neuroglycopenic symptoms) demands:</a:t>
            </a:r>
          </a:p>
          <a:p>
            <a:pPr marL="171450" indent="-171450">
              <a:buFont typeface="Arial" panose="020B0604020202020204" pitchFamily="34" charset="0"/>
              <a:buChar char="•"/>
            </a:pPr>
            <a:r>
              <a:rPr lang="en-GB" i="1" dirty="0"/>
              <a:t>IV glucose 0.3 g/kg bolus; preferably as 10% (100 mg/ml; 3 ml/ kg)”………</a:t>
            </a:r>
          </a:p>
          <a:p>
            <a:pPr marL="171450" indent="-171450">
              <a:buFont typeface="Arial" panose="020B0604020202020204" pitchFamily="34" charset="0"/>
              <a:buChar char="•"/>
            </a:pPr>
            <a:r>
              <a:rPr lang="en-GB" i="1" dirty="0"/>
              <a:t>“Retest blood glucose 10 min after treatment and repeat treatment if the response is inadequate. Reasonable targets are an increase of at least 50 mg/dl (2.8 mmol/L) and/or a target glycaemia of 100 mg/dL (5.6 mmol/L).”</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53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8375"/>
            <a:ext cx="5335588" cy="3908425"/>
          </a:xfrm>
          <a:prstGeom prst="rect">
            <a:avLst/>
          </a:prstGeom>
        </p:spPr>
        <p:txBody>
          <a:bodyPr/>
          <a:lstStyle/>
          <a:p>
            <a:endParaRPr lang="en-GB" dirty="0"/>
          </a:p>
        </p:txBody>
      </p:sp>
    </p:spTree>
    <p:extLst>
      <p:ext uri="{BB962C8B-B14F-4D97-AF65-F5344CB8AC3E}">
        <p14:creationId xmlns:p14="http://schemas.microsoft.com/office/powerpoint/2010/main" val="406970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Notes Placeholder 2"/>
          <p:cNvSpPr>
            <a:spLocks noGrp="1"/>
          </p:cNvSpPr>
          <p:nvPr>
            <p:ph type="body" idx="1"/>
          </p:nvPr>
        </p:nvSpPr>
        <p:spPr>
          <a:xfrm>
            <a:off x="666750" y="4778375"/>
            <a:ext cx="5335588" cy="3908425"/>
          </a:xfrm>
          <a:prstGeom prst="rect">
            <a:avLst/>
          </a:prstGeom>
        </p:spPr>
        <p:txBody>
          <a:bodyPr/>
          <a:lstStyle/>
          <a:p>
            <a:r>
              <a:rPr lang="en-GB" dirty="0" err="1"/>
              <a:t>Voorbeeld</a:t>
            </a:r>
            <a:r>
              <a:rPr lang="en-GB" dirty="0"/>
              <a:t>, </a:t>
            </a:r>
            <a:r>
              <a:rPr lang="en-GB" dirty="0" err="1"/>
              <a:t>volg</a:t>
            </a:r>
            <a:r>
              <a:rPr lang="en-GB" dirty="0"/>
              <a:t> </a:t>
            </a:r>
            <a:r>
              <a:rPr lang="en-GB" dirty="0" err="1"/>
              <a:t>vooral</a:t>
            </a:r>
            <a:r>
              <a:rPr lang="en-GB" dirty="0"/>
              <a:t> je eigen </a:t>
            </a:r>
            <a:r>
              <a:rPr lang="en-GB" dirty="0" err="1"/>
              <a:t>richtlijnen</a:t>
            </a:r>
            <a:r>
              <a:rPr lang="en-GB" dirty="0"/>
              <a:t> (cfr NVK)</a:t>
            </a:r>
          </a:p>
        </p:txBody>
      </p:sp>
    </p:spTree>
    <p:extLst>
      <p:ext uri="{BB962C8B-B14F-4D97-AF65-F5344CB8AC3E}">
        <p14:creationId xmlns:p14="http://schemas.microsoft.com/office/powerpoint/2010/main" val="1973600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endParaRPr kumimoji="1" lang="en-US" alt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endParaRPr kumimoji="1" lang="en-US" altLang="en-US"/>
          </a:p>
        </p:txBody>
      </p:sp>
      <p:grpSp>
        <p:nvGrpSpPr>
          <p:cNvPr id="6" name="Group 17"/>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grpSp>
      <p:sp>
        <p:nvSpPr>
          <p:cNvPr id="9" name="Rectangle 12"/>
          <p:cNvSpPr>
            <a:spLocks noChangeArrowheads="1"/>
          </p:cNvSpPr>
          <p:nvPr/>
        </p:nvSpPr>
        <p:spPr bwMode="auto">
          <a:xfrm rot="16200000">
            <a:off x="-2630487" y="3646488"/>
            <a:ext cx="57705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kumimoji="1" lang="en-US" altLang="en-US" sz="3200" b="1">
                <a:solidFill>
                  <a:schemeClr val="bg1"/>
                </a:solidFill>
                <a:latin typeface="Arial" charset="0"/>
              </a:rPr>
              <a:t>Advanced Life Support Group</a:t>
            </a:r>
            <a:endParaRPr kumimoji="1" lang="en-US" altLang="en-US" sz="3200">
              <a:solidFill>
                <a:schemeClr val="bg1"/>
              </a:solidFill>
            </a:endParaRPr>
          </a:p>
        </p:txBody>
      </p:sp>
      <p:sp>
        <p:nvSpPr>
          <p:cNvPr id="10" name="Rectangle 13"/>
          <p:cNvSpPr>
            <a:spLocks noChangeArrowheads="1"/>
          </p:cNvSpPr>
          <p:nvPr/>
        </p:nvSpPr>
        <p:spPr bwMode="auto">
          <a:xfrm>
            <a:off x="4100513"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pic>
        <p:nvPicPr>
          <p:cNvPr id="11" name="Picture 16" descr="alsg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288" y="5853113"/>
            <a:ext cx="1763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4"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07211"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12"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US"/>
          </a:p>
        </p:txBody>
      </p:sp>
      <p:sp>
        <p:nvSpPr>
          <p:cNvPr id="13"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p>
        </p:txBody>
      </p:sp>
      <p:sp>
        <p:nvSpPr>
          <p:cNvPr id="14"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72BB8A03-7D4E-AB40-8DF3-30F863712BE7}" type="slidenum">
              <a:rPr lang="en-US" altLang="en-US"/>
              <a:pPr>
                <a:defRPr/>
              </a:pPr>
              <a:t>‹nr.›</a:t>
            </a:fld>
            <a:endParaRPr lang="en-US" altLang="en-US"/>
          </a:p>
        </p:txBody>
      </p:sp>
    </p:spTree>
    <p:extLst>
      <p:ext uri="{BB962C8B-B14F-4D97-AF65-F5344CB8AC3E}">
        <p14:creationId xmlns:p14="http://schemas.microsoft.com/office/powerpoint/2010/main" val="60841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11A6253-40A2-044C-801C-26584544B732}" type="slidenum">
              <a:rPr lang="en-US" altLang="en-US"/>
              <a:pPr>
                <a:defRPr/>
              </a:pPr>
              <a:t>‹nr.›</a:t>
            </a:fld>
            <a:endParaRPr lang="en-US" altLang="en-US"/>
          </a:p>
        </p:txBody>
      </p:sp>
    </p:spTree>
    <p:extLst>
      <p:ext uri="{BB962C8B-B14F-4D97-AF65-F5344CB8AC3E}">
        <p14:creationId xmlns:p14="http://schemas.microsoft.com/office/powerpoint/2010/main" val="107302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0257ED5-D69F-034E-922B-60A2257F0731}" type="slidenum">
              <a:rPr lang="en-US" altLang="en-US"/>
              <a:pPr>
                <a:defRPr/>
              </a:pPr>
              <a:t>‹nr.›</a:t>
            </a:fld>
            <a:endParaRPr lang="en-US" altLang="en-US"/>
          </a:p>
        </p:txBody>
      </p:sp>
    </p:spTree>
    <p:extLst>
      <p:ext uri="{BB962C8B-B14F-4D97-AF65-F5344CB8AC3E}">
        <p14:creationId xmlns:p14="http://schemas.microsoft.com/office/powerpoint/2010/main" val="190779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23622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91100" y="23622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20B8611-F674-CD4D-85E7-2FC9473342EA}" type="slidenum">
              <a:rPr lang="en-US" altLang="en-US"/>
              <a:pPr>
                <a:defRPr/>
              </a:pPr>
              <a:t>‹nr.›</a:t>
            </a:fld>
            <a:endParaRPr lang="en-US" altLang="en-US"/>
          </a:p>
        </p:txBody>
      </p:sp>
    </p:spTree>
    <p:extLst>
      <p:ext uri="{BB962C8B-B14F-4D97-AF65-F5344CB8AC3E}">
        <p14:creationId xmlns:p14="http://schemas.microsoft.com/office/powerpoint/2010/main" val="27947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a:solidFill>
                  <a:schemeClr val="bg1"/>
                </a:solidFill>
                <a:latin typeface="Verdana" charset="0"/>
                <a:ea typeface="Verdana" charset="0"/>
                <a:cs typeface="Verdana" charset="0"/>
              </a:rPr>
              <a:t>© ALSG, 2012</a:t>
            </a:r>
          </a:p>
        </p:txBody>
      </p:sp>
    </p:spTree>
    <p:extLst>
      <p:ext uri="{BB962C8B-B14F-4D97-AF65-F5344CB8AC3E}">
        <p14:creationId xmlns:p14="http://schemas.microsoft.com/office/powerpoint/2010/main" val="142514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a:solidFill>
                  <a:schemeClr val="bg1"/>
                </a:solidFill>
                <a:latin typeface="Verdana" charset="0"/>
                <a:ea typeface="Verdana" charset="0"/>
                <a:cs typeface="Verdana" charset="0"/>
              </a:rPr>
              <a:t>© ALSG, 2012</a:t>
            </a:r>
          </a:p>
        </p:txBody>
      </p:sp>
    </p:spTree>
    <p:extLst>
      <p:ext uri="{BB962C8B-B14F-4D97-AF65-F5344CB8AC3E}">
        <p14:creationId xmlns:p14="http://schemas.microsoft.com/office/powerpoint/2010/main" val="149984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796136" y="6237312"/>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chemeClr val="bg1"/>
                </a:solidFill>
                <a:latin typeface="Verdana" charset="0"/>
                <a:ea typeface="Verdana" charset="0"/>
                <a:cs typeface="Verdana" charset="0"/>
              </a:rPr>
              <a:t>© ALSG, 2023</a:t>
            </a:r>
          </a:p>
        </p:txBody>
      </p:sp>
    </p:spTree>
    <p:extLst>
      <p:ext uri="{BB962C8B-B14F-4D97-AF65-F5344CB8AC3E}">
        <p14:creationId xmlns:p14="http://schemas.microsoft.com/office/powerpoint/2010/main" val="66025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6" name="Title 1"/>
          <p:cNvSpPr>
            <a:spLocks noGrp="1"/>
          </p:cNvSpPr>
          <p:nvPr>
            <p:ph type="ctrTitle"/>
          </p:nvPr>
        </p:nvSpPr>
        <p:spPr>
          <a:xfrm>
            <a:off x="685800" y="2130425"/>
            <a:ext cx="7772400" cy="1470025"/>
          </a:xfrm>
          <a:prstGeom prst="rect">
            <a:avLst/>
          </a:prstGeom>
        </p:spPr>
        <p:txBody>
          <a:bodyPr/>
          <a:lstStyle>
            <a:lvl1pPr>
              <a:defRPr b="1" i="0">
                <a:solidFill>
                  <a:srgbClr val="2E5796"/>
                </a:solidFill>
                <a:latin typeface="Myriad Pro"/>
                <a:cs typeface="Myriad Pro"/>
              </a:defRPr>
            </a:lvl1pPr>
          </a:lstStyle>
          <a:p>
            <a:r>
              <a:rPr lang="en-GB"/>
              <a:t>Click to edit Master title style</a:t>
            </a:r>
            <a:endParaRPr lang="en-US" dirty="0"/>
          </a:p>
        </p:txBody>
      </p:sp>
      <p:sp>
        <p:nvSpPr>
          <p:cNvPr id="7"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solidFill>
                  <a:schemeClr val="tx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80546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2"/>
          <p:cNvCxnSpPr>
            <a:cxnSpLocks noChangeShapeType="1"/>
          </p:cNvCxnSpPr>
          <p:nvPr/>
        </p:nvCxnSpPr>
        <p:spPr bwMode="auto">
          <a:xfrm flipH="1">
            <a:off x="468313" y="3933825"/>
            <a:ext cx="77755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6" name="TextBox 5"/>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67544" y="3939133"/>
            <a:ext cx="7772400" cy="1362075"/>
          </a:xfrm>
          <a:prstGeom prst="rect">
            <a:avLst/>
          </a:prstGeom>
        </p:spPr>
        <p:txBody>
          <a:bodyPr vert="horz" anchor="t"/>
          <a:lstStyle>
            <a:lvl1pPr algn="l">
              <a:defRPr sz="3200" b="1" i="0" cap="all">
                <a:solidFill>
                  <a:srgbClr val="2E5796"/>
                </a:solidFill>
                <a:latin typeface="Tahoma" charset="0"/>
                <a:ea typeface="Tahoma" charset="0"/>
                <a:cs typeface="Tahoma" charset="0"/>
              </a:defRPr>
            </a:lvl1pPr>
          </a:lstStyle>
          <a:p>
            <a:r>
              <a:rPr lang="en-GB"/>
              <a:t>Click to edit Master title style</a:t>
            </a:r>
            <a:endParaRPr lang="en-US" dirty="0"/>
          </a:p>
        </p:txBody>
      </p:sp>
      <p:sp>
        <p:nvSpPr>
          <p:cNvPr id="3" name="Text Placeholder 2"/>
          <p:cNvSpPr>
            <a:spLocks noGrp="1"/>
          </p:cNvSpPr>
          <p:nvPr>
            <p:ph type="body" idx="1"/>
          </p:nvPr>
        </p:nvSpPr>
        <p:spPr>
          <a:xfrm>
            <a:off x="467544" y="2426965"/>
            <a:ext cx="7772400" cy="1500187"/>
          </a:xfrm>
          <a:prstGeom prst="rect">
            <a:avLst/>
          </a:prstGeom>
        </p:spPr>
        <p:txBody>
          <a:bodyPr vert="horz" anchor="b"/>
          <a:lstStyle>
            <a:lvl1pPr marL="0" indent="0">
              <a:buNone/>
              <a:defRPr sz="2000" b="0" i="0">
                <a:latin typeface="Tahoma" charset="0"/>
                <a:ea typeface="Tahoma" charset="0"/>
                <a:cs typeface="Tahoma"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78956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67544" y="332656"/>
            <a:ext cx="8229600" cy="634082"/>
          </a:xfrm>
          <a:prstGeom prst="rect">
            <a:avLst/>
          </a:prstGeom>
        </p:spPr>
        <p:txBody>
          <a:bodyPr vert="horz"/>
          <a:lstStyle>
            <a:lvl1pPr algn="l">
              <a:defRPr sz="3200" b="1" i="0">
                <a:solidFill>
                  <a:srgbClr val="2E5796"/>
                </a:solidFill>
                <a:latin typeface="Tahoma" charset="0"/>
                <a:ea typeface="Tahoma" charset="0"/>
                <a:cs typeface="Tahoma" charset="0"/>
              </a:defRPr>
            </a:lvl1pPr>
          </a:lstStyle>
          <a:p>
            <a:r>
              <a:rPr lang="en-GB"/>
              <a:t>Click to edit Master title style</a:t>
            </a:r>
            <a:endParaRPr lang="en-US" dirty="0"/>
          </a:p>
        </p:txBody>
      </p:sp>
      <p:sp>
        <p:nvSpPr>
          <p:cNvPr id="3" name="Content Placeholder 2"/>
          <p:cNvSpPr>
            <a:spLocks noGrp="1"/>
          </p:cNvSpPr>
          <p:nvPr>
            <p:ph idx="1"/>
          </p:nvPr>
        </p:nvSpPr>
        <p:spPr>
          <a:xfrm>
            <a:off x="467544" y="1038747"/>
            <a:ext cx="8229600" cy="4032448"/>
          </a:xfrm>
          <a:prstGeom prst="rect">
            <a:avLst/>
          </a:prstGeom>
        </p:spPr>
        <p:txBody>
          <a:bodyPr vert="horz"/>
          <a:lstStyle>
            <a:lvl1pPr marL="457200" indent="-457200">
              <a:buClr>
                <a:srgbClr val="3657A7"/>
              </a:buClr>
              <a:buFont typeface="Arial"/>
              <a:buChar char="•"/>
              <a:defRPr sz="2800" b="0" i="0">
                <a:latin typeface="Tahoma" charset="0"/>
                <a:ea typeface="Tahoma" charset="0"/>
                <a:cs typeface="Tahoma" charset="0"/>
              </a:defRPr>
            </a:lvl1pPr>
            <a:lvl2pPr marL="914400" indent="-457200">
              <a:buClr>
                <a:srgbClr val="3657A7"/>
              </a:buClr>
              <a:buFont typeface="Arial"/>
              <a:buChar char="•"/>
              <a:defRPr sz="2400" b="0" i="0">
                <a:latin typeface="Tahoma" charset="0"/>
                <a:ea typeface="Tahoma" charset="0"/>
                <a:cs typeface="Tahoma" charset="0"/>
              </a:defRPr>
            </a:lvl2pPr>
            <a:lvl3pPr marL="1257300" indent="-342900">
              <a:buClr>
                <a:srgbClr val="3657A7"/>
              </a:buClr>
              <a:buFont typeface="Arial"/>
              <a:buChar char="•"/>
              <a:defRPr sz="2200" b="0" i="0">
                <a:latin typeface="Tahoma" charset="0"/>
                <a:ea typeface="Tahoma" charset="0"/>
                <a:cs typeface="Tahoma" charset="0"/>
              </a:defRPr>
            </a:lvl3pPr>
            <a:lvl4pPr marL="1714500" indent="-342900">
              <a:buClr>
                <a:srgbClr val="3657A7"/>
              </a:buClr>
              <a:buFont typeface="Arial"/>
              <a:buChar char="•"/>
              <a:defRPr sz="2000" b="0" i="0">
                <a:latin typeface="Tahoma" charset="0"/>
                <a:ea typeface="Tahoma" charset="0"/>
                <a:cs typeface="Tahoma" charset="0"/>
              </a:defRPr>
            </a:lvl4pPr>
            <a:lvl5pPr marL="2171700" indent="-342900">
              <a:buClr>
                <a:srgbClr val="3657A7"/>
              </a:buClr>
              <a:buFont typeface="Arial"/>
              <a:buChar char="•"/>
              <a:defRPr sz="1800" b="0" i="0">
                <a:latin typeface="Tahoma" charset="0"/>
                <a:ea typeface="Tahoma" charset="0"/>
                <a:cs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3197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57200" y="274638"/>
            <a:ext cx="8229600" cy="1143000"/>
          </a:xfrm>
          <a:prstGeom prst="rect">
            <a:avLst/>
          </a:prstGeom>
        </p:spPr>
        <p:txBody>
          <a:bodyPr vert="horz"/>
          <a:lstStyle>
            <a:lvl1pPr algn="l">
              <a:defRPr sz="3200" b="1" i="0">
                <a:solidFill>
                  <a:srgbClr val="2E5796"/>
                </a:solidFill>
                <a:latin typeface="Tahoma" charset="0"/>
                <a:ea typeface="Tahoma" charset="0"/>
                <a:cs typeface="Tahoma" charset="0"/>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marL="342900" indent="-342900">
              <a:buClr>
                <a:srgbClr val="3657A7"/>
              </a:buClr>
              <a:buFont typeface="Arial"/>
              <a:buChar char="•"/>
              <a:defRPr sz="2800" b="0" i="0">
                <a:latin typeface="Tahoma" charset="0"/>
                <a:ea typeface="Tahoma" charset="0"/>
                <a:cs typeface="Tahoma" charset="0"/>
              </a:defRPr>
            </a:lvl1pPr>
            <a:lvl2pPr marL="742950" indent="-285750">
              <a:buClr>
                <a:srgbClr val="3657A7"/>
              </a:buClr>
              <a:buFont typeface="Arial"/>
              <a:buChar char="•"/>
              <a:defRPr sz="2400" b="0" i="0">
                <a:latin typeface="Tahoma" charset="0"/>
                <a:ea typeface="Tahoma" charset="0"/>
                <a:cs typeface="Tahoma" charset="0"/>
              </a:defRPr>
            </a:lvl2pPr>
            <a:lvl3pPr marL="1143000" indent="-228600">
              <a:buClr>
                <a:srgbClr val="3657A7"/>
              </a:buClr>
              <a:buFont typeface="Arial"/>
              <a:buChar char="•"/>
              <a:defRPr sz="2000" b="0" i="0">
                <a:latin typeface="Tahoma" charset="0"/>
                <a:ea typeface="Tahoma" charset="0"/>
                <a:cs typeface="Tahoma" charset="0"/>
              </a:defRPr>
            </a:lvl3pPr>
            <a:lvl4pPr marL="1600200" indent="-228600">
              <a:buClr>
                <a:srgbClr val="3657A7"/>
              </a:buClr>
              <a:buFont typeface="Arial"/>
              <a:buChar char="•"/>
              <a:defRPr sz="1800" b="0" i="0">
                <a:latin typeface="Tahoma" charset="0"/>
                <a:ea typeface="Tahoma" charset="0"/>
                <a:cs typeface="Tahoma" charset="0"/>
              </a:defRPr>
            </a:lvl4pPr>
            <a:lvl5pPr marL="2057400" indent="-228600">
              <a:buClr>
                <a:srgbClr val="3657A7"/>
              </a:buClr>
              <a:buFont typeface="Arial"/>
              <a:buChar char="•"/>
              <a:defRPr sz="1800" b="0" i="0">
                <a:latin typeface="Tahoma" charset="0"/>
                <a:ea typeface="Tahoma" charset="0"/>
                <a:cs typeface="Tahoma"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marL="342900" indent="-342900">
              <a:buClr>
                <a:srgbClr val="3657A7"/>
              </a:buClr>
              <a:buFont typeface="Arial"/>
              <a:buChar char="•"/>
              <a:defRPr sz="2800" b="0" i="0">
                <a:latin typeface="Tahoma" charset="0"/>
                <a:ea typeface="Tahoma" charset="0"/>
                <a:cs typeface="Tahoma" charset="0"/>
              </a:defRPr>
            </a:lvl1pPr>
            <a:lvl2pPr marL="742950" indent="-285750">
              <a:buClr>
                <a:srgbClr val="3657A7"/>
              </a:buClr>
              <a:buFont typeface="Arial"/>
              <a:buChar char="•"/>
              <a:defRPr sz="2400" b="0" i="0">
                <a:latin typeface="Tahoma" charset="0"/>
                <a:ea typeface="Tahoma" charset="0"/>
                <a:cs typeface="Tahoma" charset="0"/>
              </a:defRPr>
            </a:lvl2pPr>
            <a:lvl3pPr marL="1143000" indent="-228600">
              <a:buClr>
                <a:srgbClr val="3657A7"/>
              </a:buClr>
              <a:buFont typeface="Arial"/>
              <a:buChar char="•"/>
              <a:defRPr sz="2000" b="0" i="0">
                <a:latin typeface="Tahoma" charset="0"/>
                <a:ea typeface="Tahoma" charset="0"/>
                <a:cs typeface="Tahoma" charset="0"/>
              </a:defRPr>
            </a:lvl3pPr>
            <a:lvl4pPr marL="1600200" indent="-228600">
              <a:buClr>
                <a:srgbClr val="3657A7"/>
              </a:buClr>
              <a:buFont typeface="Arial"/>
              <a:buChar char="•"/>
              <a:defRPr sz="1800" b="0" i="0">
                <a:latin typeface="Tahoma" charset="0"/>
                <a:ea typeface="Tahoma" charset="0"/>
                <a:cs typeface="Tahoma" charset="0"/>
              </a:defRPr>
            </a:lvl4pPr>
            <a:lvl5pPr marL="2057400" indent="-228600">
              <a:buClr>
                <a:srgbClr val="3657A7"/>
              </a:buClr>
              <a:buFont typeface="Arial"/>
              <a:buChar char="•"/>
              <a:defRPr sz="1800" b="0" i="0">
                <a:latin typeface="Tahoma" charset="0"/>
                <a:ea typeface="Tahoma" charset="0"/>
                <a:cs typeface="Tahoma"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161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AC4CAF-AEB1-0740-82FE-BCA928D0FD80}" type="slidenum">
              <a:rPr lang="en-US" altLang="en-US"/>
              <a:pPr>
                <a:defRPr/>
              </a:pPr>
              <a:t>‹nr.›</a:t>
            </a:fld>
            <a:endParaRPr lang="en-US" altLang="en-US"/>
          </a:p>
        </p:txBody>
      </p:sp>
    </p:spTree>
    <p:extLst>
      <p:ext uri="{BB962C8B-B14F-4D97-AF65-F5344CB8AC3E}">
        <p14:creationId xmlns:p14="http://schemas.microsoft.com/office/powerpoint/2010/main" val="188857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57200" y="274638"/>
            <a:ext cx="8229600" cy="706090"/>
          </a:xfrm>
          <a:prstGeom prst="rect">
            <a:avLst/>
          </a:prstGeom>
        </p:spPr>
        <p:txBody>
          <a:bodyPr vert="horz"/>
          <a:lstStyle>
            <a:lvl1pPr algn="l">
              <a:defRPr sz="3200" b="1" i="0">
                <a:solidFill>
                  <a:srgbClr val="2E5796"/>
                </a:solidFill>
                <a:latin typeface="Tahoma" charset="0"/>
                <a:ea typeface="Tahoma" charset="0"/>
                <a:cs typeface="Tahoma" charset="0"/>
              </a:defRPr>
            </a:lvl1pPr>
          </a:lstStyle>
          <a:p>
            <a:r>
              <a:rPr lang="en-GB"/>
              <a:t>Click to edit Master title style</a:t>
            </a:r>
            <a:endParaRPr lang="en-US" dirty="0"/>
          </a:p>
        </p:txBody>
      </p:sp>
    </p:spTree>
    <p:extLst>
      <p:ext uri="{BB962C8B-B14F-4D97-AF65-F5344CB8AC3E}">
        <p14:creationId xmlns:p14="http://schemas.microsoft.com/office/powerpoint/2010/main" val="1789201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Tree>
    <p:extLst>
      <p:ext uri="{BB962C8B-B14F-4D97-AF65-F5344CB8AC3E}">
        <p14:creationId xmlns:p14="http://schemas.microsoft.com/office/powerpoint/2010/main" val="2038190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57200" y="273050"/>
            <a:ext cx="3008313" cy="1162050"/>
          </a:xfrm>
          <a:prstGeom prst="rect">
            <a:avLst/>
          </a:prstGeom>
        </p:spPr>
        <p:txBody>
          <a:bodyPr vert="horz" anchor="b"/>
          <a:lstStyle>
            <a:lvl1pPr algn="l">
              <a:defRPr sz="2400" b="1" i="0">
                <a:solidFill>
                  <a:srgbClr val="2E5796"/>
                </a:solidFill>
                <a:latin typeface="Myriad Pro"/>
                <a:cs typeface="Myriad Pro"/>
              </a:defRPr>
            </a:lvl1pPr>
          </a:lstStyle>
          <a:p>
            <a:r>
              <a:rPr lang="en-GB"/>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solidFill>
                  <a:srgbClr val="2E5796"/>
                </a:solidFill>
                <a:latin typeface="Arial"/>
                <a:cs typeface="Arial"/>
              </a:defRPr>
            </a:lvl1pPr>
            <a:lvl2pPr>
              <a:defRPr sz="2800">
                <a:solidFill>
                  <a:srgbClr val="2E5796"/>
                </a:solidFill>
                <a:latin typeface="Arial"/>
                <a:cs typeface="Arial"/>
              </a:defRPr>
            </a:lvl2pPr>
            <a:lvl3pPr>
              <a:defRPr sz="2400">
                <a:solidFill>
                  <a:srgbClr val="2E5796"/>
                </a:solidFill>
                <a:latin typeface="Arial"/>
                <a:cs typeface="Arial"/>
              </a:defRPr>
            </a:lvl3pPr>
            <a:lvl4pPr>
              <a:defRPr sz="2000">
                <a:solidFill>
                  <a:srgbClr val="2E5796"/>
                </a:solidFill>
                <a:latin typeface="Arial"/>
                <a:cs typeface="Arial"/>
              </a:defRPr>
            </a:lvl4pPr>
            <a:lvl5pPr>
              <a:defRPr sz="2000">
                <a:solidFill>
                  <a:srgbClr val="2E5796"/>
                </a:solidFill>
                <a:latin typeface="Arial"/>
                <a:cs typeface="Aria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Myriad Pro"/>
                <a:cs typeface="Myriad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50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2"/>
          <p:cNvCxnSpPr>
            <a:cxnSpLocks noChangeShapeType="1"/>
          </p:cNvCxnSpPr>
          <p:nvPr/>
        </p:nvCxnSpPr>
        <p:spPr bwMode="auto">
          <a:xfrm flipH="1">
            <a:off x="3059113" y="5084763"/>
            <a:ext cx="54737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Myriad Pro" charset="0"/>
              </a:rPr>
              <a:t>© ALSG, 2023</a:t>
            </a:r>
          </a:p>
        </p:txBody>
      </p:sp>
      <p:sp>
        <p:nvSpPr>
          <p:cNvPr id="2" name="Title 1"/>
          <p:cNvSpPr>
            <a:spLocks noGrp="1"/>
          </p:cNvSpPr>
          <p:nvPr>
            <p:ph type="title"/>
          </p:nvPr>
        </p:nvSpPr>
        <p:spPr>
          <a:xfrm>
            <a:off x="3046040" y="4518446"/>
            <a:ext cx="5486400" cy="566738"/>
          </a:xfrm>
          <a:prstGeom prst="rect">
            <a:avLst/>
          </a:prstGeom>
        </p:spPr>
        <p:txBody>
          <a:bodyPr vert="horz" anchor="b"/>
          <a:lstStyle>
            <a:lvl1pPr algn="l">
              <a:defRPr sz="2000" b="1" i="0">
                <a:solidFill>
                  <a:srgbClr val="3657A7"/>
                </a:solidFill>
                <a:latin typeface="Verdana" charset="0"/>
                <a:ea typeface="Verdana" charset="0"/>
                <a:cs typeface="Verdana" charset="0"/>
              </a:defRPr>
            </a:lvl1pPr>
          </a:lstStyle>
          <a:p>
            <a:r>
              <a:rPr lang="en-GB"/>
              <a:t>Click to edit Master title style</a:t>
            </a:r>
            <a:endParaRPr lang="en-US" dirty="0"/>
          </a:p>
        </p:txBody>
      </p:sp>
      <p:sp>
        <p:nvSpPr>
          <p:cNvPr id="3" name="Picture Placeholder 2"/>
          <p:cNvSpPr>
            <a:spLocks noGrp="1"/>
          </p:cNvSpPr>
          <p:nvPr>
            <p:ph type="pic" idx="1"/>
          </p:nvPr>
        </p:nvSpPr>
        <p:spPr>
          <a:xfrm>
            <a:off x="683568" y="317847"/>
            <a:ext cx="7848872" cy="4114800"/>
          </a:xfrm>
          <a:prstGeom prst="rect">
            <a:avLst/>
          </a:prstGeom>
        </p:spPr>
        <p:txBody>
          <a:bodyPr vert="horz"/>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3046040" y="5072410"/>
            <a:ext cx="5486400" cy="804862"/>
          </a:xfrm>
          <a:prstGeom prst="rect">
            <a:avLst/>
          </a:prstGeom>
        </p:spPr>
        <p:txBody>
          <a:bodyPr vert="horz"/>
          <a:lstStyle>
            <a:lvl1pPr marL="0" indent="0">
              <a:buNone/>
              <a:defRPr sz="1400" b="0" i="0">
                <a:latin typeface="Verdana" charset="0"/>
                <a:ea typeface="Verdana" charset="0"/>
                <a:cs typeface="Verdana"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70873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1"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2"/>
          <p:cNvCxnSpPr>
            <a:cxnSpLocks noChangeShapeType="1"/>
          </p:cNvCxnSpPr>
          <p:nvPr/>
        </p:nvCxnSpPr>
        <p:spPr bwMode="auto">
          <a:xfrm flipH="1">
            <a:off x="4140200" y="5084763"/>
            <a:ext cx="46799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139952" y="4518446"/>
            <a:ext cx="4680520" cy="566738"/>
          </a:xfrm>
          <a:prstGeom prst="rect">
            <a:avLst/>
          </a:prstGeom>
        </p:spPr>
        <p:txBody>
          <a:bodyPr vert="horz" anchor="b"/>
          <a:lstStyle>
            <a:lvl1pPr algn="l">
              <a:defRPr sz="2000" b="1" i="0">
                <a:solidFill>
                  <a:schemeClr val="bg1"/>
                </a:solidFill>
                <a:latin typeface="Verdana" charset="0"/>
                <a:ea typeface="Verdana" charset="0"/>
                <a:cs typeface="Verdana" charset="0"/>
              </a:defRPr>
            </a:lvl1pPr>
          </a:lstStyle>
          <a:p>
            <a:r>
              <a:rPr lang="en-GB"/>
              <a:t>Click to edit Master title style</a:t>
            </a:r>
            <a:endParaRPr lang="en-US" dirty="0"/>
          </a:p>
        </p:txBody>
      </p:sp>
      <p:sp>
        <p:nvSpPr>
          <p:cNvPr id="3" name="Picture Placeholder 2"/>
          <p:cNvSpPr>
            <a:spLocks noGrp="1"/>
          </p:cNvSpPr>
          <p:nvPr>
            <p:ph type="pic" idx="1"/>
          </p:nvPr>
        </p:nvSpPr>
        <p:spPr>
          <a:xfrm>
            <a:off x="323528" y="332656"/>
            <a:ext cx="3960440" cy="2967137"/>
          </a:xfrm>
          <a:prstGeom prst="rect">
            <a:avLst/>
          </a:prstGeom>
        </p:spPr>
        <p:txBody>
          <a:bodyPr vert="horz"/>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4139952" y="5072410"/>
            <a:ext cx="4680520" cy="588838"/>
          </a:xfrm>
          <a:prstGeom prst="rect">
            <a:avLst/>
          </a:prstGeom>
        </p:spPr>
        <p:txBody>
          <a:bodyPr vert="horz"/>
          <a:lstStyle>
            <a:lvl1pPr marL="0" indent="0">
              <a:buNone/>
              <a:defRPr sz="1400" b="0" i="0">
                <a:solidFill>
                  <a:srgbClr val="FFFFFF"/>
                </a:solidFill>
                <a:latin typeface="Verdana" charset="0"/>
                <a:ea typeface="Verdana" charset="0"/>
                <a:cs typeface="Verdana"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Content Placeholder 5"/>
          <p:cNvSpPr>
            <a:spLocks noGrp="1"/>
          </p:cNvSpPr>
          <p:nvPr>
            <p:ph sz="quarter" idx="4"/>
          </p:nvPr>
        </p:nvSpPr>
        <p:spPr>
          <a:xfrm>
            <a:off x="4788024" y="1340768"/>
            <a:ext cx="4041775" cy="2952328"/>
          </a:xfrm>
          <a:prstGeom prst="rect">
            <a:avLst/>
          </a:prstGeom>
        </p:spPr>
        <p:txBody>
          <a:bodyPr vert="horz"/>
          <a:lstStyle>
            <a:lvl1pPr marL="342900" indent="-342900">
              <a:buClr>
                <a:schemeClr val="bg1"/>
              </a:buClr>
              <a:buFont typeface="Arial"/>
              <a:buChar char="•"/>
              <a:defRPr sz="2400" b="0" i="0">
                <a:solidFill>
                  <a:srgbClr val="FFFFFF"/>
                </a:solidFill>
                <a:latin typeface="Verdana" charset="0"/>
                <a:ea typeface="Verdana" charset="0"/>
                <a:cs typeface="Verdana" charset="0"/>
              </a:defRPr>
            </a:lvl1pPr>
            <a:lvl2pPr marL="742950" indent="-285750">
              <a:buClr>
                <a:schemeClr val="bg1"/>
              </a:buClr>
              <a:buFont typeface="Arial"/>
              <a:buChar char="•"/>
              <a:defRPr sz="2000" b="0" i="0">
                <a:solidFill>
                  <a:srgbClr val="FFFFFF"/>
                </a:solidFill>
                <a:latin typeface="Verdana" charset="0"/>
                <a:ea typeface="Verdana" charset="0"/>
                <a:cs typeface="Verdana" charset="0"/>
              </a:defRPr>
            </a:lvl2pPr>
            <a:lvl3pPr marL="1143000" indent="-228600">
              <a:buClr>
                <a:schemeClr val="bg1"/>
              </a:buClr>
              <a:buFont typeface="Arial"/>
              <a:buChar char="•"/>
              <a:defRPr sz="1800" b="0" i="0">
                <a:solidFill>
                  <a:srgbClr val="FFFFFF"/>
                </a:solidFill>
                <a:latin typeface="Verdana" charset="0"/>
                <a:ea typeface="Verdana" charset="0"/>
                <a:cs typeface="Verdana" charset="0"/>
              </a:defRPr>
            </a:lvl3pPr>
            <a:lvl4pPr marL="1600200" indent="-228600">
              <a:buClr>
                <a:schemeClr val="bg1"/>
              </a:buClr>
              <a:buFont typeface="Arial"/>
              <a:buChar char="•"/>
              <a:defRPr sz="1600" b="0" i="0">
                <a:solidFill>
                  <a:srgbClr val="FFFFFF"/>
                </a:solidFill>
                <a:latin typeface="Verdana" charset="0"/>
                <a:ea typeface="Verdana" charset="0"/>
                <a:cs typeface="Verdana" charset="0"/>
              </a:defRPr>
            </a:lvl4pPr>
            <a:lvl5pPr marL="2057400" indent="-228600">
              <a:buClr>
                <a:schemeClr val="bg1"/>
              </a:buClr>
              <a:buFont typeface="Arial"/>
              <a:buChar char="•"/>
              <a:defRPr sz="1600" b="0" i="0">
                <a:solidFill>
                  <a:srgbClr val="FFFFFF"/>
                </a:solidFill>
                <a:latin typeface="Verdana" charset="0"/>
                <a:ea typeface="Verdana" charset="0"/>
                <a:cs typeface="Verdana"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87795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765101" y="1828800"/>
            <a:ext cx="7772400" cy="1143000"/>
          </a:xfrm>
          <a:prstGeom prst="rect">
            <a:avLst/>
          </a:prstGeom>
        </p:spPr>
        <p:txBody>
          <a:bodyPr/>
          <a:lstStyle>
            <a:lvl1pPr algn="ctr">
              <a:defRPr/>
            </a:lvl1pPr>
          </a:lstStyle>
          <a:p>
            <a:r>
              <a:rPr lang="en-GB"/>
              <a:t>Click to edit Master title style</a:t>
            </a:r>
          </a:p>
        </p:txBody>
      </p:sp>
      <p:sp>
        <p:nvSpPr>
          <p:cNvPr id="25603" name="Rectangle 3"/>
          <p:cNvSpPr>
            <a:spLocks noGrp="1" noChangeArrowheads="1"/>
          </p:cNvSpPr>
          <p:nvPr>
            <p:ph type="subTitle" sz="quarter" idx="1"/>
          </p:nvPr>
        </p:nvSpPr>
        <p:spPr>
          <a:xfrm>
            <a:off x="1441376" y="3886200"/>
            <a:ext cx="6400800" cy="1752600"/>
          </a:xfrm>
          <a:prstGeom prst="rect">
            <a:avLst/>
          </a:prstGeom>
        </p:spPr>
        <p:txBody>
          <a:bodyPr lIns="92075" tIns="46038" rIns="92075" bIns="46038"/>
          <a:lstStyle>
            <a:lvl1pPr marL="0" indent="0" algn="ctr">
              <a:buFontTx/>
              <a:buNone/>
              <a:defRPr>
                <a:solidFill>
                  <a:srgbClr val="FFFFFF"/>
                </a:solidFill>
              </a:defRPr>
            </a:lvl1pPr>
          </a:lstStyle>
          <a:p>
            <a:r>
              <a:rPr lang="en-GB"/>
              <a:t>Click to edit Master subtitle style</a:t>
            </a:r>
          </a:p>
        </p:txBody>
      </p:sp>
      <p:sp>
        <p:nvSpPr>
          <p:cNvPr id="4" name="Rectangle 4"/>
          <p:cNvSpPr>
            <a:spLocks noGrp="1" noChangeArrowheads="1"/>
          </p:cNvSpPr>
          <p:nvPr>
            <p:ph type="dt" sz="quarter" idx="10"/>
          </p:nvPr>
        </p:nvSpPr>
        <p:spPr>
          <a:xfrm>
            <a:off x="755650" y="6248400"/>
            <a:ext cx="1905000" cy="457200"/>
          </a:xfrm>
          <a:prstGeom prst="rect">
            <a:avLst/>
          </a:prstGeom>
        </p:spPr>
        <p:txBody>
          <a:bodyPr/>
          <a:lstStyle>
            <a:lvl1pPr eaLnBrk="1" hangingPunct="1">
              <a:defRPr>
                <a:solidFill>
                  <a:srgbClr val="FFFFFF"/>
                </a:solidFill>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a:xfrm>
            <a:off x="3194050" y="6248400"/>
            <a:ext cx="2895600" cy="457200"/>
          </a:xfrm>
          <a:prstGeom prst="rect">
            <a:avLst/>
          </a:prstGeom>
        </p:spPr>
        <p:txBody>
          <a:bodyPr/>
          <a:lstStyle>
            <a:lvl1pPr eaLnBrk="1" hangingPunct="1">
              <a:defRPr>
                <a:solidFill>
                  <a:srgbClr val="FFFFFF"/>
                </a:solidFill>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62305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Verdana" charset="0"/>
                <a:ea typeface="Verdana" charset="0"/>
                <a:cs typeface="Verdana" charset="0"/>
              </a:defRPr>
            </a:lvl1pPr>
          </a:lstStyle>
          <a:p>
            <a:pPr>
              <a:defRPr/>
            </a:pPr>
            <a:fld id="{E39D27D9-484D-5E40-A827-B1B70044DC97}" type="slidenum">
              <a:rPr lang="en-US" altLang="en-US" smtClean="0"/>
              <a:pPr>
                <a:defRPr/>
              </a:pPr>
              <a:t>‹nr.›</a:t>
            </a:fld>
            <a:endParaRPr lang="en-US" altLang="en-US"/>
          </a:p>
        </p:txBody>
      </p:sp>
    </p:spTree>
    <p:extLst>
      <p:ext uri="{BB962C8B-B14F-4D97-AF65-F5344CB8AC3E}">
        <p14:creationId xmlns:p14="http://schemas.microsoft.com/office/powerpoint/2010/main" val="666634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2525" y="533400"/>
            <a:ext cx="7772400" cy="1143000"/>
          </a:xfrm>
          <a:prstGeom prst="rect">
            <a:avLst/>
          </a:prstGeom>
        </p:spPr>
        <p:txBody>
          <a:bodyPr/>
          <a:lstStyle/>
          <a:p>
            <a:r>
              <a:rPr lang="en-GB"/>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r>
              <a:rPr lang="en-GB" noProof="0"/>
              <a:t>Click icon to add table</a:t>
            </a:r>
          </a:p>
        </p:txBody>
      </p:sp>
      <p:sp>
        <p:nvSpPr>
          <p:cNvPr id="4" name="Date Placeholder 3"/>
          <p:cNvSpPr>
            <a:spLocks noGrp="1"/>
          </p:cNvSpPr>
          <p:nvPr>
            <p:ph type="dt" sz="half" idx="10"/>
          </p:nvPr>
        </p:nvSpPr>
        <p:spPr>
          <a:xfrm>
            <a:off x="1143000" y="6248400"/>
            <a:ext cx="19050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Verdana" charset="0"/>
                <a:ea typeface="Verdana" charset="0"/>
                <a:cs typeface="Verdana" charset="0"/>
              </a:defRPr>
            </a:lvl1pPr>
          </a:lstStyle>
          <a:p>
            <a:pPr>
              <a:defRPr/>
            </a:pPr>
            <a:fld id="{2E8C3E2F-0E61-E54C-9887-90D029D12A14}" type="slidenum">
              <a:rPr lang="en-US" altLang="en-US" smtClean="0"/>
              <a:pPr>
                <a:defRPr/>
              </a:pPr>
              <a:t>‹nr.›</a:t>
            </a:fld>
            <a:endParaRPr lang="en-US" altLang="en-US"/>
          </a:p>
        </p:txBody>
      </p:sp>
    </p:spTree>
    <p:extLst>
      <p:ext uri="{BB962C8B-B14F-4D97-AF65-F5344CB8AC3E}">
        <p14:creationId xmlns:p14="http://schemas.microsoft.com/office/powerpoint/2010/main" val="711031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533400"/>
            <a:ext cx="7772400" cy="1143000"/>
          </a:xfrm>
          <a:prstGeom prst="rect">
            <a:avLst/>
          </a:prstGeom>
        </p:spPr>
        <p:txBody>
          <a:bodyPr/>
          <a:lstStyle/>
          <a:p>
            <a:r>
              <a:rPr lang="en-GB"/>
              <a:t>Click to edit Master title style</a:t>
            </a:r>
          </a:p>
        </p:txBody>
      </p:sp>
      <p:sp>
        <p:nvSpPr>
          <p:cNvPr id="3" name="ClipArt Placeholder 2"/>
          <p:cNvSpPr>
            <a:spLocks noGrp="1"/>
          </p:cNvSpPr>
          <p:nvPr>
            <p:ph type="clipArt" sz="half" idx="1"/>
          </p:nvPr>
        </p:nvSpPr>
        <p:spPr>
          <a:xfrm>
            <a:off x="1143000" y="1981200"/>
            <a:ext cx="3810000" cy="4114800"/>
          </a:xfrm>
          <a:prstGeom prst="rect">
            <a:avLst/>
          </a:prstGeom>
        </p:spPr>
        <p:txBody>
          <a:bodyPr/>
          <a:lstStyle/>
          <a:p>
            <a:pPr lvl="0"/>
            <a:r>
              <a:rPr lang="en-GB" noProof="0"/>
              <a:t>Click icon to add clip art</a:t>
            </a:r>
          </a:p>
        </p:txBody>
      </p:sp>
      <p:sp>
        <p:nvSpPr>
          <p:cNvPr id="4" name="Text Placeholder 3"/>
          <p:cNvSpPr>
            <a:spLocks noGrp="1"/>
          </p:cNvSpPr>
          <p:nvPr>
            <p:ph type="body" sz="half" idx="2"/>
          </p:nvPr>
        </p:nvSpPr>
        <p:spPr>
          <a:xfrm>
            <a:off x="5105400" y="1981200"/>
            <a:ext cx="3810000" cy="41148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1143000" y="6248400"/>
            <a:ext cx="19050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Verdana" charset="0"/>
                <a:ea typeface="Verdana" charset="0"/>
                <a:cs typeface="Verdana" charset="0"/>
              </a:defRPr>
            </a:lvl1pPr>
          </a:lstStyle>
          <a:p>
            <a:pPr>
              <a:defRPr/>
            </a:pPr>
            <a:fld id="{20A7C53D-86B6-C44F-8CCF-5A932E40359B}" type="slidenum">
              <a:rPr lang="en-US" altLang="en-US" smtClean="0"/>
              <a:pPr>
                <a:defRPr/>
              </a:pPr>
              <a:t>‹nr.›</a:t>
            </a:fld>
            <a:endParaRPr lang="en-US" altLang="en-US"/>
          </a:p>
        </p:txBody>
      </p:sp>
    </p:spTree>
    <p:extLst>
      <p:ext uri="{BB962C8B-B14F-4D97-AF65-F5344CB8AC3E}">
        <p14:creationId xmlns:p14="http://schemas.microsoft.com/office/powerpoint/2010/main" val="1710601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4" name="Picture 7" descr="ALSG_PPT_Template.jpg                                          00DCFC5DWorkingArea                    7C2688A5:">
            <a:extLst>
              <a:ext uri="{FF2B5EF4-FFF2-40B4-BE49-F238E27FC236}">
                <a16:creationId xmlns:a16="http://schemas.microsoft.com/office/drawing/2014/main" id="{35A205EC-1DFC-4698-8004-F0E76A3CB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28D6E270-D32C-456C-A140-4CF6858C45D2}"/>
              </a:ext>
            </a:extLst>
          </p:cNvPr>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r>
              <a:rPr lang="en-GB" altLang="en-US" sz="1000">
                <a:solidFill>
                  <a:schemeClr val="bg1"/>
                </a:solidFill>
                <a:latin typeface="Arial" pitchFamily="34" charset="0"/>
              </a:rPr>
              <a:t>© ALSG, 2023</a:t>
            </a:r>
          </a:p>
        </p:txBody>
      </p:sp>
      <p:sp>
        <p:nvSpPr>
          <p:cNvPr id="6" name="Title 1"/>
          <p:cNvSpPr>
            <a:spLocks noGrp="1"/>
          </p:cNvSpPr>
          <p:nvPr>
            <p:ph type="ctrTitle"/>
          </p:nvPr>
        </p:nvSpPr>
        <p:spPr>
          <a:xfrm>
            <a:off x="467544" y="1484785"/>
            <a:ext cx="7772400" cy="792088"/>
          </a:xfrm>
          <a:prstGeom prst="rect">
            <a:avLst/>
          </a:prstGeom>
        </p:spPr>
        <p:txBody>
          <a:bodyPr/>
          <a:lstStyle>
            <a:lvl1pPr algn="l">
              <a:defRPr b="1" i="0">
                <a:solidFill>
                  <a:schemeClr val="bg1"/>
                </a:solidFill>
                <a:latin typeface="Arial" pitchFamily="34" charset="0"/>
                <a:cs typeface="Arial" pitchFamily="34" charset="0"/>
              </a:defRPr>
            </a:lvl1pPr>
          </a:lstStyle>
          <a:p>
            <a:r>
              <a:rPr lang="en-US" dirty="0"/>
              <a:t>Click to edit Master title style</a:t>
            </a:r>
          </a:p>
        </p:txBody>
      </p:sp>
      <p:sp>
        <p:nvSpPr>
          <p:cNvPr id="7" name="Subtitle 2"/>
          <p:cNvSpPr>
            <a:spLocks noGrp="1"/>
          </p:cNvSpPr>
          <p:nvPr>
            <p:ph type="subTitle" idx="1"/>
          </p:nvPr>
        </p:nvSpPr>
        <p:spPr>
          <a:xfrm>
            <a:off x="478498" y="2477683"/>
            <a:ext cx="6400800" cy="663285"/>
          </a:xfrm>
          <a:prstGeom prst="rect">
            <a:avLst/>
          </a:prstGeom>
        </p:spPr>
        <p:txBody>
          <a:bodyPr/>
          <a:lstStyle>
            <a:lvl1pPr marL="0" indent="0" algn="l">
              <a:buNone/>
              <a:defRPr b="0" i="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86388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el_zonder_afbeeldin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1125"/>
              </a:lnSpc>
              <a:buNone/>
              <a:defRPr sz="9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nl-NL"/>
              <a:t>Klik om de ondertitelstijl van het model te bewerken</a:t>
            </a:r>
            <a:endParaRPr lang="nl-BE" dirty="0"/>
          </a:p>
        </p:txBody>
      </p:sp>
      <p:sp>
        <p:nvSpPr>
          <p:cNvPr id="5" name="Title 1"/>
          <p:cNvSpPr>
            <a:spLocks noGrp="1"/>
          </p:cNvSpPr>
          <p:nvPr>
            <p:ph type="ctrTitle" hasCustomPrompt="1"/>
          </p:nvPr>
        </p:nvSpPr>
        <p:spPr>
          <a:xfrm>
            <a:off x="609600" y="1981200"/>
            <a:ext cx="4648200" cy="1524000"/>
          </a:xfrm>
        </p:spPr>
        <p:txBody>
          <a:bodyPr lIns="0" tIns="0" rIns="0" bIns="0" anchor="b" anchorCtr="0"/>
          <a:lstStyle>
            <a:lvl1pPr algn="l">
              <a:lnSpc>
                <a:spcPts val="2081"/>
              </a:lnSpc>
              <a:defRPr lang="nl-BE" sz="2081" b="1" baseline="0" smtClean="0">
                <a:solidFill>
                  <a:schemeClr val="bg1"/>
                </a:solidFill>
              </a:defRPr>
            </a:lvl1pPr>
          </a:lstStyle>
          <a:p>
            <a:br>
              <a:rPr lang="nl-BE" dirty="0"/>
            </a:br>
            <a:r>
              <a:rPr lang="nl-BE" dirty="0"/>
              <a:t>Title</a:t>
            </a:r>
          </a:p>
        </p:txBody>
      </p:sp>
      <p:pic>
        <p:nvPicPr>
          <p:cNvPr id="6" name="Afbeelding 5" descr="baseline UZA-JCI.jpg"/>
          <p:cNvPicPr>
            <a:picLocks noChangeAspect="1"/>
          </p:cNvPicPr>
          <p:nvPr userDrawn="1"/>
        </p:nvPicPr>
        <p:blipFill>
          <a:blip r:embed="rId2" cstate="print"/>
          <a:stretch>
            <a:fillRect/>
          </a:stretch>
        </p:blipFill>
        <p:spPr>
          <a:xfrm>
            <a:off x="0" y="5718048"/>
            <a:ext cx="9144000" cy="1139952"/>
          </a:xfrm>
          <a:prstGeom prst="rect">
            <a:avLst/>
          </a:prstGeom>
        </p:spPr>
      </p:pic>
    </p:spTree>
    <p:extLst>
      <p:ext uri="{BB962C8B-B14F-4D97-AF65-F5344CB8AC3E}">
        <p14:creationId xmlns:p14="http://schemas.microsoft.com/office/powerpoint/2010/main" val="227094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DB859DA-E3E5-C147-B262-F5EBC9E8FF56}" type="slidenum">
              <a:rPr lang="en-US" altLang="en-US"/>
              <a:pPr>
                <a:defRPr/>
              </a:pPr>
              <a:t>‹nr.›</a:t>
            </a:fld>
            <a:endParaRPr lang="en-US" altLang="en-US"/>
          </a:p>
        </p:txBody>
      </p:sp>
    </p:spTree>
    <p:extLst>
      <p:ext uri="{BB962C8B-B14F-4D97-AF65-F5344CB8AC3E}">
        <p14:creationId xmlns:p14="http://schemas.microsoft.com/office/powerpoint/2010/main" val="148711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0178C0B-3B84-DF4C-B6BA-8C9950A8AFF2}" type="slidenum">
              <a:rPr lang="en-US" altLang="en-US"/>
              <a:pPr>
                <a:defRPr/>
              </a:pPr>
              <a:t>‹nr.›</a:t>
            </a:fld>
            <a:endParaRPr lang="en-US" altLang="en-US"/>
          </a:p>
        </p:txBody>
      </p:sp>
    </p:spTree>
    <p:extLst>
      <p:ext uri="{BB962C8B-B14F-4D97-AF65-F5344CB8AC3E}">
        <p14:creationId xmlns:p14="http://schemas.microsoft.com/office/powerpoint/2010/main" val="15700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734C8E9B-0EB3-EF4E-86E8-8BCF38EFCE6C}" type="slidenum">
              <a:rPr lang="en-US" altLang="en-US"/>
              <a:pPr>
                <a:defRPr/>
              </a:pPr>
              <a:t>‹nr.›</a:t>
            </a:fld>
            <a:endParaRPr lang="en-US" altLang="en-US"/>
          </a:p>
        </p:txBody>
      </p:sp>
    </p:spTree>
    <p:extLst>
      <p:ext uri="{BB962C8B-B14F-4D97-AF65-F5344CB8AC3E}">
        <p14:creationId xmlns:p14="http://schemas.microsoft.com/office/powerpoint/2010/main" val="107150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E5FCDA11-4F7F-7249-B827-30426FD1EE64}" type="slidenum">
              <a:rPr lang="en-US" altLang="en-US"/>
              <a:pPr>
                <a:defRPr/>
              </a:pPr>
              <a:t>‹nr.›</a:t>
            </a:fld>
            <a:endParaRPr lang="en-US" altLang="en-US"/>
          </a:p>
        </p:txBody>
      </p:sp>
    </p:spTree>
    <p:extLst>
      <p:ext uri="{BB962C8B-B14F-4D97-AF65-F5344CB8AC3E}">
        <p14:creationId xmlns:p14="http://schemas.microsoft.com/office/powerpoint/2010/main" val="4477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BECFF25-83C3-F548-AB64-43A007B4EEF3}" type="slidenum">
              <a:rPr lang="en-US" altLang="en-US"/>
              <a:pPr>
                <a:defRPr/>
              </a:pPr>
              <a:t>‹nr.›</a:t>
            </a:fld>
            <a:endParaRPr lang="en-US" altLang="en-US"/>
          </a:p>
        </p:txBody>
      </p:sp>
    </p:spTree>
    <p:extLst>
      <p:ext uri="{BB962C8B-B14F-4D97-AF65-F5344CB8AC3E}">
        <p14:creationId xmlns:p14="http://schemas.microsoft.com/office/powerpoint/2010/main" val="88149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D238111-54F7-0C42-9889-0BA680BE29B7}" type="slidenum">
              <a:rPr lang="en-US" altLang="en-US"/>
              <a:pPr>
                <a:defRPr/>
              </a:pPr>
              <a:t>‹nr.›</a:t>
            </a:fld>
            <a:endParaRPr lang="en-US" altLang="en-US"/>
          </a:p>
        </p:txBody>
      </p:sp>
    </p:spTree>
    <p:extLst>
      <p:ext uri="{BB962C8B-B14F-4D97-AF65-F5344CB8AC3E}">
        <p14:creationId xmlns:p14="http://schemas.microsoft.com/office/powerpoint/2010/main" val="190307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CDCDBB3-5961-704C-8F52-A08218876C06}" type="slidenum">
              <a:rPr lang="en-US" altLang="en-US"/>
              <a:pPr>
                <a:defRPr/>
              </a:pPr>
              <a:t>‹nr.›</a:t>
            </a:fld>
            <a:endParaRPr lang="en-US" altLang="en-US"/>
          </a:p>
        </p:txBody>
      </p:sp>
    </p:spTree>
    <p:extLst>
      <p:ext uri="{BB962C8B-B14F-4D97-AF65-F5344CB8AC3E}">
        <p14:creationId xmlns:p14="http://schemas.microsoft.com/office/powerpoint/2010/main" val="3439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8" name="Rectangle 3"/>
            <p:cNvSpPr>
              <a:spLocks noChangeArrowheads="1"/>
            </p:cNvSpPr>
            <p:nvPr/>
          </p:nvSpPr>
          <p:spPr bwMode="auto">
            <a:xfrm>
              <a:off x="0" y="0"/>
              <a:ext cx="480" cy="432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sp>
          <p:nvSpPr>
            <p:cNvPr id="1039" name="Rectangle 4"/>
            <p:cNvSpPr>
              <a:spLocks noChangeArrowheads="1"/>
            </p:cNvSpPr>
            <p:nvPr/>
          </p:nvSpPr>
          <p:spPr bwMode="auto">
            <a:xfrm>
              <a:off x="432" y="0"/>
              <a:ext cx="1584" cy="67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endParaRPr kumimoji="1" lang="en-US" alt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6184"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ea typeface="+mn-ea"/>
                <a:cs typeface="+mn-cs"/>
              </a:defRPr>
            </a:lvl1pPr>
          </a:lstStyle>
          <a:p>
            <a:pPr>
              <a:defRPr/>
            </a:pPr>
            <a:endParaRPr lang="en-US"/>
          </a:p>
        </p:txBody>
      </p:sp>
      <p:sp>
        <p:nvSpPr>
          <p:cNvPr id="306185"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ea typeface="+mn-ea"/>
                <a:cs typeface="+mn-cs"/>
              </a:defRPr>
            </a:lvl1pPr>
          </a:lstStyle>
          <a:p>
            <a:pPr>
              <a:defRPr/>
            </a:pPr>
            <a:endParaRPr lang="en-US"/>
          </a:p>
        </p:txBody>
      </p:sp>
      <p:sp>
        <p:nvSpPr>
          <p:cNvPr id="306186"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2600" b="1">
                <a:solidFill>
                  <a:schemeClr val="bg1"/>
                </a:solidFill>
                <a:latin typeface="Arial" charset="0"/>
              </a:defRPr>
            </a:lvl1pPr>
          </a:lstStyle>
          <a:p>
            <a:pPr>
              <a:defRPr/>
            </a:pPr>
            <a:fld id="{846C551A-DF32-0147-8DD9-BCE465E3A68D}" type="slidenum">
              <a:rPr lang="en-US" altLang="en-US"/>
              <a:pPr>
                <a:defRPr/>
              </a:pPr>
              <a:t>‹nr.›</a:t>
            </a:fld>
            <a:endParaRPr lang="en-US" altLang="en-US"/>
          </a:p>
        </p:txBody>
      </p:sp>
      <p:grpSp>
        <p:nvGrpSpPr>
          <p:cNvPr id="1033" name="Group 11"/>
          <p:cNvGrpSpPr>
            <a:grpSpLocks/>
          </p:cNvGrpSpPr>
          <p:nvPr/>
        </p:nvGrpSpPr>
        <p:grpSpPr bwMode="auto">
          <a:xfrm>
            <a:off x="457200" y="1981200"/>
            <a:ext cx="7391400" cy="319088"/>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sp>
          <p:nvSpPr>
            <p:cNvPr id="103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grpSp>
      <p:sp>
        <p:nvSpPr>
          <p:cNvPr id="1034" name="Rectangle 16"/>
          <p:cNvSpPr>
            <a:spLocks noChangeArrowheads="1"/>
          </p:cNvSpPr>
          <p:nvPr/>
        </p:nvSpPr>
        <p:spPr bwMode="auto">
          <a:xfrm rot="-5400000">
            <a:off x="-2630487" y="3646488"/>
            <a:ext cx="57705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kumimoji="1" lang="en-US" altLang="en-US" sz="3200" b="1">
                <a:solidFill>
                  <a:schemeClr val="bg1"/>
                </a:solidFill>
                <a:latin typeface="Arial" charset="0"/>
              </a:rPr>
              <a:t>Advanced Life Support Group</a:t>
            </a:r>
            <a:endParaRPr kumimoji="1" lang="en-US" altLang="en-US" sz="3200">
              <a:solidFill>
                <a:schemeClr val="bg1"/>
              </a:solidFill>
            </a:endParaRPr>
          </a:p>
        </p:txBody>
      </p:sp>
      <p:pic>
        <p:nvPicPr>
          <p:cNvPr id="1035" name="Picture 17" descr="alsg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80288" y="5853113"/>
            <a:ext cx="1763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1" r:id="rId13"/>
    <p:sldLayoutId id="2147483982" r:id="rId14"/>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2"/>
        <a:buChar char="l"/>
        <a:defRPr>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7" descr="alsg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80288" y="5853113"/>
            <a:ext cx="1763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7" r:id="rId14"/>
    <p:sldLayoutId id="2147483998" r:id="rId15"/>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pitchFamily="-1" charset="0"/>
        </a:defRPr>
      </a:lvl6pPr>
      <a:lvl7pPr marL="914400" algn="ctr" rtl="0" eaLnBrk="1" fontAlgn="base" hangingPunct="1">
        <a:spcBef>
          <a:spcPct val="0"/>
        </a:spcBef>
        <a:spcAft>
          <a:spcPct val="0"/>
        </a:spcAft>
        <a:defRPr sz="4400">
          <a:solidFill>
            <a:schemeClr val="tx2"/>
          </a:solidFill>
          <a:latin typeface="Times" pitchFamily="-1" charset="0"/>
        </a:defRPr>
      </a:lvl7pPr>
      <a:lvl8pPr marL="1371600" algn="ctr" rtl="0" eaLnBrk="1" fontAlgn="base" hangingPunct="1">
        <a:spcBef>
          <a:spcPct val="0"/>
        </a:spcBef>
        <a:spcAft>
          <a:spcPct val="0"/>
        </a:spcAft>
        <a:defRPr sz="4400">
          <a:solidFill>
            <a:schemeClr val="tx2"/>
          </a:solidFill>
          <a:latin typeface="Times" pitchFamily="-1" charset="0"/>
        </a:defRPr>
      </a:lvl8pPr>
      <a:lvl9pPr marL="1828800" algn="ctr" rtl="0" eaLnBrk="1" fontAlgn="base" hangingPunct="1">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themeOverride" Target="../theme/themeOverride1.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hyperlink" Target="http://www.google.co.uk/url?sa=i&amp;rct=j&amp;q=&amp;esrc=s&amp;source=images&amp;cd=&amp;cad=rja&amp;uact=8&amp;ved=0CAcQjRxqFQoTCK_s-fePjckCFYbtFAodB5MLqw&amp;url=http://www.ambulancetechnicianstudy.co.uk/rhythms.html&amp;psig=AFQjCNFGg5RVBbYnPnM-6bUJgI1qZIxTiQ&amp;ust=1447494647544313"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wmf"/><Relationship Id="rId4" Type="http://schemas.openxmlformats.org/officeDocument/2006/relationships/image" Target="../media/image36.wmf"/><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file:///F:\V65.avi" TargetMode="External"/><Relationship Id="rId1" Type="http://schemas.microsoft.com/office/2007/relationships/media" Target="file:///F:\V65.avi" TargetMode="External"/><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2BEA4760-41CD-5C84-A599-B66DA9525752}"/>
              </a:ext>
            </a:extLst>
          </p:cNvPr>
          <p:cNvSpPr>
            <a:spLocks noChangeArrowheads="1"/>
          </p:cNvSpPr>
          <p:nvPr/>
        </p:nvSpPr>
        <p:spPr bwMode="auto">
          <a:xfrm flipV="1">
            <a:off x="8261350" y="5794375"/>
            <a:ext cx="622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endParaRPr>
          </a:p>
        </p:txBody>
      </p:sp>
      <p:sp>
        <p:nvSpPr>
          <p:cNvPr id="15363" name="Rectangle 2">
            <a:extLst>
              <a:ext uri="{FF2B5EF4-FFF2-40B4-BE49-F238E27FC236}">
                <a16:creationId xmlns:a16="http://schemas.microsoft.com/office/drawing/2014/main" id="{81B4D03E-F76C-E28A-D71B-3B0B2CEDC8B5}"/>
              </a:ext>
            </a:extLst>
          </p:cNvPr>
          <p:cNvSpPr>
            <a:spLocks noGrp="1" noChangeArrowheads="1"/>
          </p:cNvSpPr>
          <p:nvPr>
            <p:ph type="ctrTitle"/>
          </p:nvPr>
        </p:nvSpPr>
        <p:spPr bwMode="auto">
          <a:xfrm>
            <a:off x="260350" y="1591097"/>
            <a:ext cx="77724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eaLnBrk="1" hangingPunct="1"/>
            <a:r>
              <a:rPr lang="en-US" altLang="en-US" sz="3500" dirty="0"/>
              <a:t>Advanced Paediatric Life Support</a:t>
            </a:r>
          </a:p>
        </p:txBody>
      </p:sp>
      <p:sp>
        <p:nvSpPr>
          <p:cNvPr id="15364" name="Rectangle 3">
            <a:extLst>
              <a:ext uri="{FF2B5EF4-FFF2-40B4-BE49-F238E27FC236}">
                <a16:creationId xmlns:a16="http://schemas.microsoft.com/office/drawing/2014/main" id="{79AAA755-F5DF-1CA2-9009-22C5CB478FFD}"/>
              </a:ext>
            </a:extLst>
          </p:cNvPr>
          <p:cNvSpPr>
            <a:spLocks noGrp="1" noChangeArrowheads="1"/>
          </p:cNvSpPr>
          <p:nvPr>
            <p:ph type="subTitle" idx="1"/>
          </p:nvPr>
        </p:nvSpPr>
        <p:spPr bwMode="auto">
          <a:xfrm>
            <a:off x="303852" y="2229395"/>
            <a:ext cx="8405813"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eaLnBrk="1" hangingPunct="1">
              <a:spcBef>
                <a:spcPct val="0"/>
              </a:spcBef>
            </a:pPr>
            <a:r>
              <a:rPr lang="en-US" altLang="en-US" dirty="0"/>
              <a:t>RCC – </a:t>
            </a:r>
            <a:r>
              <a:rPr lang="en-US" altLang="en-US" dirty="0" err="1"/>
              <a:t>veranderingen</a:t>
            </a:r>
            <a:r>
              <a:rPr lang="en-US" altLang="en-US" dirty="0"/>
              <a:t> in de 7</a:t>
            </a:r>
            <a:r>
              <a:rPr lang="en-US" altLang="en-US" baseline="30000" dirty="0"/>
              <a:t>e</a:t>
            </a:r>
            <a:r>
              <a:rPr lang="en-US" altLang="en-US" dirty="0"/>
              <a:t> </a:t>
            </a:r>
            <a:r>
              <a:rPr lang="en-US" altLang="en-US" dirty="0" err="1"/>
              <a:t>editie</a:t>
            </a:r>
            <a:endParaRPr lang="en-US" altLang="en-US" baseline="30000" dirty="0"/>
          </a:p>
        </p:txBody>
      </p:sp>
      <p:pic>
        <p:nvPicPr>
          <p:cNvPr id="15365" name="Picture 5">
            <a:extLst>
              <a:ext uri="{FF2B5EF4-FFF2-40B4-BE49-F238E27FC236}">
                <a16:creationId xmlns:a16="http://schemas.microsoft.com/office/drawing/2014/main" id="{0672E2AC-B143-ADD6-056D-3095A44751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52" y="237539"/>
            <a:ext cx="15621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E9551C6-FEC7-254D-02C2-78BA365FFF52}"/>
              </a:ext>
            </a:extLst>
          </p:cNvPr>
          <p:cNvPicPr>
            <a:picLocks noChangeAspect="1"/>
          </p:cNvPicPr>
          <p:nvPr/>
        </p:nvPicPr>
        <p:blipFill rotWithShape="1">
          <a:blip r:embed="rId4"/>
          <a:srcRect l="1532" t="28588" r="1532" b="-16601"/>
          <a:stretch/>
        </p:blipFill>
        <p:spPr>
          <a:xfrm>
            <a:off x="0" y="3371924"/>
            <a:ext cx="9144000" cy="5529684"/>
          </a:xfrm>
          <a:prstGeom prst="rect">
            <a:avLst/>
          </a:prstGeom>
        </p:spPr>
      </p:pic>
      <p:pic>
        <p:nvPicPr>
          <p:cNvPr id="2" name="Picture 1">
            <a:extLst>
              <a:ext uri="{FF2B5EF4-FFF2-40B4-BE49-F238E27FC236}">
                <a16:creationId xmlns:a16="http://schemas.microsoft.com/office/drawing/2014/main" id="{A08799C6-498A-64DC-B79F-E004C5EA8A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71219" y="1559061"/>
            <a:ext cx="1149873" cy="1467367"/>
          </a:xfrm>
          <a:prstGeom prst="rect">
            <a:avLst/>
          </a:prstGeom>
        </p:spPr>
      </p:pic>
    </p:spTree>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A96951-BC55-CB6A-457E-96C43E7B6632}"/>
              </a:ext>
            </a:extLst>
          </p:cNvPr>
          <p:cNvSpPr>
            <a:spLocks noGrp="1"/>
          </p:cNvSpPr>
          <p:nvPr>
            <p:ph type="title"/>
          </p:nvPr>
        </p:nvSpPr>
        <p:spPr>
          <a:xfrm>
            <a:off x="457200" y="274638"/>
            <a:ext cx="8229600" cy="1143000"/>
          </a:xfrm>
        </p:spPr>
        <p:txBody>
          <a:bodyPr/>
          <a:lstStyle/>
          <a:p>
            <a:r>
              <a:rPr lang="en-US" dirty="0" err="1"/>
              <a:t>Neurologie</a:t>
            </a:r>
            <a:r>
              <a:rPr lang="en-US" dirty="0"/>
              <a:t>: status epilepticus </a:t>
            </a:r>
          </a:p>
        </p:txBody>
      </p:sp>
      <p:pic>
        <p:nvPicPr>
          <p:cNvPr id="5" name="Afbeelding 4">
            <a:extLst>
              <a:ext uri="{FF2B5EF4-FFF2-40B4-BE49-F238E27FC236}">
                <a16:creationId xmlns:a16="http://schemas.microsoft.com/office/drawing/2014/main" id="{9F4641D6-3E6F-51CB-4C55-B9B160092F56}"/>
              </a:ext>
            </a:extLst>
          </p:cNvPr>
          <p:cNvPicPr>
            <a:picLocks noChangeAspect="1"/>
          </p:cNvPicPr>
          <p:nvPr/>
        </p:nvPicPr>
        <p:blipFill rotWithShape="1">
          <a:blip r:embed="rId3">
            <a:extLst>
              <a:ext uri="{28A0092B-C50C-407E-A947-70E740481C1C}">
                <a14:useLocalDpi xmlns:a14="http://schemas.microsoft.com/office/drawing/2010/main" val="0"/>
              </a:ext>
            </a:extLst>
          </a:blip>
          <a:srcRect t="8014"/>
          <a:stretch/>
        </p:blipFill>
        <p:spPr>
          <a:xfrm>
            <a:off x="107504" y="1065366"/>
            <a:ext cx="3672408" cy="5186556"/>
          </a:xfrm>
          <a:prstGeom prst="rect">
            <a:avLst/>
          </a:prstGeom>
          <a:noFill/>
        </p:spPr>
      </p:pic>
      <p:sp>
        <p:nvSpPr>
          <p:cNvPr id="3" name="Tekstvak 2">
            <a:extLst>
              <a:ext uri="{FF2B5EF4-FFF2-40B4-BE49-F238E27FC236}">
                <a16:creationId xmlns:a16="http://schemas.microsoft.com/office/drawing/2014/main" id="{382100C9-89B9-1B43-B94E-731E37396390}"/>
              </a:ext>
            </a:extLst>
          </p:cNvPr>
          <p:cNvSpPr txBox="1"/>
          <p:nvPr/>
        </p:nvSpPr>
        <p:spPr>
          <a:xfrm>
            <a:off x="4067944" y="1600201"/>
            <a:ext cx="4968552" cy="2548880"/>
          </a:xfrm>
          <a:prstGeom prst="rect">
            <a:avLst/>
          </a:prstGeom>
        </p:spPr>
        <p:txBody>
          <a:bodyPr vert="horz">
            <a:normAutofit/>
          </a:bodyPr>
          <a:lstStyle/>
          <a:p>
            <a:pPr>
              <a:lnSpc>
                <a:spcPct val="90000"/>
              </a:lnSpc>
              <a:spcBef>
                <a:spcPct val="20000"/>
              </a:spcBef>
              <a:buClr>
                <a:srgbClr val="3657A7"/>
              </a:buClr>
            </a:pPr>
            <a:r>
              <a:rPr lang="nl-BE" sz="2000" b="1" dirty="0">
                <a:latin typeface="Tahoma" charset="0"/>
                <a:ea typeface="Tahoma" charset="0"/>
                <a:cs typeface="Tahoma" charset="0"/>
              </a:rPr>
              <a:t>Status epilepticus </a:t>
            </a:r>
          </a:p>
          <a:p>
            <a:pPr>
              <a:lnSpc>
                <a:spcPct val="90000"/>
              </a:lnSpc>
              <a:spcBef>
                <a:spcPct val="20000"/>
              </a:spcBef>
              <a:buClr>
                <a:srgbClr val="3657A7"/>
              </a:buClr>
            </a:pPr>
            <a:endParaRPr lang="nl-BE" sz="2000" dirty="0">
              <a:latin typeface="Tahoma" charset="0"/>
              <a:ea typeface="Tahoma" charset="0"/>
              <a:cs typeface="Tahoma" charset="0"/>
            </a:endParaRPr>
          </a:p>
          <a:p>
            <a:pPr lvl="1">
              <a:lnSpc>
                <a:spcPct val="90000"/>
              </a:lnSpc>
              <a:spcBef>
                <a:spcPct val="20000"/>
              </a:spcBef>
              <a:buClr>
                <a:srgbClr val="3657A7"/>
              </a:buClr>
            </a:pPr>
            <a:r>
              <a:rPr lang="nl-BE" sz="1800" dirty="0">
                <a:latin typeface="Tahoma" charset="0"/>
                <a:ea typeface="Tahoma" charset="0"/>
                <a:cs typeface="Tahoma" charset="0"/>
              </a:rPr>
              <a:t>Starten met 2 x benzodiazepine</a:t>
            </a:r>
          </a:p>
          <a:p>
            <a:pPr lvl="1">
              <a:lnSpc>
                <a:spcPct val="90000"/>
              </a:lnSpc>
              <a:spcBef>
                <a:spcPct val="20000"/>
              </a:spcBef>
              <a:buClr>
                <a:srgbClr val="3657A7"/>
              </a:buClr>
            </a:pPr>
            <a:endParaRPr lang="nl-BE" sz="1800" dirty="0">
              <a:latin typeface="Tahoma" charset="0"/>
              <a:ea typeface="Tahoma" charset="0"/>
              <a:cs typeface="Tahoma" charset="0"/>
            </a:endParaRPr>
          </a:p>
          <a:p>
            <a:pPr lvl="1">
              <a:lnSpc>
                <a:spcPct val="90000"/>
              </a:lnSpc>
              <a:spcBef>
                <a:spcPct val="20000"/>
              </a:spcBef>
              <a:buClr>
                <a:srgbClr val="3657A7"/>
              </a:buClr>
            </a:pPr>
            <a:r>
              <a:rPr lang="nl-BE" sz="1800" dirty="0">
                <a:latin typeface="Tahoma" charset="0"/>
                <a:ea typeface="Tahoma" charset="0"/>
                <a:cs typeface="Tahoma" charset="0"/>
              </a:rPr>
              <a:t>Tweede lijn: </a:t>
            </a:r>
            <a:r>
              <a:rPr lang="nl-BE" sz="1800" b="1" dirty="0">
                <a:solidFill>
                  <a:srgbClr val="C00000"/>
                </a:solidFill>
                <a:latin typeface="Tahoma" charset="0"/>
                <a:ea typeface="Tahoma" charset="0"/>
                <a:cs typeface="Tahoma" charset="0"/>
              </a:rPr>
              <a:t>voorkeur levetiracteam!</a:t>
            </a:r>
          </a:p>
          <a:p>
            <a:pPr lvl="1">
              <a:lnSpc>
                <a:spcPct val="90000"/>
              </a:lnSpc>
              <a:spcBef>
                <a:spcPct val="20000"/>
              </a:spcBef>
              <a:buClr>
                <a:srgbClr val="3657A7"/>
              </a:buClr>
            </a:pPr>
            <a:endParaRPr lang="nl-BE" sz="1800" dirty="0">
              <a:latin typeface="Tahoma" charset="0"/>
              <a:ea typeface="Tahoma" charset="0"/>
              <a:cs typeface="Tahoma" charset="0"/>
            </a:endParaRPr>
          </a:p>
          <a:p>
            <a:pPr lvl="1">
              <a:lnSpc>
                <a:spcPct val="90000"/>
              </a:lnSpc>
              <a:spcBef>
                <a:spcPct val="20000"/>
              </a:spcBef>
              <a:buClr>
                <a:srgbClr val="3657A7"/>
              </a:buClr>
            </a:pPr>
            <a:r>
              <a:rPr lang="nl-BE" sz="1800" dirty="0">
                <a:latin typeface="Tahoma" charset="0"/>
                <a:ea typeface="Tahoma" charset="0"/>
                <a:cs typeface="Tahoma" charset="0"/>
              </a:rPr>
              <a:t>Bij 40 minuten overweeg PICU-medicatie</a:t>
            </a:r>
          </a:p>
          <a:p>
            <a:pPr>
              <a:lnSpc>
                <a:spcPct val="90000"/>
              </a:lnSpc>
              <a:spcBef>
                <a:spcPct val="20000"/>
              </a:spcBef>
              <a:buClr>
                <a:srgbClr val="3657A7"/>
              </a:buClr>
            </a:pPr>
            <a:endParaRPr lang="nl-BE" sz="2000" dirty="0">
              <a:effectLst/>
              <a:latin typeface="Tahoma" charset="0"/>
              <a:ea typeface="Tahoma" charset="0"/>
              <a:cs typeface="Tahoma" charset="0"/>
            </a:endParaRPr>
          </a:p>
        </p:txBody>
      </p:sp>
      <p:pic>
        <p:nvPicPr>
          <p:cNvPr id="2" name="Picture 2" descr="Standpunten | Nederlandse Vereniging voor Duikgeneeskunde">
            <a:extLst>
              <a:ext uri="{FF2B5EF4-FFF2-40B4-BE49-F238E27FC236}">
                <a16:creationId xmlns:a16="http://schemas.microsoft.com/office/drawing/2014/main" id="{70725237-2388-4E26-79BC-F8C9B54D0D2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98512" l="4896" r="90000">
                        <a14:foregroundMark x1="8698" y1="43527" x2="4896" y2="49033"/>
                        <a14:foregroundMark x1="4896" y1="49033" x2="11146" y2="57589"/>
                        <a14:foregroundMark x1="29688" y1="88021" x2="29844" y2="98512"/>
                      </a14:backgroundRemoval>
                    </a14:imgEffect>
                  </a14:imgLayer>
                </a14:imgProps>
              </a:ext>
              <a:ext uri="{28A0092B-C50C-407E-A947-70E740481C1C}">
                <a14:useLocalDpi xmlns:a14="http://schemas.microsoft.com/office/drawing/2010/main" val="0"/>
              </a:ext>
            </a:extLst>
          </a:blip>
          <a:srcRect/>
          <a:stretch>
            <a:fillRect/>
          </a:stretch>
        </p:blipFill>
        <p:spPr bwMode="auto">
          <a:xfrm rot="2158526">
            <a:off x="3547712" y="4375314"/>
            <a:ext cx="2521384" cy="17649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pilepsie Noodkaart | bol">
            <a:extLst>
              <a:ext uri="{FF2B5EF4-FFF2-40B4-BE49-F238E27FC236}">
                <a16:creationId xmlns:a16="http://schemas.microsoft.com/office/drawing/2014/main" id="{55B53757-24FC-83F4-AD75-A20C5E89F7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7048" y="4528657"/>
            <a:ext cx="2339752" cy="145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41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nvSpPr>
        <p:spPr bwMode="auto">
          <a:xfrm>
            <a:off x="251520" y="1844824"/>
            <a:ext cx="7848872"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lnSpc>
                <a:spcPct val="90000"/>
              </a:lnSpc>
            </a:pPr>
            <a:r>
              <a:rPr lang="en-US" altLang="en-US" sz="2800" dirty="0">
                <a:solidFill>
                  <a:schemeClr val="bg1"/>
                </a:solidFill>
                <a:latin typeface="Arial" pitchFamily="34" charset="0"/>
                <a:cs typeface="Arial" pitchFamily="34" charset="0"/>
              </a:rPr>
              <a:t>2. </a:t>
            </a:r>
            <a:r>
              <a:rPr lang="en-US" altLang="en-US" sz="2800" dirty="0" err="1">
                <a:solidFill>
                  <a:schemeClr val="bg1"/>
                </a:solidFill>
                <a:latin typeface="Arial" pitchFamily="34" charset="0"/>
                <a:cs typeface="Arial" pitchFamily="34" charset="0"/>
              </a:rPr>
              <a:t>Herkenning</a:t>
            </a:r>
            <a:r>
              <a:rPr lang="en-US" altLang="en-US" sz="2800" dirty="0">
                <a:solidFill>
                  <a:schemeClr val="bg1"/>
                </a:solidFill>
                <a:latin typeface="Arial" pitchFamily="34" charset="0"/>
                <a:cs typeface="Arial" pitchFamily="34" charset="0"/>
              </a:rPr>
              <a:t> en </a:t>
            </a:r>
            <a:r>
              <a:rPr lang="en-US" altLang="en-US" sz="2800" dirty="0" err="1">
                <a:solidFill>
                  <a:schemeClr val="bg1"/>
                </a:solidFill>
                <a:latin typeface="Arial" pitchFamily="34" charset="0"/>
                <a:cs typeface="Arial" pitchFamily="34" charset="0"/>
              </a:rPr>
              <a:t>opvang</a:t>
            </a:r>
            <a:r>
              <a:rPr lang="en-US" altLang="en-US" sz="2800" dirty="0">
                <a:solidFill>
                  <a:schemeClr val="bg1"/>
                </a:solidFill>
                <a:latin typeface="Arial" pitchFamily="34" charset="0"/>
                <a:cs typeface="Arial" pitchFamily="34" charset="0"/>
              </a:rPr>
              <a:t> van </a:t>
            </a:r>
            <a:r>
              <a:rPr lang="en-US" altLang="en-US" sz="2800" dirty="0" err="1">
                <a:solidFill>
                  <a:schemeClr val="bg1"/>
                </a:solidFill>
                <a:latin typeface="Arial" pitchFamily="34" charset="0"/>
                <a:cs typeface="Arial" pitchFamily="34" charset="0"/>
              </a:rPr>
              <a:t>zwaargewonde</a:t>
            </a:r>
            <a:r>
              <a:rPr lang="en-US" altLang="en-US" sz="2800" dirty="0">
                <a:solidFill>
                  <a:schemeClr val="bg1"/>
                </a:solidFill>
                <a:latin typeface="Arial" pitchFamily="34" charset="0"/>
                <a:cs typeface="Arial" pitchFamily="34" charset="0"/>
              </a:rPr>
              <a:t> </a:t>
            </a:r>
            <a:r>
              <a:rPr lang="en-US" altLang="en-US" sz="2800" dirty="0" err="1">
                <a:solidFill>
                  <a:schemeClr val="bg1"/>
                </a:solidFill>
                <a:latin typeface="Arial" pitchFamily="34" charset="0"/>
                <a:cs typeface="Arial" pitchFamily="34" charset="0"/>
              </a:rPr>
              <a:t>kinderen</a:t>
            </a:r>
            <a:endParaRPr lang="en-US" altLang="en-US" sz="2800" dirty="0">
              <a:solidFill>
                <a:schemeClr val="bg1"/>
              </a:solidFill>
              <a:latin typeface="Arial" pitchFamily="34" charset="0"/>
              <a:cs typeface="Arial" pitchFamily="34" charset="0"/>
            </a:endParaRPr>
          </a:p>
        </p:txBody>
      </p:sp>
      <p:pic>
        <p:nvPicPr>
          <p:cNvPr id="9218" name="Picture 2">
            <a:extLst>
              <a:ext uri="{FF2B5EF4-FFF2-40B4-BE49-F238E27FC236}">
                <a16:creationId xmlns:a16="http://schemas.microsoft.com/office/drawing/2014/main" id="{EFD586E6-2DDD-2188-98B5-7FABD7CA2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854" y="2852936"/>
            <a:ext cx="3737992" cy="257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01958"/>
      </p:ext>
    </p:extLst>
  </p:cSld>
  <p:clrMapOvr>
    <a:masterClrMapping/>
  </p:clrMapOvr>
  <mc:AlternateContent xmlns:mc="http://schemas.openxmlformats.org/markup-compatibility/2006" xmlns:p14="http://schemas.microsoft.com/office/powerpoint/2010/main">
    <mc:Choice Requires="p14">
      <p:transition spd="slow" p14:dur="2000" advTm="11668"/>
    </mc:Choice>
    <mc:Fallback xmlns="">
      <p:transition xmlns:p14="http://schemas.microsoft.com/office/powerpoint/2010/main" spd="slow" advTm="1166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540000" y="360000"/>
            <a:ext cx="8172943"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ea typeface="ＭＳ Ｐゴシック" charset="-128"/>
              </a:rPr>
              <a:t>Trauma</a:t>
            </a:r>
          </a:p>
        </p:txBody>
      </p:sp>
      <p:sp>
        <p:nvSpPr>
          <p:cNvPr id="46082" name="Content Placeholder 2"/>
          <p:cNvSpPr>
            <a:spLocks noGrp="1"/>
          </p:cNvSpPr>
          <p:nvPr>
            <p:ph idx="1"/>
          </p:nvPr>
        </p:nvSpPr>
        <p:spPr bwMode="auto">
          <a:xfrm>
            <a:off x="540000" y="1080000"/>
            <a:ext cx="8366005" cy="4653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Tx/>
              <a:buChar char="•"/>
            </a:pPr>
            <a:r>
              <a:rPr lang="nl-NL" noProof="0" dirty="0">
                <a:solidFill>
                  <a:srgbClr val="333333"/>
                </a:solidFill>
                <a:latin typeface="Arial"/>
                <a:ea typeface="ＭＳ Ｐゴシック"/>
                <a:cs typeface="Arial"/>
              </a:rPr>
              <a:t>Primaire opvang en </a:t>
            </a:r>
            <a:r>
              <a:rPr lang="nl-NL" b="1" baseline="-25000" noProof="0" dirty="0">
                <a:solidFill>
                  <a:srgbClr val="333333"/>
                </a:solidFill>
                <a:latin typeface="Arial"/>
                <a:ea typeface="ＭＳ Ｐゴシック"/>
                <a:cs typeface="Arial"/>
              </a:rPr>
              <a:t>c</a:t>
            </a:r>
            <a:r>
              <a:rPr lang="nl-NL" b="1" noProof="0" dirty="0">
                <a:solidFill>
                  <a:srgbClr val="333333"/>
                </a:solidFill>
                <a:latin typeface="Arial"/>
                <a:ea typeface="ＭＳ Ｐゴシック"/>
                <a:cs typeface="Arial"/>
              </a:rPr>
              <a:t>A</a:t>
            </a:r>
            <a:r>
              <a:rPr lang="nl-NL" b="1" baseline="-25000" noProof="0" dirty="0">
                <a:solidFill>
                  <a:srgbClr val="333333"/>
                </a:solidFill>
                <a:latin typeface="Arial"/>
                <a:ea typeface="ＭＳ Ｐゴシック"/>
                <a:cs typeface="Arial"/>
              </a:rPr>
              <a:t>c</a:t>
            </a:r>
            <a:r>
              <a:rPr lang="nl-NL" b="1" noProof="0" dirty="0">
                <a:solidFill>
                  <a:srgbClr val="333333"/>
                </a:solidFill>
                <a:latin typeface="Arial"/>
                <a:ea typeface="ＭＳ Ｐゴシック"/>
                <a:cs typeface="Arial"/>
              </a:rPr>
              <a:t>BCDE </a:t>
            </a:r>
            <a:r>
              <a:rPr lang="nl-NL" noProof="0" dirty="0">
                <a:solidFill>
                  <a:srgbClr val="333333"/>
                </a:solidFill>
                <a:latin typeface="Arial"/>
                <a:ea typeface="ＭＳ Ｐゴシック"/>
                <a:cs typeface="Arial"/>
              </a:rPr>
              <a:t>resuscitatie zijn prioritair!</a:t>
            </a:r>
          </a:p>
          <a:p>
            <a:pPr eaLnBrk="1" hangingPunct="1">
              <a:buFontTx/>
              <a:buChar char="•"/>
            </a:pPr>
            <a:r>
              <a:rPr lang="nl-NL" noProof="0" dirty="0">
                <a:solidFill>
                  <a:srgbClr val="333333"/>
                </a:solidFill>
                <a:latin typeface="Arial" charset="0"/>
                <a:ea typeface="ＭＳ Ｐゴシック" pitchFamily="34" charset="-128"/>
                <a:cs typeface="Arial" charset="0"/>
              </a:rPr>
              <a:t>Teammanagement en teamcontrole zijn essentieel</a:t>
            </a:r>
          </a:p>
          <a:p>
            <a:pPr eaLnBrk="1" hangingPunct="1">
              <a:buFontTx/>
              <a:buChar char="•"/>
            </a:pPr>
            <a:r>
              <a:rPr lang="nl-NL" noProof="0" dirty="0">
                <a:solidFill>
                  <a:srgbClr val="333333"/>
                </a:solidFill>
                <a:latin typeface="Arial" charset="0"/>
                <a:ea typeface="ＭＳ Ｐゴシック" pitchFamily="34" charset="-128"/>
                <a:cs typeface="Arial" charset="0"/>
              </a:rPr>
              <a:t>Secundaire opvang waar nodig</a:t>
            </a:r>
            <a:endParaRPr lang="nl-NL" noProof="0" dirty="0">
              <a:latin typeface="Arial" panose="020B0604020202020204" pitchFamily="34" charset="0"/>
              <a:ea typeface="ＭＳ Ｐゴシック" charset="-128"/>
              <a:cs typeface="Arial" panose="020B0604020202020204" pitchFamily="34" charset="0"/>
            </a:endParaRPr>
          </a:p>
          <a:p>
            <a:pPr>
              <a:spcBef>
                <a:spcPts val="0"/>
              </a:spcBef>
            </a:pPr>
            <a:endParaRPr lang="nl-NL" noProof="0" dirty="0">
              <a:latin typeface="Arial" panose="020B0604020202020204" pitchFamily="34" charset="0"/>
              <a:ea typeface="ＭＳ Ｐゴシック" charset="-128"/>
              <a:cs typeface="Arial" panose="020B0604020202020204" pitchFamily="34" charset="0"/>
            </a:endParaRPr>
          </a:p>
        </p:txBody>
      </p:sp>
      <p:pic>
        <p:nvPicPr>
          <p:cNvPr id="6" name="Picture 3" descr="A picture containing person, ground, outdoor, feet&#10;&#10;Description automatically generated">
            <a:extLst>
              <a:ext uri="{FF2B5EF4-FFF2-40B4-BE49-F238E27FC236}">
                <a16:creationId xmlns:a16="http://schemas.microsoft.com/office/drawing/2014/main" id="{BE823DAB-9AB9-2AFF-5F33-05BABFE280D7}"/>
              </a:ext>
            </a:extLst>
          </p:cNvPr>
          <p:cNvPicPr>
            <a:picLocks noChangeAspect="1"/>
          </p:cNvPicPr>
          <p:nvPr/>
        </p:nvPicPr>
        <p:blipFill rotWithShape="1">
          <a:blip r:embed="rId3"/>
          <a:srcRect b="40319"/>
          <a:stretch/>
        </p:blipFill>
        <p:spPr>
          <a:xfrm>
            <a:off x="3239384" y="3789040"/>
            <a:ext cx="5544616" cy="2203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356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540000" y="360000"/>
            <a:ext cx="8229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ea typeface="ＭＳ Ｐゴシック" charset="-128"/>
              </a:rPr>
              <a:t>Trauma</a:t>
            </a:r>
          </a:p>
        </p:txBody>
      </p:sp>
      <p:sp>
        <p:nvSpPr>
          <p:cNvPr id="46082" name="Content Placeholder 2"/>
          <p:cNvSpPr>
            <a:spLocks noGrp="1"/>
          </p:cNvSpPr>
          <p:nvPr>
            <p:ph idx="1"/>
          </p:nvPr>
        </p:nvSpPr>
        <p:spPr bwMode="auto">
          <a:xfrm>
            <a:off x="261086" y="1102372"/>
            <a:ext cx="6975209" cy="4653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ts val="0"/>
              </a:spcBef>
            </a:pPr>
            <a:r>
              <a:rPr lang="nl-NL" sz="3200" dirty="0">
                <a:latin typeface="Arial" panose="020B0604020202020204" pitchFamily="34" charset="0"/>
                <a:ea typeface="ＭＳ Ｐゴシック" charset="-128"/>
                <a:cs typeface="Arial" panose="020B0604020202020204" pitchFamily="34" charset="0"/>
              </a:rPr>
              <a:t>Trauma level</a:t>
            </a:r>
          </a:p>
          <a:p>
            <a:pPr>
              <a:spcBef>
                <a:spcPts val="0"/>
              </a:spcBef>
            </a:pPr>
            <a:endParaRPr lang="nl-NL" sz="3200" dirty="0">
              <a:latin typeface="Arial" panose="020B0604020202020204" pitchFamily="34" charset="0"/>
              <a:ea typeface="ＭＳ Ｐゴシック" charset="-128"/>
              <a:cs typeface="Arial" panose="020B0604020202020204" pitchFamily="34" charset="0"/>
            </a:endParaRPr>
          </a:p>
          <a:p>
            <a:pPr>
              <a:spcBef>
                <a:spcPts val="0"/>
              </a:spcBef>
            </a:pPr>
            <a:r>
              <a:rPr lang="nl-NL" sz="3200" dirty="0">
                <a:latin typeface="Arial" panose="020B0604020202020204" pitchFamily="34" charset="0"/>
                <a:ea typeface="ＭＳ Ｐゴシック" charset="-128"/>
                <a:cs typeface="Arial" panose="020B0604020202020204" pitchFamily="34" charset="0"/>
              </a:rPr>
              <a:t>Trauma team voorbereiding</a:t>
            </a:r>
          </a:p>
          <a:p>
            <a:pPr lvl="1">
              <a:spcBef>
                <a:spcPts val="0"/>
              </a:spcBef>
            </a:pPr>
            <a:r>
              <a:rPr kumimoji="0" lang="nl-NL" sz="2800" b="0" i="0" u="none" strike="noStrike" kern="0" cap="none" spc="0" normalizeH="0" baseline="0" noProof="0" dirty="0">
                <a:ln>
                  <a:noFill/>
                </a:ln>
                <a:solidFill>
                  <a:srgbClr val="333333"/>
                </a:solidFill>
                <a:effectLst/>
                <a:uLnTx/>
                <a:uFillTx/>
                <a:latin typeface="Arial" panose="020B0604020202020204" pitchFamily="34" charset="0"/>
                <a:ea typeface="ＭＳ Ｐゴシック" pitchFamily="-1" charset="-128"/>
                <a:cs typeface="Arial" panose="020B0604020202020204" pitchFamily="34" charset="0"/>
              </a:rPr>
              <a:t>antwoord ~ centrum, principes </a:t>
            </a:r>
            <a:r>
              <a:rPr kumimoji="0" lang="nl-NL" sz="2800" b="0" i="0" u="sng" strike="noStrike" kern="0" cap="none" spc="0" normalizeH="0" baseline="0" noProof="0" dirty="0">
                <a:ln>
                  <a:noFill/>
                </a:ln>
                <a:solidFill>
                  <a:srgbClr val="333333"/>
                </a:solidFill>
                <a:effectLst/>
                <a:uLnTx/>
                <a:uFillTx/>
                <a:latin typeface="Arial" panose="020B0604020202020204" pitchFamily="34" charset="0"/>
                <a:ea typeface="ＭＳ Ｐゴシック" pitchFamily="-1" charset="-128"/>
                <a:cs typeface="Arial" panose="020B0604020202020204" pitchFamily="34" charset="0"/>
              </a:rPr>
              <a:t>niet</a:t>
            </a:r>
            <a:r>
              <a:rPr lang="nl-NL" sz="2800" dirty="0">
                <a:solidFill>
                  <a:srgbClr val="333333"/>
                </a:solidFill>
                <a:latin typeface="Arial" panose="020B0604020202020204" pitchFamily="34" charset="0"/>
                <a:ea typeface="ＭＳ Ｐゴシック" pitchFamily="-1" charset="-128"/>
                <a:cs typeface="Arial" panose="020B0604020202020204" pitchFamily="34" charset="0"/>
              </a:rPr>
              <a:t>.</a:t>
            </a:r>
          </a:p>
          <a:p>
            <a:pPr lvl="1">
              <a:spcBef>
                <a:spcPts val="0"/>
              </a:spcBef>
            </a:pPr>
            <a:endParaRPr lang="nl-NL" sz="2800" dirty="0">
              <a:solidFill>
                <a:srgbClr val="333333"/>
              </a:solidFill>
              <a:latin typeface="Arial" panose="020B0604020202020204" pitchFamily="34" charset="0"/>
              <a:ea typeface="ＭＳ Ｐゴシック" pitchFamily="-1" charset="-128"/>
              <a:cs typeface="Arial" panose="020B0604020202020204" pitchFamily="34" charset="0"/>
            </a:endParaRPr>
          </a:p>
          <a:p>
            <a:pPr>
              <a:spcBef>
                <a:spcPts val="0"/>
              </a:spcBef>
            </a:pPr>
            <a:r>
              <a:rPr lang="nl-NL" sz="3200" dirty="0">
                <a:latin typeface="Arial" panose="020B0604020202020204" pitchFamily="34" charset="0"/>
                <a:ea typeface="ＭＳ Ｐゴシック" charset="-128"/>
                <a:cs typeface="Arial" panose="020B0604020202020204" pitchFamily="34" charset="0"/>
              </a:rPr>
              <a:t>Team allocaties en pre-briefing</a:t>
            </a:r>
          </a:p>
          <a:p>
            <a:pPr>
              <a:spcBef>
                <a:spcPts val="0"/>
              </a:spcBef>
            </a:pPr>
            <a:endParaRPr lang="nl-NL" sz="3200" dirty="0">
              <a:latin typeface="Arial" panose="020B0604020202020204" pitchFamily="34" charset="0"/>
              <a:ea typeface="ＭＳ Ｐゴシック" charset="-128"/>
              <a:cs typeface="Arial" panose="020B0604020202020204" pitchFamily="34" charset="0"/>
            </a:endParaRPr>
          </a:p>
          <a:p>
            <a:pPr>
              <a:spcBef>
                <a:spcPts val="0"/>
              </a:spcBef>
            </a:pPr>
            <a:r>
              <a:rPr lang="nl-NL" sz="3200" dirty="0">
                <a:latin typeface="Arial" panose="020B0604020202020204" pitchFamily="34" charset="0"/>
                <a:ea typeface="ＭＳ Ｐゴシック" charset="-128"/>
                <a:cs typeface="Arial" panose="020B0604020202020204" pitchFamily="34" charset="0"/>
              </a:rPr>
              <a:t>Duidelijke hand-over - ATMIST</a:t>
            </a:r>
          </a:p>
        </p:txBody>
      </p:sp>
      <p:sp>
        <p:nvSpPr>
          <p:cNvPr id="3" name="TextBox 2">
            <a:extLst>
              <a:ext uri="{FF2B5EF4-FFF2-40B4-BE49-F238E27FC236}">
                <a16:creationId xmlns:a16="http://schemas.microsoft.com/office/drawing/2014/main" id="{4A10B2D2-2369-F41B-A31B-12701D57FB73}"/>
              </a:ext>
            </a:extLst>
          </p:cNvPr>
          <p:cNvSpPr txBox="1"/>
          <p:nvPr/>
        </p:nvSpPr>
        <p:spPr>
          <a:xfrm>
            <a:off x="6847716" y="3933056"/>
            <a:ext cx="2160240" cy="2308324"/>
          </a:xfrm>
          <a:prstGeom prst="rect">
            <a:avLst/>
          </a:prstGeom>
          <a:noFill/>
          <a:ln>
            <a:solidFill>
              <a:schemeClr val="tx1"/>
            </a:solidFill>
          </a:ln>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ge</a:t>
            </a:r>
          </a:p>
          <a:p>
            <a:r>
              <a:rPr lang="en-GB" dirty="0">
                <a:solidFill>
                  <a:srgbClr val="FF0000"/>
                </a:solidFill>
                <a:latin typeface="Arial" panose="020B0604020202020204" pitchFamily="34" charset="0"/>
                <a:cs typeface="Arial" panose="020B0604020202020204" pitchFamily="34" charset="0"/>
              </a:rPr>
              <a:t>T</a:t>
            </a:r>
            <a:r>
              <a:rPr lang="en-GB" dirty="0">
                <a:latin typeface="Arial" panose="020B0604020202020204" pitchFamily="34" charset="0"/>
                <a:cs typeface="Arial" panose="020B0604020202020204" pitchFamily="34" charset="0"/>
              </a:rPr>
              <a:t>ime of injury</a:t>
            </a:r>
          </a:p>
          <a:p>
            <a:r>
              <a:rPr lang="en-GB" dirty="0">
                <a:solidFill>
                  <a:srgbClr val="FF0000"/>
                </a:solidFill>
                <a:latin typeface="Arial" panose="020B0604020202020204" pitchFamily="34" charset="0"/>
                <a:cs typeface="Arial" panose="020B0604020202020204" pitchFamily="34" charset="0"/>
              </a:rPr>
              <a:t>M</a:t>
            </a:r>
            <a:r>
              <a:rPr lang="en-GB" dirty="0">
                <a:latin typeface="Arial" panose="020B0604020202020204" pitchFamily="34" charset="0"/>
                <a:cs typeface="Arial" panose="020B0604020202020204" pitchFamily="34" charset="0"/>
              </a:rPr>
              <a:t>echanism</a:t>
            </a:r>
          </a:p>
          <a:p>
            <a:r>
              <a:rPr lang="en-GB" dirty="0">
                <a:solidFill>
                  <a:srgbClr val="FF0000"/>
                </a:solidFill>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njuries</a:t>
            </a:r>
          </a:p>
          <a:p>
            <a:r>
              <a:rPr lang="en-GB" dirty="0">
                <a:solidFill>
                  <a:srgbClr val="FF0000"/>
                </a:solidFill>
                <a:latin typeface="Arial" panose="020B0604020202020204" pitchFamily="34" charset="0"/>
                <a:cs typeface="Arial" panose="020B0604020202020204" pitchFamily="34" charset="0"/>
              </a:rPr>
              <a:t>S</a:t>
            </a:r>
            <a:r>
              <a:rPr lang="en-GB" dirty="0">
                <a:latin typeface="Arial" panose="020B0604020202020204" pitchFamily="34" charset="0"/>
                <a:cs typeface="Arial" panose="020B0604020202020204" pitchFamily="34" charset="0"/>
              </a:rPr>
              <a:t>igns</a:t>
            </a:r>
          </a:p>
          <a:p>
            <a:r>
              <a:rPr lang="en-GB" dirty="0">
                <a:solidFill>
                  <a:srgbClr val="FF0000"/>
                </a:solidFill>
                <a:latin typeface="Arial" panose="020B0604020202020204" pitchFamily="34" charset="0"/>
                <a:cs typeface="Arial" panose="020B0604020202020204" pitchFamily="34" charset="0"/>
              </a:rPr>
              <a:t>T</a:t>
            </a:r>
            <a:r>
              <a:rPr lang="en-GB" dirty="0">
                <a:latin typeface="Arial" panose="020B0604020202020204" pitchFamily="34" charset="0"/>
                <a:cs typeface="Arial" panose="020B0604020202020204" pitchFamily="34" charset="0"/>
              </a:rPr>
              <a:t>reatment</a:t>
            </a:r>
          </a:p>
        </p:txBody>
      </p:sp>
      <p:pic>
        <p:nvPicPr>
          <p:cNvPr id="4" name="Content Placeholder 4">
            <a:extLst>
              <a:ext uri="{FF2B5EF4-FFF2-40B4-BE49-F238E27FC236}">
                <a16:creationId xmlns:a16="http://schemas.microsoft.com/office/drawing/2014/main" id="{567A820B-FAF4-49E0-5325-9C3563D10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760" y="116063"/>
            <a:ext cx="1992257" cy="2347172"/>
          </a:xfrm>
          <a:prstGeom prst="rect">
            <a:avLst/>
          </a:prstGeom>
        </p:spPr>
      </p:pic>
    </p:spTree>
    <p:extLst>
      <p:ext uri="{BB962C8B-B14F-4D97-AF65-F5344CB8AC3E}">
        <p14:creationId xmlns:p14="http://schemas.microsoft.com/office/powerpoint/2010/main" val="395145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23756" y="332656"/>
            <a:ext cx="8496488"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nl-NL" noProof="0" dirty="0">
                <a:latin typeface="Arial" charset="0"/>
                <a:ea typeface="ＭＳ Ｐゴシック" pitchFamily="34" charset="-128"/>
                <a:cs typeface="Arial" charset="0"/>
              </a:rPr>
              <a:t>Trauma - Initiële beoordeling en opvang</a:t>
            </a:r>
          </a:p>
        </p:txBody>
      </p:sp>
      <p:sp>
        <p:nvSpPr>
          <p:cNvPr id="19459" name="Content Placeholder 2"/>
          <p:cNvSpPr>
            <a:spLocks noGrp="1"/>
          </p:cNvSpPr>
          <p:nvPr>
            <p:ph idx="1"/>
          </p:nvPr>
        </p:nvSpPr>
        <p:spPr bwMode="auto">
          <a:xfrm>
            <a:off x="515353" y="1124744"/>
            <a:ext cx="8229600"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FontTx/>
              <a:buNone/>
            </a:pPr>
            <a:r>
              <a:rPr lang="nl-NL" sz="3200" b="1" baseline="-25000" noProof="0">
                <a:solidFill>
                  <a:srgbClr val="2E5796"/>
                </a:solidFill>
                <a:latin typeface="Arial" charset="0"/>
                <a:ea typeface="ＭＳ Ｐゴシック" pitchFamily="34" charset="-128"/>
                <a:cs typeface="Arial" charset="0"/>
              </a:rPr>
              <a:t>C </a:t>
            </a:r>
            <a:r>
              <a:rPr lang="nl-NL" i="1" noProof="0" dirty="0" err="1">
                <a:solidFill>
                  <a:srgbClr val="333333"/>
                </a:solidFill>
                <a:latin typeface="Arial" charset="0"/>
                <a:ea typeface="ＭＳ Ｐゴシック" pitchFamily="34" charset="-128"/>
                <a:cs typeface="Arial" charset="0"/>
              </a:rPr>
              <a:t>ontrole</a:t>
            </a:r>
            <a:r>
              <a:rPr lang="nl-NL" i="1" noProof="0" dirty="0">
                <a:solidFill>
                  <a:srgbClr val="333333"/>
                </a:solidFill>
                <a:latin typeface="Arial" charset="0"/>
                <a:ea typeface="ＭＳ Ｐゴシック" pitchFamily="34" charset="-128"/>
                <a:cs typeface="Arial" charset="0"/>
              </a:rPr>
              <a:t> catastrofale bloedingen </a:t>
            </a:r>
          </a:p>
          <a:p>
            <a:pPr marL="0" indent="0" eaLnBrk="1" hangingPunct="1">
              <a:buFontTx/>
              <a:buNone/>
            </a:pPr>
            <a:r>
              <a:rPr lang="nl-NL" sz="3200" b="1" noProof="0" dirty="0">
                <a:solidFill>
                  <a:srgbClr val="2E5796"/>
                </a:solidFill>
                <a:latin typeface="Arial" charset="0"/>
                <a:ea typeface="ＭＳ Ｐゴシック" pitchFamily="34" charset="-128"/>
                <a:cs typeface="Arial" charset="0"/>
              </a:rPr>
              <a:t>A</a:t>
            </a:r>
            <a:r>
              <a:rPr lang="nl-NL" noProof="0" dirty="0">
                <a:solidFill>
                  <a:srgbClr val="333333"/>
                </a:solidFill>
                <a:latin typeface="Arial" charset="0"/>
                <a:ea typeface="ＭＳ Ｐゴシック" pitchFamily="34" charset="-128"/>
                <a:cs typeface="Arial" charset="0"/>
              </a:rPr>
              <a:t>irway – open luchtweg</a:t>
            </a:r>
          </a:p>
          <a:p>
            <a:pPr marL="0" indent="0" eaLnBrk="1" hangingPunct="1">
              <a:buFontTx/>
              <a:buNone/>
            </a:pPr>
            <a:r>
              <a:rPr lang="nl-NL" sz="3200" b="1" baseline="-25000" noProof="0" dirty="0">
                <a:solidFill>
                  <a:srgbClr val="2E5796"/>
                </a:solidFill>
                <a:latin typeface="Arial" charset="0"/>
                <a:ea typeface="ＭＳ Ｐゴシック" pitchFamily="34" charset="-128"/>
                <a:cs typeface="Arial" charset="0"/>
              </a:rPr>
              <a:t>C </a:t>
            </a:r>
            <a:r>
              <a:rPr lang="nl-NL" noProof="0" dirty="0">
                <a:solidFill>
                  <a:srgbClr val="333333"/>
                </a:solidFill>
                <a:latin typeface="Arial" charset="0"/>
                <a:ea typeface="ＭＳ Ｐゴシック" pitchFamily="34" charset="-128"/>
                <a:cs typeface="Arial" charset="0"/>
              </a:rPr>
              <a:t>bescherming (cervicale) wervelkolom </a:t>
            </a:r>
          </a:p>
          <a:p>
            <a:pPr marL="0" indent="0" eaLnBrk="1" hangingPunct="1">
              <a:buFontTx/>
              <a:buNone/>
            </a:pPr>
            <a:r>
              <a:rPr lang="nl-NL" sz="3200" b="1" noProof="0" dirty="0">
                <a:solidFill>
                  <a:srgbClr val="2E5796"/>
                </a:solidFill>
                <a:latin typeface="Arial" charset="0"/>
                <a:ea typeface="ＭＳ Ｐゴシック" pitchFamily="34" charset="-128"/>
                <a:cs typeface="Arial" charset="0"/>
              </a:rPr>
              <a:t>B</a:t>
            </a:r>
            <a:r>
              <a:rPr lang="nl-NL" noProof="0" dirty="0">
                <a:solidFill>
                  <a:srgbClr val="333333"/>
                </a:solidFill>
                <a:latin typeface="Arial" charset="0"/>
                <a:ea typeface="ＭＳ Ｐゴシック" pitchFamily="34" charset="-128"/>
                <a:cs typeface="Arial" charset="0"/>
              </a:rPr>
              <a:t>reathing (ademhaling)</a:t>
            </a:r>
          </a:p>
          <a:p>
            <a:pPr marL="0" indent="0" eaLnBrk="1" hangingPunct="1">
              <a:buFontTx/>
              <a:buNone/>
            </a:pPr>
            <a:r>
              <a:rPr lang="nl-NL" sz="3200" b="1" noProof="0" dirty="0">
                <a:solidFill>
                  <a:srgbClr val="2E5796"/>
                </a:solidFill>
                <a:latin typeface="Arial" charset="0"/>
                <a:ea typeface="ＭＳ Ｐゴシック" pitchFamily="34" charset="-128"/>
                <a:cs typeface="Arial" charset="0"/>
              </a:rPr>
              <a:t>C</a:t>
            </a:r>
            <a:r>
              <a:rPr lang="nl-NL" noProof="0" dirty="0">
                <a:solidFill>
                  <a:srgbClr val="333333"/>
                </a:solidFill>
                <a:latin typeface="Arial" charset="0"/>
                <a:ea typeface="ＭＳ Ｐゴシック" pitchFamily="34" charset="-128"/>
                <a:cs typeface="Arial" charset="0"/>
              </a:rPr>
              <a:t>irculatie</a:t>
            </a:r>
          </a:p>
          <a:p>
            <a:pPr marL="0" indent="0" eaLnBrk="1" hangingPunct="1">
              <a:buFontTx/>
              <a:buNone/>
            </a:pPr>
            <a:r>
              <a:rPr lang="nl-NL" sz="3200" b="1" noProof="0" dirty="0">
                <a:solidFill>
                  <a:srgbClr val="2E5796"/>
                </a:solidFill>
                <a:latin typeface="Arial" charset="0"/>
                <a:ea typeface="ＭＳ Ｐゴシック" pitchFamily="34" charset="-128"/>
                <a:cs typeface="Arial" charset="0"/>
              </a:rPr>
              <a:t>D</a:t>
            </a:r>
            <a:r>
              <a:rPr lang="nl-NL" noProof="0" dirty="0">
                <a:solidFill>
                  <a:srgbClr val="333333"/>
                </a:solidFill>
                <a:latin typeface="Arial" charset="0"/>
                <a:ea typeface="ＭＳ Ｐゴシック" pitchFamily="34" charset="-128"/>
                <a:cs typeface="Arial" charset="0"/>
              </a:rPr>
              <a:t>isability (neurologie)</a:t>
            </a:r>
          </a:p>
          <a:p>
            <a:pPr marL="0" indent="0" eaLnBrk="1" hangingPunct="1">
              <a:buFontTx/>
              <a:buNone/>
            </a:pPr>
            <a:r>
              <a:rPr lang="nl-NL" sz="3200" b="1" noProof="0" dirty="0">
                <a:solidFill>
                  <a:srgbClr val="2E5796"/>
                </a:solidFill>
                <a:latin typeface="Arial" charset="0"/>
                <a:ea typeface="ＭＳ Ｐゴシック" pitchFamily="34" charset="-128"/>
                <a:cs typeface="Arial" charset="0"/>
              </a:rPr>
              <a:t>E</a:t>
            </a:r>
            <a:r>
              <a:rPr lang="nl-NL" noProof="0" dirty="0">
                <a:solidFill>
                  <a:srgbClr val="333333"/>
                </a:solidFill>
                <a:latin typeface="Arial" charset="0"/>
                <a:ea typeface="ＭＳ Ｐゴシック" pitchFamily="34" charset="-128"/>
                <a:cs typeface="Arial" charset="0"/>
              </a:rPr>
              <a:t>xposure (uitwendig) inclusief extremiteiten / Environment (omgeving)</a:t>
            </a:r>
          </a:p>
        </p:txBody>
      </p:sp>
    </p:spTree>
    <p:extLst>
      <p:ext uri="{BB962C8B-B14F-4D97-AF65-F5344CB8AC3E}">
        <p14:creationId xmlns:p14="http://schemas.microsoft.com/office/powerpoint/2010/main" val="67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540000" y="360000"/>
            <a:ext cx="8229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dirty="0">
                <a:latin typeface="Arial" charset="0"/>
                <a:ea typeface="ＭＳ Ｐゴシック" pitchFamily="34" charset="-128"/>
                <a:cs typeface="Arial" charset="0"/>
              </a:rPr>
              <a:t>Trauma – </a:t>
            </a:r>
            <a:r>
              <a:rPr lang="en-GB" altLang="en-US" dirty="0" err="1">
                <a:latin typeface="Arial" charset="0"/>
                <a:ea typeface="ＭＳ Ｐゴシック" pitchFamily="34" charset="-128"/>
                <a:cs typeface="Arial" charset="0"/>
              </a:rPr>
              <a:t>controle</a:t>
            </a:r>
            <a:r>
              <a:rPr lang="en-GB" altLang="en-US" dirty="0">
                <a:latin typeface="Arial" charset="0"/>
                <a:ea typeface="ＭＳ Ｐゴシック" pitchFamily="34" charset="-128"/>
                <a:cs typeface="Arial" charset="0"/>
              </a:rPr>
              <a:t> </a:t>
            </a:r>
            <a:r>
              <a:rPr lang="en-GB" altLang="en-US" dirty="0" err="1">
                <a:latin typeface="Arial" charset="0"/>
                <a:ea typeface="ＭＳ Ｐゴシック" pitchFamily="34" charset="-128"/>
                <a:cs typeface="Arial" charset="0"/>
              </a:rPr>
              <a:t>bloedingen</a:t>
            </a:r>
            <a:endParaRPr lang="en-GB" altLang="en-US" dirty="0">
              <a:latin typeface="Arial" charset="0"/>
              <a:ea typeface="ＭＳ Ｐゴシック" pitchFamily="34" charset="-128"/>
              <a:cs typeface="Arial" charset="0"/>
            </a:endParaRPr>
          </a:p>
        </p:txBody>
      </p:sp>
      <p:pic>
        <p:nvPicPr>
          <p:cNvPr id="2560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519" y="1215318"/>
            <a:ext cx="2784404" cy="27844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1077" y="1179352"/>
            <a:ext cx="5282412" cy="4333494"/>
          </a:xfrm>
          <a:prstGeom prst="rect">
            <a:avLst/>
          </a:prstGeom>
          <a:noFill/>
        </p:spPr>
        <p:txBody>
          <a:bodyPr wrap="square" rtlCol="0">
            <a:spAutoFit/>
          </a:bodyPr>
          <a:lstStyle/>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Tranexaminezuur</a:t>
            </a:r>
          </a:p>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MTP en vocht – 10ml/kg</a:t>
            </a:r>
          </a:p>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Minimale belasting – ‘first </a:t>
            </a:r>
            <a:r>
              <a:rPr lang="nl-NL" sz="2600" noProof="0" dirty="0" err="1">
                <a:solidFill>
                  <a:srgbClr val="333333"/>
                </a:solidFill>
                <a:latin typeface="Arial"/>
                <a:ea typeface="ＭＳ Ｐゴシック"/>
                <a:cs typeface="Arial"/>
              </a:rPr>
              <a:t>clot</a:t>
            </a:r>
            <a:r>
              <a:rPr lang="nl-NL" sz="2600" noProof="0" dirty="0">
                <a:solidFill>
                  <a:srgbClr val="333333"/>
                </a:solidFill>
                <a:latin typeface="Arial"/>
                <a:ea typeface="ＭＳ Ｐゴシック"/>
                <a:cs typeface="Arial"/>
              </a:rPr>
              <a:t>’</a:t>
            </a:r>
          </a:p>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Directe lokale druk</a:t>
            </a:r>
          </a:p>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20</a:t>
            </a:r>
            <a:r>
              <a:rPr lang="nl-NL" sz="2600" baseline="30000" noProof="0" dirty="0">
                <a:solidFill>
                  <a:srgbClr val="333333"/>
                </a:solidFill>
                <a:latin typeface="Arial"/>
                <a:ea typeface="ＭＳ Ｐゴシック"/>
                <a:cs typeface="Arial"/>
              </a:rPr>
              <a:t>o</a:t>
            </a:r>
            <a:r>
              <a:rPr lang="nl-NL" sz="2600" noProof="0" dirty="0">
                <a:solidFill>
                  <a:srgbClr val="333333"/>
                </a:solidFill>
                <a:latin typeface="Arial"/>
                <a:ea typeface="ＭＳ Ｐゴシック"/>
                <a:cs typeface="Arial"/>
              </a:rPr>
              <a:t> tilt – geen log-</a:t>
            </a:r>
            <a:r>
              <a:rPr lang="nl-NL" sz="2600" noProof="0" dirty="0" err="1">
                <a:solidFill>
                  <a:srgbClr val="333333"/>
                </a:solidFill>
                <a:latin typeface="Arial"/>
                <a:ea typeface="ＭＳ Ｐゴシック"/>
                <a:cs typeface="Arial"/>
              </a:rPr>
              <a:t>roll</a:t>
            </a:r>
            <a:endParaRPr lang="nl-NL" sz="2600" noProof="0" dirty="0">
              <a:solidFill>
                <a:srgbClr val="333333"/>
              </a:solidFill>
              <a:latin typeface="Arial"/>
              <a:ea typeface="ＭＳ Ｐゴシック"/>
              <a:cs typeface="Arial"/>
            </a:endParaRPr>
          </a:p>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Ketamine &amp; rocuronium - RSI</a:t>
            </a:r>
          </a:p>
          <a:p>
            <a:pPr marL="457200" indent="-457200" eaLnBrk="1" hangingPunct="1">
              <a:spcBef>
                <a:spcPct val="20000"/>
              </a:spcBef>
              <a:buClr>
                <a:srgbClr val="3657A7"/>
              </a:buClr>
              <a:buFontTx/>
              <a:buChar char="•"/>
            </a:pPr>
            <a:r>
              <a:rPr lang="nl-NL" sz="2600" dirty="0">
                <a:solidFill>
                  <a:srgbClr val="333333"/>
                </a:solidFill>
                <a:latin typeface="Arial"/>
                <a:ea typeface="ＭＳ Ｐゴシック"/>
                <a:cs typeface="Arial"/>
              </a:rPr>
              <a:t>Bekkensling</a:t>
            </a:r>
            <a:endParaRPr lang="nl-NL" sz="2600" noProof="0" dirty="0">
              <a:solidFill>
                <a:srgbClr val="333333"/>
              </a:solidFill>
              <a:latin typeface="Arial"/>
              <a:ea typeface="ＭＳ Ｐゴシック"/>
              <a:cs typeface="Arial"/>
            </a:endParaRPr>
          </a:p>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Spalken</a:t>
            </a:r>
          </a:p>
          <a:p>
            <a:pPr marL="457200" indent="-457200" eaLnBrk="1" hangingPunct="1">
              <a:spcBef>
                <a:spcPct val="20000"/>
              </a:spcBef>
              <a:buClr>
                <a:srgbClr val="3657A7"/>
              </a:buClr>
              <a:buFontTx/>
              <a:buChar char="•"/>
            </a:pPr>
            <a:r>
              <a:rPr lang="nl-NL" sz="2600" noProof="0" dirty="0">
                <a:solidFill>
                  <a:srgbClr val="333333"/>
                </a:solidFill>
                <a:latin typeface="Arial"/>
                <a:ea typeface="ＭＳ Ｐゴシック"/>
                <a:cs typeface="Arial"/>
              </a:rPr>
              <a:t>Tourniquets</a:t>
            </a:r>
          </a:p>
        </p:txBody>
      </p:sp>
      <p:pic>
        <p:nvPicPr>
          <p:cNvPr id="3" name="pasted-image.pdf">
            <a:extLst>
              <a:ext uri="{FF2B5EF4-FFF2-40B4-BE49-F238E27FC236}">
                <a16:creationId xmlns:a16="http://schemas.microsoft.com/office/drawing/2014/main" id="{33EF5440-13B8-1146-0380-1302C533ECA8}"/>
              </a:ext>
            </a:extLst>
          </p:cNvPr>
          <p:cNvPicPr>
            <a:picLocks noChangeAspect="1"/>
          </p:cNvPicPr>
          <p:nvPr/>
        </p:nvPicPr>
        <p:blipFill>
          <a:blip r:embed="rId4"/>
          <a:stretch>
            <a:fillRect/>
          </a:stretch>
        </p:blipFill>
        <p:spPr>
          <a:xfrm>
            <a:off x="5918519" y="4154434"/>
            <a:ext cx="2784404" cy="2402398"/>
          </a:xfrm>
          <a:prstGeom prst="rect">
            <a:avLst/>
          </a:prstGeom>
          <a:ln w="12700">
            <a:miter lim="400000"/>
          </a:ln>
        </p:spPr>
      </p:pic>
    </p:spTree>
    <p:extLst>
      <p:ext uri="{BB962C8B-B14F-4D97-AF65-F5344CB8AC3E}">
        <p14:creationId xmlns:p14="http://schemas.microsoft.com/office/powerpoint/2010/main" val="160817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540000" y="360000"/>
            <a:ext cx="8229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dirty="0">
                <a:latin typeface="Arial" charset="0"/>
                <a:ea typeface="ＭＳ Ｐゴシック" pitchFamily="34" charset="-128"/>
                <a:cs typeface="Arial" charset="0"/>
              </a:rPr>
              <a:t>Trauma – </a:t>
            </a:r>
            <a:r>
              <a:rPr lang="en-GB" altLang="en-US" dirty="0" err="1">
                <a:latin typeface="Arial" charset="0"/>
                <a:ea typeface="ＭＳ Ｐゴシック" pitchFamily="34" charset="-128"/>
                <a:cs typeface="Arial" charset="0"/>
              </a:rPr>
              <a:t>thoraxletsel</a:t>
            </a:r>
            <a:endParaRPr lang="en-GB" altLang="en-US" dirty="0">
              <a:latin typeface="Arial" charset="0"/>
              <a:ea typeface="ＭＳ Ｐゴシック" pitchFamily="34" charset="-128"/>
              <a:cs typeface="Arial" charset="0"/>
            </a:endParaRPr>
          </a:p>
        </p:txBody>
      </p:sp>
      <p:sp>
        <p:nvSpPr>
          <p:cNvPr id="4" name="TextBox 3">
            <a:extLst>
              <a:ext uri="{FF2B5EF4-FFF2-40B4-BE49-F238E27FC236}">
                <a16:creationId xmlns:a16="http://schemas.microsoft.com/office/drawing/2014/main" id="{E07B16A7-2044-7BC7-494A-51F982E7EF03}"/>
              </a:ext>
            </a:extLst>
          </p:cNvPr>
          <p:cNvSpPr txBox="1"/>
          <p:nvPr/>
        </p:nvSpPr>
        <p:spPr>
          <a:xfrm>
            <a:off x="540000" y="1260000"/>
            <a:ext cx="7632400" cy="1040285"/>
          </a:xfrm>
          <a:prstGeom prst="rect">
            <a:avLst/>
          </a:prstGeom>
          <a:noFill/>
        </p:spPr>
        <p:txBody>
          <a:bodyPr wrap="square" rtlCol="0">
            <a:spAutoFit/>
          </a:bodyPr>
          <a:lstStyle/>
          <a:p>
            <a:pPr marL="457200" indent="-457200" eaLnBrk="1" hangingPunct="1">
              <a:spcBef>
                <a:spcPct val="20000"/>
              </a:spcBef>
              <a:buClr>
                <a:srgbClr val="3657A7"/>
              </a:buClr>
              <a:buFontTx/>
              <a:buChar char="•"/>
            </a:pPr>
            <a:r>
              <a:rPr lang="nl-NL" sz="2800" noProof="0" dirty="0" err="1">
                <a:solidFill>
                  <a:srgbClr val="333333"/>
                </a:solidFill>
                <a:latin typeface="Arial"/>
                <a:ea typeface="ＭＳ Ｐゴシック"/>
                <a:cs typeface="Arial"/>
              </a:rPr>
              <a:t>Naaldthoracocentese</a:t>
            </a:r>
            <a:r>
              <a:rPr lang="nl-NL" sz="2800" noProof="0" dirty="0">
                <a:solidFill>
                  <a:srgbClr val="333333"/>
                </a:solidFill>
                <a:latin typeface="Arial"/>
                <a:ea typeface="ＭＳ Ｐゴシック"/>
                <a:cs typeface="Arial"/>
              </a:rPr>
              <a:t> </a:t>
            </a:r>
            <a:r>
              <a:rPr lang="nl-NL" sz="2800" i="1" noProof="0" dirty="0">
                <a:solidFill>
                  <a:srgbClr val="C00000"/>
                </a:solidFill>
                <a:latin typeface="Arial"/>
                <a:ea typeface="ＭＳ Ｐゴシック"/>
                <a:cs typeface="Arial"/>
              </a:rPr>
              <a:t>(vooral non-trauma)</a:t>
            </a:r>
          </a:p>
          <a:p>
            <a:pPr marL="457200" indent="-457200" eaLnBrk="1" hangingPunct="1">
              <a:spcBef>
                <a:spcPct val="20000"/>
              </a:spcBef>
              <a:buClr>
                <a:srgbClr val="3657A7"/>
              </a:buClr>
              <a:buFontTx/>
              <a:buChar char="•"/>
            </a:pPr>
            <a:r>
              <a:rPr lang="nl-NL" sz="2800" noProof="0" dirty="0">
                <a:solidFill>
                  <a:srgbClr val="333333"/>
                </a:solidFill>
                <a:latin typeface="Arial"/>
                <a:ea typeface="ＭＳ Ｐゴシック"/>
                <a:cs typeface="Arial"/>
              </a:rPr>
              <a:t>Vinger-thoracostomie</a:t>
            </a:r>
          </a:p>
        </p:txBody>
      </p:sp>
      <p:pic>
        <p:nvPicPr>
          <p:cNvPr id="3074" name="Picture 2" descr="Finger Thoracostomy">
            <a:extLst>
              <a:ext uri="{FF2B5EF4-FFF2-40B4-BE49-F238E27FC236}">
                <a16:creationId xmlns:a16="http://schemas.microsoft.com/office/drawing/2014/main" id="{950597DF-D097-C69F-78E9-247BBD9BD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78178"/>
            <a:ext cx="5724128" cy="321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6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DDB49868-1C42-2F2C-3E7D-7C737BBFA276}"/>
              </a:ext>
            </a:extLst>
          </p:cNvPr>
          <p:cNvSpPr txBox="1">
            <a:spLocks/>
          </p:cNvSpPr>
          <p:nvPr/>
        </p:nvSpPr>
        <p:spPr>
          <a:xfrm>
            <a:off x="540000" y="360000"/>
            <a:ext cx="8280920"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Times" pitchFamily="-1" charset="0"/>
              </a:defRPr>
            </a:lvl6pPr>
            <a:lvl7pPr marL="914400" algn="ctr" rtl="0" eaLnBrk="1" fontAlgn="base" hangingPunct="1">
              <a:spcBef>
                <a:spcPct val="0"/>
              </a:spcBef>
              <a:spcAft>
                <a:spcPct val="0"/>
              </a:spcAft>
              <a:defRPr sz="4400">
                <a:solidFill>
                  <a:schemeClr val="tx2"/>
                </a:solidFill>
                <a:latin typeface="Times" pitchFamily="-1" charset="0"/>
              </a:defRPr>
            </a:lvl7pPr>
            <a:lvl8pPr marL="1371600" algn="ctr" rtl="0" eaLnBrk="1" fontAlgn="base" hangingPunct="1">
              <a:spcBef>
                <a:spcPct val="0"/>
              </a:spcBef>
              <a:spcAft>
                <a:spcPct val="0"/>
              </a:spcAft>
              <a:defRPr sz="4400">
                <a:solidFill>
                  <a:schemeClr val="tx2"/>
                </a:solidFill>
                <a:latin typeface="Times" pitchFamily="-1" charset="0"/>
              </a:defRPr>
            </a:lvl8pPr>
            <a:lvl9pPr marL="1828800" algn="ctr" rtl="0" eaLnBrk="1" fontAlgn="base" hangingPunct="1">
              <a:spcBef>
                <a:spcPct val="0"/>
              </a:spcBef>
              <a:spcAft>
                <a:spcPct val="0"/>
              </a:spcAft>
              <a:defRPr sz="4400">
                <a:solidFill>
                  <a:schemeClr val="tx2"/>
                </a:solidFill>
                <a:latin typeface="Times" pitchFamily="-1" charset="0"/>
              </a:defRPr>
            </a:lvl9pPr>
          </a:lstStyle>
          <a:p>
            <a:pPr algn="l"/>
            <a:r>
              <a:rPr lang="en-GB" altLang="en-US" sz="3200" b="1" dirty="0" err="1">
                <a:solidFill>
                  <a:srgbClr val="2E5796"/>
                </a:solidFill>
                <a:latin typeface="Arial" pitchFamily="34" charset="0"/>
                <a:cs typeface="Arial" pitchFamily="34" charset="0"/>
              </a:rPr>
              <a:t>Hartstilstand</a:t>
            </a:r>
            <a:r>
              <a:rPr lang="en-GB" altLang="en-US" sz="3200" b="1" dirty="0">
                <a:solidFill>
                  <a:srgbClr val="2E5796"/>
                </a:solidFill>
                <a:latin typeface="Arial" pitchFamily="34" charset="0"/>
                <a:cs typeface="Arial" pitchFamily="34" charset="0"/>
              </a:rPr>
              <a:t> </a:t>
            </a:r>
            <a:r>
              <a:rPr lang="en-GB" altLang="en-US" sz="3200" b="1" dirty="0" err="1">
                <a:solidFill>
                  <a:srgbClr val="2E5796"/>
                </a:solidFill>
                <a:latin typeface="Arial" pitchFamily="34" charset="0"/>
                <a:cs typeface="Arial" pitchFamily="34" charset="0"/>
              </a:rPr>
              <a:t>bij</a:t>
            </a:r>
            <a:r>
              <a:rPr lang="en-GB" altLang="en-US" sz="3200" b="1" dirty="0">
                <a:solidFill>
                  <a:srgbClr val="2E5796"/>
                </a:solidFill>
                <a:latin typeface="Arial" pitchFamily="34" charset="0"/>
                <a:cs typeface="Arial" pitchFamily="34" charset="0"/>
              </a:rPr>
              <a:t> </a:t>
            </a:r>
            <a:r>
              <a:rPr lang="en-GB" altLang="en-US" sz="3200" b="1" dirty="0" err="1">
                <a:solidFill>
                  <a:srgbClr val="2E5796"/>
                </a:solidFill>
                <a:latin typeface="Arial" pitchFamily="34" charset="0"/>
                <a:cs typeface="Arial" pitchFamily="34" charset="0"/>
              </a:rPr>
              <a:t>kinderen</a:t>
            </a:r>
            <a:r>
              <a:rPr lang="en-GB" altLang="en-US" sz="3200" b="1" dirty="0">
                <a:solidFill>
                  <a:srgbClr val="2E5796"/>
                </a:solidFill>
                <a:latin typeface="Arial" pitchFamily="34" charset="0"/>
                <a:cs typeface="Arial" pitchFamily="34" charset="0"/>
              </a:rPr>
              <a:t> met trauma</a:t>
            </a:r>
            <a:br>
              <a:rPr lang="en-GB" altLang="en-US" sz="3200" kern="0" dirty="0">
                <a:solidFill>
                  <a:srgbClr val="2470B8"/>
                </a:solidFill>
                <a:latin typeface="Arial" panose="020B0604020202020204" pitchFamily="34" charset="0"/>
                <a:cs typeface="Arial" panose="020B0604020202020204" pitchFamily="34" charset="0"/>
              </a:rPr>
            </a:br>
            <a:endParaRPr lang="nl-NL" sz="3200" kern="0" dirty="0">
              <a:solidFill>
                <a:srgbClr val="2470B8"/>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063860-3B58-B0B7-BA1C-8096F35BC889}"/>
              </a:ext>
            </a:extLst>
          </p:cNvPr>
          <p:cNvPicPr>
            <a:picLocks noChangeAspect="1"/>
          </p:cNvPicPr>
          <p:nvPr/>
        </p:nvPicPr>
        <p:blipFill rotWithShape="1">
          <a:blip r:embed="rId3"/>
          <a:srcRect l="33478" t="16312" r="34348" b="19533"/>
          <a:stretch/>
        </p:blipFill>
        <p:spPr>
          <a:xfrm>
            <a:off x="2015112" y="980728"/>
            <a:ext cx="5185783" cy="5816487"/>
          </a:xfrm>
          <a:prstGeom prst="rect">
            <a:avLst/>
          </a:prstGeom>
        </p:spPr>
      </p:pic>
    </p:spTree>
    <p:extLst>
      <p:ext uri="{BB962C8B-B14F-4D97-AF65-F5344CB8AC3E}">
        <p14:creationId xmlns:p14="http://schemas.microsoft.com/office/powerpoint/2010/main" val="128869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2ACC022B-756C-82B3-D95B-6D7035E502BC}"/>
              </a:ext>
            </a:extLst>
          </p:cNvPr>
          <p:cNvSpPr txBox="1">
            <a:spLocks/>
          </p:cNvSpPr>
          <p:nvPr/>
        </p:nvSpPr>
        <p:spPr>
          <a:xfrm>
            <a:off x="540000" y="360000"/>
            <a:ext cx="8280920" cy="63408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Times" pitchFamily="-1" charset="0"/>
              </a:defRPr>
            </a:lvl6pPr>
            <a:lvl7pPr marL="914400" algn="ctr" rtl="0" eaLnBrk="1" fontAlgn="base" hangingPunct="1">
              <a:spcBef>
                <a:spcPct val="0"/>
              </a:spcBef>
              <a:spcAft>
                <a:spcPct val="0"/>
              </a:spcAft>
              <a:defRPr sz="4400">
                <a:solidFill>
                  <a:schemeClr val="tx2"/>
                </a:solidFill>
                <a:latin typeface="Times" pitchFamily="-1" charset="0"/>
              </a:defRPr>
            </a:lvl7pPr>
            <a:lvl8pPr marL="1371600" algn="ctr" rtl="0" eaLnBrk="1" fontAlgn="base" hangingPunct="1">
              <a:spcBef>
                <a:spcPct val="0"/>
              </a:spcBef>
              <a:spcAft>
                <a:spcPct val="0"/>
              </a:spcAft>
              <a:defRPr sz="4400">
                <a:solidFill>
                  <a:schemeClr val="tx2"/>
                </a:solidFill>
                <a:latin typeface="Times" pitchFamily="-1" charset="0"/>
              </a:defRPr>
            </a:lvl8pPr>
            <a:lvl9pPr marL="1828800" algn="ctr" rtl="0" eaLnBrk="1" fontAlgn="base" hangingPunct="1">
              <a:spcBef>
                <a:spcPct val="0"/>
              </a:spcBef>
              <a:spcAft>
                <a:spcPct val="0"/>
              </a:spcAft>
              <a:defRPr sz="4400">
                <a:solidFill>
                  <a:schemeClr val="tx2"/>
                </a:solidFill>
                <a:latin typeface="Times" pitchFamily="-1" charset="0"/>
              </a:defRPr>
            </a:lvl9pPr>
          </a:lstStyle>
          <a:p>
            <a:pPr algn="l"/>
            <a:r>
              <a:rPr lang="en-GB" altLang="en-US" sz="3200" b="1" dirty="0">
                <a:solidFill>
                  <a:srgbClr val="2E5796"/>
                </a:solidFill>
                <a:latin typeface="Arial" pitchFamily="34" charset="0"/>
                <a:cs typeface="Arial" pitchFamily="34" charset="0"/>
              </a:rPr>
              <a:t>HOTT </a:t>
            </a:r>
            <a:r>
              <a:rPr lang="en-GB" altLang="en-US" sz="3200" b="1" dirty="0" err="1">
                <a:solidFill>
                  <a:srgbClr val="2E5796"/>
                </a:solidFill>
                <a:latin typeface="Arial" pitchFamily="34" charset="0"/>
                <a:cs typeface="Arial" pitchFamily="34" charset="0"/>
              </a:rPr>
              <a:t>principe</a:t>
            </a:r>
            <a:endParaRPr lang="nl-NL" sz="3200" kern="0" dirty="0">
              <a:solidFill>
                <a:srgbClr val="2470B8"/>
              </a:solidFill>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6448A5B8-4CD7-CEAE-35DF-01648AA045ED}"/>
              </a:ext>
            </a:extLst>
          </p:cNvPr>
          <p:cNvSpPr txBox="1">
            <a:spLocks noChangeArrowheads="1"/>
          </p:cNvSpPr>
          <p:nvPr/>
        </p:nvSpPr>
        <p:spPr bwMode="auto">
          <a:xfrm>
            <a:off x="2904371" y="2409202"/>
            <a:ext cx="6069024" cy="3756102"/>
          </a:xfrm>
          <a:prstGeom prst="rect">
            <a:avLst/>
          </a:prstGeom>
        </p:spPr>
        <p:txBody>
          <a:bodyPr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9pPr>
          </a:lstStyle>
          <a:p>
            <a:pPr marL="457200" indent="-457200" eaLnBrk="1" hangingPunct="1">
              <a:buClr>
                <a:srgbClr val="3657A7"/>
              </a:buClr>
            </a:pPr>
            <a:r>
              <a:rPr lang="nl-NL" sz="2400" b="1" noProof="0" dirty="0">
                <a:latin typeface="Arial"/>
                <a:ea typeface="ＭＳ Ｐゴシック"/>
                <a:cs typeface="Arial"/>
              </a:rPr>
              <a:t>H</a:t>
            </a:r>
            <a:r>
              <a:rPr lang="nl-NL" sz="2400" noProof="0" dirty="0">
                <a:solidFill>
                  <a:srgbClr val="333333"/>
                </a:solidFill>
                <a:latin typeface="Arial"/>
                <a:ea typeface="ＭＳ Ｐゴシック"/>
                <a:cs typeface="Arial"/>
              </a:rPr>
              <a:t>ypovolemie (Stelpen externe bloedingen, bekkensling, snel vocht, MTP)</a:t>
            </a:r>
          </a:p>
          <a:p>
            <a:pPr marL="457200" indent="-457200" eaLnBrk="1" hangingPunct="1">
              <a:buClr>
                <a:srgbClr val="3657A7"/>
              </a:buClr>
            </a:pPr>
            <a:r>
              <a:rPr lang="nl-NL" sz="2400" b="1" noProof="0" dirty="0">
                <a:solidFill>
                  <a:srgbClr val="333333"/>
                </a:solidFill>
                <a:latin typeface="Arial"/>
                <a:ea typeface="ＭＳ Ｐゴシック"/>
                <a:cs typeface="Arial"/>
              </a:rPr>
              <a:t>O</a:t>
            </a:r>
            <a:r>
              <a:rPr lang="nl-NL" sz="2400" noProof="0" dirty="0">
                <a:solidFill>
                  <a:srgbClr val="333333"/>
                </a:solidFill>
                <a:latin typeface="Arial"/>
                <a:ea typeface="ＭＳ Ｐゴシック"/>
                <a:cs typeface="Arial"/>
              </a:rPr>
              <a:t>xygenatie tekort</a:t>
            </a:r>
          </a:p>
          <a:p>
            <a:pPr marL="457200" indent="-457200" eaLnBrk="1" hangingPunct="1">
              <a:buClr>
                <a:srgbClr val="3657A7"/>
              </a:buClr>
            </a:pPr>
            <a:r>
              <a:rPr lang="nl-NL" sz="2400" b="1" dirty="0">
                <a:solidFill>
                  <a:srgbClr val="333333"/>
                </a:solidFill>
                <a:latin typeface="Arial"/>
                <a:ea typeface="ＭＳ Ｐゴシック"/>
                <a:cs typeface="Arial"/>
              </a:rPr>
              <a:t>T</a:t>
            </a:r>
            <a:r>
              <a:rPr lang="nl-NL" sz="2400" dirty="0">
                <a:solidFill>
                  <a:srgbClr val="333333"/>
                </a:solidFill>
                <a:latin typeface="Arial"/>
                <a:ea typeface="ＭＳ Ｐゴシック"/>
                <a:cs typeface="Arial"/>
              </a:rPr>
              <a:t>ensie </a:t>
            </a:r>
            <a:r>
              <a:rPr lang="nl-NL" sz="2400" dirty="0" err="1">
                <a:solidFill>
                  <a:srgbClr val="333333"/>
                </a:solidFill>
                <a:latin typeface="Arial"/>
                <a:ea typeface="ＭＳ Ｐゴシック"/>
                <a:cs typeface="Arial"/>
              </a:rPr>
              <a:t>pneumonthorax</a:t>
            </a:r>
            <a:r>
              <a:rPr lang="nl-NL" sz="2400" dirty="0">
                <a:solidFill>
                  <a:srgbClr val="333333"/>
                </a:solidFill>
                <a:latin typeface="Arial"/>
                <a:ea typeface="ＭＳ Ｐゴシック"/>
                <a:cs typeface="Arial"/>
              </a:rPr>
              <a:t> (</a:t>
            </a:r>
            <a:r>
              <a:rPr lang="nl-NL" sz="2400" noProof="0" dirty="0">
                <a:solidFill>
                  <a:srgbClr val="333333"/>
                </a:solidFill>
                <a:latin typeface="Arial"/>
                <a:ea typeface="ＭＳ Ｐゴシック"/>
                <a:cs typeface="Arial"/>
              </a:rPr>
              <a:t>Bilaterale) thoracostomie</a:t>
            </a:r>
          </a:p>
          <a:p>
            <a:pPr marL="457200" indent="-457200" eaLnBrk="1" hangingPunct="1">
              <a:buClr>
                <a:srgbClr val="3657A7"/>
              </a:buClr>
            </a:pPr>
            <a:r>
              <a:rPr lang="nl-NL" sz="2400" b="1" noProof="0" dirty="0">
                <a:solidFill>
                  <a:srgbClr val="333333"/>
                </a:solidFill>
                <a:latin typeface="Arial"/>
                <a:ea typeface="ＭＳ Ｐゴシック"/>
                <a:cs typeface="Arial"/>
              </a:rPr>
              <a:t>T</a:t>
            </a:r>
            <a:r>
              <a:rPr lang="nl-NL" sz="2400" noProof="0" dirty="0">
                <a:solidFill>
                  <a:srgbClr val="333333"/>
                </a:solidFill>
                <a:latin typeface="Arial"/>
                <a:ea typeface="ＭＳ Ｐゴシック"/>
                <a:cs typeface="Arial"/>
              </a:rPr>
              <a:t>amponade</a:t>
            </a:r>
            <a:endParaRPr lang="nl-NL" sz="2400" kern="0" noProof="0" dirty="0">
              <a:solidFill>
                <a:srgbClr val="333333"/>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752E8A9-59A2-2143-DB8D-7DD7EB5CFDAF}"/>
              </a:ext>
            </a:extLst>
          </p:cNvPr>
          <p:cNvSpPr txBox="1"/>
          <p:nvPr/>
        </p:nvSpPr>
        <p:spPr>
          <a:xfrm>
            <a:off x="468000" y="1152000"/>
            <a:ext cx="8505395" cy="954107"/>
          </a:xfrm>
          <a:prstGeom prst="rect">
            <a:avLst/>
          </a:prstGeom>
          <a:noFill/>
        </p:spPr>
        <p:txBody>
          <a:bodyPr wrap="square">
            <a:spAutoFit/>
          </a:bodyPr>
          <a:lstStyle/>
          <a:p>
            <a:r>
              <a:rPr lang="nl-NL" sz="2800" noProof="0">
                <a:latin typeface="Arial" panose="020B0604020202020204" pitchFamily="34" charset="0"/>
                <a:cs typeface="Arial" panose="020B0604020202020204" pitchFamily="34" charset="0"/>
              </a:rPr>
              <a:t>Handelingen die onmiddellijk levensreddend zijn (‘prioriteit’ boven hartmassage en defibrillatie)</a:t>
            </a:r>
          </a:p>
        </p:txBody>
      </p:sp>
      <p:grpSp>
        <p:nvGrpSpPr>
          <p:cNvPr id="2" name="Group 1">
            <a:extLst>
              <a:ext uri="{FF2B5EF4-FFF2-40B4-BE49-F238E27FC236}">
                <a16:creationId xmlns:a16="http://schemas.microsoft.com/office/drawing/2014/main" id="{1472408F-9114-0A9B-D835-4CA69AF47C83}"/>
              </a:ext>
            </a:extLst>
          </p:cNvPr>
          <p:cNvGrpSpPr/>
          <p:nvPr/>
        </p:nvGrpSpPr>
        <p:grpSpPr>
          <a:xfrm>
            <a:off x="239266" y="2504466"/>
            <a:ext cx="2676550" cy="3156782"/>
            <a:chOff x="57150" y="1988690"/>
            <a:chExt cx="2503787" cy="2868750"/>
          </a:xfrm>
        </p:grpSpPr>
        <p:pic>
          <p:nvPicPr>
            <p:cNvPr id="4" name="Picture 3">
              <a:extLst>
                <a:ext uri="{FF2B5EF4-FFF2-40B4-BE49-F238E27FC236}">
                  <a16:creationId xmlns:a16="http://schemas.microsoft.com/office/drawing/2014/main" id="{B8026445-78CB-A67B-A9D1-45E1E5C7B2FC}"/>
                </a:ext>
              </a:extLst>
            </p:cNvPr>
            <p:cNvPicPr>
              <a:picLocks noChangeAspect="1"/>
            </p:cNvPicPr>
            <p:nvPr/>
          </p:nvPicPr>
          <p:blipFill rotWithShape="1">
            <a:blip r:embed="rId3"/>
            <a:srcRect l="33478" t="16312" r="34348" b="19533"/>
            <a:stretch/>
          </p:blipFill>
          <p:spPr>
            <a:xfrm>
              <a:off x="57150" y="2049138"/>
              <a:ext cx="2503787" cy="2808302"/>
            </a:xfrm>
            <a:prstGeom prst="rect">
              <a:avLst/>
            </a:prstGeom>
          </p:spPr>
        </p:pic>
        <p:sp>
          <p:nvSpPr>
            <p:cNvPr id="6" name="Rectangle 5">
              <a:extLst>
                <a:ext uri="{FF2B5EF4-FFF2-40B4-BE49-F238E27FC236}">
                  <a16:creationId xmlns:a16="http://schemas.microsoft.com/office/drawing/2014/main" id="{7A4FBB93-8054-03E3-80F6-D11BF299DDE0}"/>
                </a:ext>
              </a:extLst>
            </p:cNvPr>
            <p:cNvSpPr/>
            <p:nvPr/>
          </p:nvSpPr>
          <p:spPr bwMode="auto">
            <a:xfrm>
              <a:off x="362485" y="2856752"/>
              <a:ext cx="1620551" cy="678581"/>
            </a:xfrm>
            <a:prstGeom prst="rect">
              <a:avLst/>
            </a:prstGeom>
            <a:noFill/>
            <a:ln w="127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7" name="Rectangle 6">
              <a:extLst>
                <a:ext uri="{FF2B5EF4-FFF2-40B4-BE49-F238E27FC236}">
                  <a16:creationId xmlns:a16="http://schemas.microsoft.com/office/drawing/2014/main" id="{E6E0978C-72C3-FAA9-427E-FA03CD9DED6C}"/>
                </a:ext>
              </a:extLst>
            </p:cNvPr>
            <p:cNvSpPr/>
            <p:nvPr/>
          </p:nvSpPr>
          <p:spPr bwMode="auto">
            <a:xfrm>
              <a:off x="57150" y="1988690"/>
              <a:ext cx="2503787" cy="838182"/>
            </a:xfrm>
            <a:prstGeom prst="rect">
              <a:avLst/>
            </a:prstGeom>
            <a:solidFill>
              <a:srgbClr val="F2F2F2">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8" name="Rectangle 7">
              <a:extLst>
                <a:ext uri="{FF2B5EF4-FFF2-40B4-BE49-F238E27FC236}">
                  <a16:creationId xmlns:a16="http://schemas.microsoft.com/office/drawing/2014/main" id="{77F56665-E292-77D4-D52E-9E3514D547BA}"/>
                </a:ext>
              </a:extLst>
            </p:cNvPr>
            <p:cNvSpPr/>
            <p:nvPr/>
          </p:nvSpPr>
          <p:spPr bwMode="auto">
            <a:xfrm>
              <a:off x="2019300" y="2826872"/>
              <a:ext cx="541637" cy="738339"/>
            </a:xfrm>
            <a:prstGeom prst="rect">
              <a:avLst/>
            </a:prstGeom>
            <a:solidFill>
              <a:srgbClr val="F2F2F2">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10" name="Rectangle 9">
              <a:extLst>
                <a:ext uri="{FF2B5EF4-FFF2-40B4-BE49-F238E27FC236}">
                  <a16:creationId xmlns:a16="http://schemas.microsoft.com/office/drawing/2014/main" id="{4247EEFC-87F2-623F-8314-FD010A9BAE9C}"/>
                </a:ext>
              </a:extLst>
            </p:cNvPr>
            <p:cNvSpPr/>
            <p:nvPr/>
          </p:nvSpPr>
          <p:spPr bwMode="auto">
            <a:xfrm>
              <a:off x="57150" y="3565212"/>
              <a:ext cx="2503786" cy="1292227"/>
            </a:xfrm>
            <a:prstGeom prst="rect">
              <a:avLst/>
            </a:prstGeom>
            <a:solidFill>
              <a:srgbClr val="F2F2F2">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grpSp>
      <p:sp>
        <p:nvSpPr>
          <p:cNvPr id="13" name="Rectangle 12">
            <a:extLst>
              <a:ext uri="{FF2B5EF4-FFF2-40B4-BE49-F238E27FC236}">
                <a16:creationId xmlns:a16="http://schemas.microsoft.com/office/drawing/2014/main" id="{EEB3021A-6812-1CDB-7CE4-740F2989F289}"/>
              </a:ext>
            </a:extLst>
          </p:cNvPr>
          <p:cNvSpPr/>
          <p:nvPr/>
        </p:nvSpPr>
        <p:spPr bwMode="auto">
          <a:xfrm>
            <a:off x="95332" y="2752725"/>
            <a:ext cx="305252" cy="838182"/>
          </a:xfrm>
          <a:prstGeom prst="rect">
            <a:avLst/>
          </a:prstGeom>
          <a:solidFill>
            <a:srgbClr val="F2F2F2">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2019198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35937"/>
            </a:gs>
            <a:gs pos="74000">
              <a:srgbClr val="563136"/>
            </a:gs>
            <a:gs pos="83000">
              <a:srgbClr val="4A1F38"/>
            </a:gs>
            <a:gs pos="50986">
              <a:srgbClr val="5F3D36"/>
            </a:gs>
            <a:gs pos="99000">
              <a:srgbClr val="31092B"/>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D79C7A17-97DE-4D17-8D47-7F6FB9ED4F8F}"/>
              </a:ext>
            </a:extLst>
          </p:cNvPr>
          <p:cNvSpPr>
            <a:spLocks noChangeArrowheads="1"/>
          </p:cNvSpPr>
          <p:nvPr/>
        </p:nvSpPr>
        <p:spPr bwMode="auto">
          <a:xfrm flipV="1">
            <a:off x="8261350" y="5794375"/>
            <a:ext cx="622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GB" altLang="en-US"/>
          </a:p>
        </p:txBody>
      </p:sp>
      <p:sp>
        <p:nvSpPr>
          <p:cNvPr id="15364" name="Rectangle 3">
            <a:extLst>
              <a:ext uri="{FF2B5EF4-FFF2-40B4-BE49-F238E27FC236}">
                <a16:creationId xmlns:a16="http://schemas.microsoft.com/office/drawing/2014/main" id="{8BCA6B79-6F76-4DED-9F11-A6E85D4B9DD0}"/>
              </a:ext>
            </a:extLst>
          </p:cNvPr>
          <p:cNvSpPr>
            <a:spLocks noGrp="1" noChangeArrowheads="1"/>
          </p:cNvSpPr>
          <p:nvPr>
            <p:ph type="subTitle" idx="1"/>
          </p:nvPr>
        </p:nvSpPr>
        <p:spPr bwMode="auto">
          <a:xfrm>
            <a:off x="755576" y="1628800"/>
            <a:ext cx="6400800" cy="663575"/>
          </a:xfrm>
          <a:noFill/>
          <a:ln>
            <a:noFill/>
          </a:ln>
        </p:spPr>
        <p:txBody>
          <a:bodyPr wrap="none"/>
          <a:lstStyle/>
          <a:p>
            <a:pPr eaLnBrk="1" hangingPunct="1">
              <a:lnSpc>
                <a:spcPct val="90000"/>
              </a:lnSpc>
              <a:spcBef>
                <a:spcPct val="0"/>
              </a:spcBef>
            </a:pPr>
            <a:r>
              <a:rPr lang="en-US" altLang="en-US" sz="2800" kern="1200" dirty="0">
                <a:ea typeface="ＭＳ Ｐゴシック" pitchFamily="34" charset="-128"/>
              </a:rPr>
              <a:t>2. </a:t>
            </a:r>
            <a:r>
              <a:rPr lang="en-US" altLang="en-US" sz="2800" kern="1200" dirty="0" err="1">
                <a:ea typeface="ＭＳ Ｐゴシック" pitchFamily="34" charset="-128"/>
              </a:rPr>
              <a:t>Aanpak</a:t>
            </a:r>
            <a:r>
              <a:rPr lang="en-US" altLang="en-US" sz="2800" kern="1200" dirty="0">
                <a:ea typeface="ＭＳ Ｐゴシック" pitchFamily="34" charset="-128"/>
              </a:rPr>
              <a:t> van </a:t>
            </a:r>
            <a:r>
              <a:rPr lang="en-US" altLang="en-US" sz="2800" kern="1200" dirty="0" err="1">
                <a:ea typeface="ＭＳ Ｐゴシック" pitchFamily="34" charset="-128"/>
              </a:rPr>
              <a:t>hartstilstand</a:t>
            </a:r>
            <a:endParaRPr lang="en-US" altLang="en-US" sz="2800" kern="1200" dirty="0">
              <a:ea typeface="ＭＳ Ｐゴシック" pitchFamily="34" charset="-128"/>
            </a:endParaRPr>
          </a:p>
        </p:txBody>
      </p:sp>
      <p:pic>
        <p:nvPicPr>
          <p:cNvPr id="4098" name="Picture 2" descr="Sudden cardiac arrest in children: Warning signs and symptoms, prevention  tips | Health - Hindustan Times">
            <a:extLst>
              <a:ext uri="{FF2B5EF4-FFF2-40B4-BE49-F238E27FC236}">
                <a16:creationId xmlns:a16="http://schemas.microsoft.com/office/drawing/2014/main" id="{5578F2DD-4C45-4D4E-EFE7-7FAF8128B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315" y="2564904"/>
            <a:ext cx="5748379" cy="3229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a:xfrm>
            <a:off x="211498" y="288642"/>
            <a:ext cx="8608501"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err="1">
                <a:latin typeface="Arial" charset="0"/>
                <a:ea typeface="ＭＳ Ｐゴシック" charset="-128"/>
              </a:rPr>
              <a:t>Samenvatting</a:t>
            </a:r>
            <a:r>
              <a:rPr lang="en-US" altLang="en-US" dirty="0">
                <a:latin typeface="Arial" charset="0"/>
                <a:ea typeface="ＭＳ Ｐゴシック" charset="-128"/>
              </a:rPr>
              <a:t> van de </a:t>
            </a:r>
            <a:r>
              <a:rPr lang="en-US" altLang="en-US" dirty="0" err="1">
                <a:latin typeface="Arial" charset="0"/>
                <a:ea typeface="ＭＳ Ｐゴシック" charset="-128"/>
              </a:rPr>
              <a:t>belangrijkste</a:t>
            </a:r>
            <a:r>
              <a:rPr lang="en-US" altLang="en-US" dirty="0">
                <a:latin typeface="Arial" charset="0"/>
                <a:ea typeface="ＭＳ Ｐゴシック" charset="-128"/>
              </a:rPr>
              <a:t> </a:t>
            </a:r>
            <a:r>
              <a:rPr lang="en-US" altLang="en-US" dirty="0" err="1">
                <a:latin typeface="Arial" charset="0"/>
                <a:ea typeface="ＭＳ Ｐゴシック" charset="-128"/>
              </a:rPr>
              <a:t>veranderingen</a:t>
            </a:r>
            <a:endParaRPr lang="en-US" altLang="en-US" dirty="0">
              <a:latin typeface="Arial" charset="0"/>
              <a:ea typeface="ＭＳ Ｐゴシック" charset="-128"/>
            </a:endParaRPr>
          </a:p>
        </p:txBody>
      </p:sp>
      <p:sp>
        <p:nvSpPr>
          <p:cNvPr id="35842" name="Content Placeholder 1"/>
          <p:cNvSpPr>
            <a:spLocks noGrp="1"/>
          </p:cNvSpPr>
          <p:nvPr>
            <p:ph idx="1"/>
          </p:nvPr>
        </p:nvSpPr>
        <p:spPr bwMode="auto">
          <a:xfrm>
            <a:off x="175567" y="1724260"/>
            <a:ext cx="8280000" cy="504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Tx/>
              <a:buNone/>
            </a:pPr>
            <a:endParaRPr lang="en-US" altLang="en-US" dirty="0">
              <a:ea typeface="ＭＳ Ｐゴシック" charset="-128"/>
            </a:endParaRPr>
          </a:p>
          <a:p>
            <a:pPr marL="457200" lvl="1"/>
            <a:r>
              <a:rPr lang="en-US" altLang="en-US" sz="3200" dirty="0">
                <a:ea typeface="ＭＳ Ｐゴシック" charset="-128"/>
              </a:rPr>
              <a:t>ILCOR </a:t>
            </a:r>
            <a:r>
              <a:rPr lang="en-US" altLang="en-US" sz="2000" dirty="0">
                <a:solidFill>
                  <a:srgbClr val="FF0000"/>
                </a:solidFill>
                <a:ea typeface="ＭＳ Ｐゴシック" charset="-128"/>
              </a:rPr>
              <a:t>2021</a:t>
            </a:r>
            <a:r>
              <a:rPr lang="en-US" altLang="en-US" sz="3200" dirty="0">
                <a:solidFill>
                  <a:srgbClr val="FF0000"/>
                </a:solidFill>
                <a:ea typeface="ＭＳ Ｐゴシック" charset="-128"/>
              </a:rPr>
              <a:t> (2025 </a:t>
            </a:r>
            <a:r>
              <a:rPr lang="en-US" altLang="en-US" sz="3200" dirty="0" err="1">
                <a:solidFill>
                  <a:srgbClr val="FF0000"/>
                </a:solidFill>
                <a:ea typeface="ＭＳ Ｐゴシック" charset="-128"/>
              </a:rPr>
              <a:t>nieuwe</a:t>
            </a:r>
            <a:r>
              <a:rPr lang="en-US" altLang="en-US" sz="3200" dirty="0">
                <a:solidFill>
                  <a:srgbClr val="FF0000"/>
                </a:solidFill>
                <a:ea typeface="ＭＳ Ｐゴシック" charset="-128"/>
              </a:rPr>
              <a:t>)</a:t>
            </a:r>
          </a:p>
          <a:p>
            <a:pPr marL="457200" lvl="1"/>
            <a:r>
              <a:rPr lang="en-US" altLang="en-US" sz="3200" dirty="0">
                <a:ea typeface="ＭＳ Ｐゴシック" charset="-128"/>
              </a:rPr>
              <a:t>Evidence based medicine</a:t>
            </a:r>
          </a:p>
          <a:p>
            <a:pPr marL="457200" lvl="1"/>
            <a:r>
              <a:rPr lang="en-US" altLang="en-US" sz="3200" dirty="0" err="1">
                <a:ea typeface="ＭＳ Ｐゴシック" charset="-128"/>
              </a:rPr>
              <a:t>Richtlijnen</a:t>
            </a:r>
            <a:r>
              <a:rPr lang="en-US" altLang="en-US" sz="3200" dirty="0">
                <a:ea typeface="ＭＳ Ｐゴシック" charset="-128"/>
              </a:rPr>
              <a:t> van andere </a:t>
            </a:r>
            <a:r>
              <a:rPr lang="en-US" altLang="en-US" sz="3200" dirty="0" err="1">
                <a:ea typeface="ＭＳ Ｐゴシック" charset="-128"/>
              </a:rPr>
              <a:t>bronnen</a:t>
            </a:r>
            <a:endParaRPr lang="en-US" altLang="en-US" sz="3200" dirty="0">
              <a:ea typeface="ＭＳ Ｐゴシック" charset="-128"/>
            </a:endParaRPr>
          </a:p>
        </p:txBody>
      </p:sp>
      <p:pic>
        <p:nvPicPr>
          <p:cNvPr id="1026" name="Picture 2" descr="ILCOR LOGO">
            <a:extLst>
              <a:ext uri="{FF2B5EF4-FFF2-40B4-BE49-F238E27FC236}">
                <a16:creationId xmlns:a16="http://schemas.microsoft.com/office/drawing/2014/main" id="{4E0EEFA8-86CF-AA69-DD7D-155BA0D76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239" y="5459828"/>
            <a:ext cx="1267699" cy="1307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C">
            <a:extLst>
              <a:ext uri="{FF2B5EF4-FFF2-40B4-BE49-F238E27FC236}">
                <a16:creationId xmlns:a16="http://schemas.microsoft.com/office/drawing/2014/main" id="{EFAF01AA-AF06-C82C-1836-A9D956701C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523" y="5899572"/>
            <a:ext cx="2358776" cy="6988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2766D4-34BE-ACDA-2582-59F970C2C4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941142" y="1397523"/>
            <a:ext cx="1776553" cy="2198697"/>
          </a:xfrm>
          <a:prstGeom prst="rect">
            <a:avLst/>
          </a:prstGeom>
        </p:spPr>
      </p:pic>
      <p:pic>
        <p:nvPicPr>
          <p:cNvPr id="4" name="Picture 3" descr="A blue circle with numbers and text&#10;&#10;Description automatically generated">
            <a:extLst>
              <a:ext uri="{FF2B5EF4-FFF2-40B4-BE49-F238E27FC236}">
                <a16:creationId xmlns:a16="http://schemas.microsoft.com/office/drawing/2014/main" id="{62B0E233-9028-E51B-B27D-76BE9EBBAB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2005" y="5455469"/>
            <a:ext cx="1308791" cy="1308791"/>
          </a:xfrm>
          <a:prstGeom prst="rect">
            <a:avLst/>
          </a:prstGeom>
        </p:spPr>
      </p:pic>
    </p:spTree>
    <p:extLst>
      <p:ext uri="{BB962C8B-B14F-4D97-AF65-F5344CB8AC3E}">
        <p14:creationId xmlns:p14="http://schemas.microsoft.com/office/powerpoint/2010/main" val="91304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a:xfrm>
            <a:off x="540000" y="360000"/>
            <a:ext cx="8229600" cy="841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err="1">
                <a:latin typeface="Arial" charset="0"/>
                <a:ea typeface="ＭＳ Ｐゴシック" charset="-128"/>
              </a:rPr>
              <a:t>Definitie</a:t>
            </a:r>
            <a:r>
              <a:rPr lang="en-US" altLang="en-US" dirty="0">
                <a:latin typeface="Arial" charset="0"/>
                <a:ea typeface="ＭＳ Ｐゴシック" charset="-128"/>
              </a:rPr>
              <a:t> </a:t>
            </a:r>
            <a:r>
              <a:rPr lang="en-US" altLang="en-US" dirty="0" err="1">
                <a:latin typeface="Arial" charset="0"/>
                <a:ea typeface="ＭＳ Ｐゴシック" charset="-128"/>
              </a:rPr>
              <a:t>pasgeborene</a:t>
            </a:r>
            <a:r>
              <a:rPr lang="en-US" altLang="en-US" dirty="0">
                <a:latin typeface="Arial" charset="0"/>
                <a:ea typeface="ＭＳ Ｐゴシック" charset="-128"/>
              </a:rPr>
              <a:t>, </a:t>
            </a:r>
            <a:r>
              <a:rPr lang="en-US" altLang="en-US" dirty="0" err="1">
                <a:latin typeface="Arial" charset="0"/>
                <a:ea typeface="ＭＳ Ｐゴシック" charset="-128"/>
              </a:rPr>
              <a:t>zuigeling</a:t>
            </a:r>
            <a:r>
              <a:rPr lang="en-US" altLang="en-US" dirty="0">
                <a:latin typeface="Arial" charset="0"/>
                <a:ea typeface="ＭＳ Ｐゴシック" charset="-128"/>
              </a:rPr>
              <a:t> </a:t>
            </a:r>
            <a:r>
              <a:rPr lang="en-US" altLang="en-US" dirty="0" err="1">
                <a:latin typeface="Arial" charset="0"/>
                <a:ea typeface="ＭＳ Ｐゴシック" charset="-128"/>
              </a:rPr>
              <a:t>en</a:t>
            </a:r>
            <a:r>
              <a:rPr lang="en-US" altLang="en-US" dirty="0">
                <a:latin typeface="Arial" charset="0"/>
                <a:ea typeface="ＭＳ Ｐゴシック" charset="-128"/>
              </a:rPr>
              <a:t> kind</a:t>
            </a:r>
            <a:br>
              <a:rPr lang="en-US" altLang="en-US" dirty="0">
                <a:latin typeface="Arial" charset="0"/>
                <a:ea typeface="ＭＳ Ｐゴシック" charset="-128"/>
              </a:rPr>
            </a:br>
            <a:endParaRPr lang="en-US" altLang="en-US" dirty="0">
              <a:latin typeface="Arial" charset="0"/>
              <a:ea typeface="ＭＳ Ｐゴシック" charset="-128"/>
            </a:endParaRPr>
          </a:p>
        </p:txBody>
      </p:sp>
      <p:sp>
        <p:nvSpPr>
          <p:cNvPr id="7" name="TextBox 6">
            <a:extLst>
              <a:ext uri="{FF2B5EF4-FFF2-40B4-BE49-F238E27FC236}">
                <a16:creationId xmlns:a16="http://schemas.microsoft.com/office/drawing/2014/main" id="{0F439358-3583-9D0B-7E39-DFD0EBC03D41}"/>
              </a:ext>
            </a:extLst>
          </p:cNvPr>
          <p:cNvSpPr txBox="1"/>
          <p:nvPr/>
        </p:nvSpPr>
        <p:spPr>
          <a:xfrm>
            <a:off x="323528" y="3420045"/>
            <a:ext cx="3753644" cy="1569660"/>
          </a:xfrm>
          <a:prstGeom prst="rect">
            <a:avLst/>
          </a:prstGeom>
          <a:noFill/>
        </p:spPr>
        <p:txBody>
          <a:bodyPr wrap="square">
            <a:spAutoFit/>
          </a:bodyPr>
          <a:lstStyle/>
          <a:p>
            <a:r>
              <a:rPr lang="nl-NL" sz="2400" noProof="0" dirty="0">
                <a:effectLst/>
                <a:latin typeface="Arial" panose="020B0604020202020204" pitchFamily="34" charset="0"/>
                <a:ea typeface="Arial" panose="020B0604020202020204" pitchFamily="34" charset="0"/>
              </a:rPr>
              <a:t>Als jij denkt dat het een kind is, mag je de richtlijnen voor kinderen toepassen. </a:t>
            </a:r>
            <a:endParaRPr lang="nl-NL" noProof="0" dirty="0"/>
          </a:p>
        </p:txBody>
      </p:sp>
      <p:graphicFrame>
        <p:nvGraphicFramePr>
          <p:cNvPr id="2" name="Table 3">
            <a:extLst>
              <a:ext uri="{FF2B5EF4-FFF2-40B4-BE49-F238E27FC236}">
                <a16:creationId xmlns:a16="http://schemas.microsoft.com/office/drawing/2014/main" id="{C0134222-B989-B54E-8941-AAB62186D8D8}"/>
              </a:ext>
            </a:extLst>
          </p:cNvPr>
          <p:cNvGraphicFramePr>
            <a:graphicFrameLocks noGrp="1"/>
          </p:cNvGraphicFramePr>
          <p:nvPr>
            <p:extLst>
              <p:ext uri="{D42A27DB-BD31-4B8C-83A1-F6EECF244321}">
                <p14:modId xmlns:p14="http://schemas.microsoft.com/office/powerpoint/2010/main" val="3746180109"/>
              </p:ext>
            </p:extLst>
          </p:nvPr>
        </p:nvGraphicFramePr>
        <p:xfrm>
          <a:off x="1043608" y="1225767"/>
          <a:ext cx="6480720" cy="1371600"/>
        </p:xfrm>
        <a:graphic>
          <a:graphicData uri="http://schemas.openxmlformats.org/drawingml/2006/table">
            <a:tbl>
              <a:tblPr firstRow="1" bandRow="1">
                <a:tableStyleId>{5C22544A-7EE6-4342-B048-85BDC9FD1C3A}</a:tableStyleId>
              </a:tblPr>
              <a:tblGrid>
                <a:gridCol w="2545472">
                  <a:extLst>
                    <a:ext uri="{9D8B030D-6E8A-4147-A177-3AD203B41FA5}">
                      <a16:colId xmlns:a16="http://schemas.microsoft.com/office/drawing/2014/main" val="3667984814"/>
                    </a:ext>
                  </a:extLst>
                </a:gridCol>
                <a:gridCol w="3935248">
                  <a:extLst>
                    <a:ext uri="{9D8B030D-6E8A-4147-A177-3AD203B41FA5}">
                      <a16:colId xmlns:a16="http://schemas.microsoft.com/office/drawing/2014/main" val="381151915"/>
                    </a:ext>
                  </a:extLst>
                </a:gridCol>
              </a:tblGrid>
              <a:tr h="370840">
                <a:tc>
                  <a:txBody>
                    <a:bodyPr/>
                    <a:lstStyle/>
                    <a:p>
                      <a:r>
                        <a:rPr lang="en-GB" sz="2400" b="0" dirty="0" err="1">
                          <a:solidFill>
                            <a:schemeClr val="tx1"/>
                          </a:solidFill>
                          <a:latin typeface="Arial" panose="020B0604020202020204" pitchFamily="34" charset="0"/>
                          <a:cs typeface="Arial" panose="020B0604020202020204" pitchFamily="34" charset="0"/>
                        </a:rPr>
                        <a:t>Pasgeborene</a:t>
                      </a:r>
                      <a:endParaRPr lang="en-GB" sz="2400" b="0" dirty="0">
                        <a:solidFill>
                          <a:schemeClr val="tx1"/>
                        </a:solidFill>
                        <a:latin typeface="Arial" panose="020B0604020202020204" pitchFamily="34" charset="0"/>
                        <a:cs typeface="Arial" panose="020B0604020202020204" pitchFamily="34" charset="0"/>
                      </a:endParaRPr>
                    </a:p>
                  </a:txBody>
                  <a:tcPr>
                    <a:solidFill>
                      <a:srgbClr val="BBE0E3"/>
                    </a:solidFill>
                  </a:tcPr>
                </a:tc>
                <a:tc>
                  <a:txBody>
                    <a:bodyPr/>
                    <a:lstStyle/>
                    <a:p>
                      <a:r>
                        <a:rPr lang="en-GB" sz="2400" b="0" dirty="0">
                          <a:solidFill>
                            <a:schemeClr val="tx1"/>
                          </a:solidFill>
                          <a:latin typeface="Arial" panose="020B0604020202020204" pitchFamily="34" charset="0"/>
                          <a:cs typeface="Arial" panose="020B0604020202020204" pitchFamily="34" charset="0"/>
                        </a:rPr>
                        <a:t>Net </a:t>
                      </a:r>
                      <a:r>
                        <a:rPr lang="en-GB" sz="2400" b="0" dirty="0" err="1">
                          <a:solidFill>
                            <a:schemeClr val="tx1"/>
                          </a:solidFill>
                          <a:latin typeface="Arial" panose="020B0604020202020204" pitchFamily="34" charset="0"/>
                          <a:cs typeface="Arial" panose="020B0604020202020204" pitchFamily="34" charset="0"/>
                        </a:rPr>
                        <a:t>na</a:t>
                      </a:r>
                      <a:r>
                        <a:rPr lang="en-GB" sz="2400" b="0" dirty="0">
                          <a:solidFill>
                            <a:schemeClr val="tx1"/>
                          </a:solidFill>
                          <a:latin typeface="Arial" panose="020B0604020202020204" pitchFamily="34" charset="0"/>
                          <a:cs typeface="Arial" panose="020B0604020202020204" pitchFamily="34" charset="0"/>
                        </a:rPr>
                        <a:t> </a:t>
                      </a:r>
                      <a:r>
                        <a:rPr lang="en-GB" sz="2400" b="0" dirty="0" err="1">
                          <a:solidFill>
                            <a:schemeClr val="tx1"/>
                          </a:solidFill>
                          <a:latin typeface="Arial" panose="020B0604020202020204" pitchFamily="34" charset="0"/>
                          <a:cs typeface="Arial" panose="020B0604020202020204" pitchFamily="34" charset="0"/>
                        </a:rPr>
                        <a:t>geboorte</a:t>
                      </a:r>
                      <a:r>
                        <a:rPr lang="en-GB" sz="2400" b="0" dirty="0">
                          <a:solidFill>
                            <a:schemeClr val="tx1"/>
                          </a:solidFill>
                          <a:latin typeface="Arial" panose="020B0604020202020204" pitchFamily="34" charset="0"/>
                          <a:cs typeface="Arial" panose="020B0604020202020204" pitchFamily="34" charset="0"/>
                        </a:rPr>
                        <a:t> (‘</a:t>
                      </a:r>
                      <a:r>
                        <a:rPr lang="en-GB" sz="2400" b="0" dirty="0" err="1">
                          <a:solidFill>
                            <a:schemeClr val="tx1"/>
                          </a:solidFill>
                          <a:latin typeface="Arial" panose="020B0604020202020204" pitchFamily="34" charset="0"/>
                          <a:cs typeface="Arial" panose="020B0604020202020204" pitchFamily="34" charset="0"/>
                        </a:rPr>
                        <a:t>nat</a:t>
                      </a:r>
                      <a:r>
                        <a:rPr lang="en-GB" sz="2400" b="0" dirty="0">
                          <a:solidFill>
                            <a:schemeClr val="tx1"/>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93694505"/>
                  </a:ext>
                </a:extLst>
              </a:tr>
              <a:tr h="370840">
                <a:tc>
                  <a:txBody>
                    <a:bodyPr/>
                    <a:lstStyle/>
                    <a:p>
                      <a:r>
                        <a:rPr lang="en-GB" sz="2400" dirty="0" err="1">
                          <a:latin typeface="Arial" panose="020B0604020202020204" pitchFamily="34" charset="0"/>
                          <a:cs typeface="Arial" panose="020B0604020202020204" pitchFamily="34" charset="0"/>
                        </a:rPr>
                        <a:t>Zuigeling</a:t>
                      </a:r>
                      <a:r>
                        <a:rPr lang="en-GB" sz="2400" dirty="0">
                          <a:latin typeface="Arial" panose="020B0604020202020204" pitchFamily="34" charset="0"/>
                          <a:cs typeface="Arial" panose="020B0604020202020204" pitchFamily="34" charset="0"/>
                        </a:rPr>
                        <a:t> </a:t>
                      </a:r>
                    </a:p>
                  </a:txBody>
                  <a:tcPr>
                    <a:solidFill>
                      <a:srgbClr val="BBE0E3"/>
                    </a:solidFill>
                  </a:tcPr>
                </a:tc>
                <a:tc>
                  <a:txBody>
                    <a:bodyPr/>
                    <a:lstStyle/>
                    <a:p>
                      <a:r>
                        <a:rPr lang="en-GB" sz="2400" dirty="0">
                          <a:latin typeface="Arial" panose="020B0604020202020204" pitchFamily="34" charset="0"/>
                          <a:cs typeface="Arial" panose="020B0604020202020204" pitchFamily="34" charset="0"/>
                        </a:rPr>
                        <a:t>&lt; 1 </a:t>
                      </a:r>
                      <a:r>
                        <a:rPr lang="en-GB" sz="2400" dirty="0" err="1">
                          <a:latin typeface="Arial" panose="020B0604020202020204" pitchFamily="34" charset="0"/>
                          <a:cs typeface="Arial" panose="020B0604020202020204" pitchFamily="34" charset="0"/>
                        </a:rPr>
                        <a:t>jaar</a:t>
                      </a:r>
                      <a:endParaRPr lang="en-GB" sz="2400" dirty="0">
                        <a:latin typeface="Arial" panose="020B0604020202020204" pitchFamily="34" charset="0"/>
                        <a:cs typeface="Arial" panose="020B0604020202020204" pitchFamily="34" charset="0"/>
                      </a:endParaRPr>
                    </a:p>
                  </a:txBody>
                  <a:tcPr>
                    <a:solidFill>
                      <a:srgbClr val="BBE0E3"/>
                    </a:solidFill>
                  </a:tcPr>
                </a:tc>
                <a:extLst>
                  <a:ext uri="{0D108BD9-81ED-4DB2-BD59-A6C34878D82A}">
                    <a16:rowId xmlns:a16="http://schemas.microsoft.com/office/drawing/2014/main" val="623714037"/>
                  </a:ext>
                </a:extLst>
              </a:tr>
              <a:tr h="370840">
                <a:tc>
                  <a:txBody>
                    <a:bodyPr/>
                    <a:lstStyle/>
                    <a:p>
                      <a:r>
                        <a:rPr lang="en-GB" sz="2400" dirty="0">
                          <a:latin typeface="Arial" panose="020B0604020202020204" pitchFamily="34" charset="0"/>
                          <a:cs typeface="Arial" panose="020B0604020202020204" pitchFamily="34" charset="0"/>
                        </a:rPr>
                        <a:t>Kind/adolescent </a:t>
                      </a:r>
                    </a:p>
                  </a:txBody>
                  <a:tcPr>
                    <a:solidFill>
                      <a:srgbClr val="BBE0E3"/>
                    </a:solidFill>
                  </a:tcPr>
                </a:tc>
                <a:tc>
                  <a:txBody>
                    <a:bodyPr/>
                    <a:lstStyle/>
                    <a:p>
                      <a:r>
                        <a:rPr lang="en-GB" sz="2400" dirty="0">
                          <a:latin typeface="Arial" panose="020B0604020202020204" pitchFamily="34" charset="0"/>
                          <a:cs typeface="Arial" panose="020B0604020202020204" pitchFamily="34" charset="0"/>
                        </a:rPr>
                        <a:t>1 -18 </a:t>
                      </a:r>
                      <a:r>
                        <a:rPr lang="en-GB" sz="2400" dirty="0" err="1">
                          <a:latin typeface="Arial" panose="020B0604020202020204" pitchFamily="34" charset="0"/>
                          <a:cs typeface="Arial" panose="020B0604020202020204" pitchFamily="34" charset="0"/>
                        </a:rPr>
                        <a:t>jaar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België</a:t>
                      </a:r>
                      <a:r>
                        <a:rPr lang="en-GB" sz="2400" dirty="0">
                          <a:latin typeface="Arial" panose="020B0604020202020204" pitchFamily="34" charset="0"/>
                          <a:cs typeface="Arial" panose="020B0604020202020204" pitchFamily="34" charset="0"/>
                        </a:rPr>
                        <a:t>: 15j)</a:t>
                      </a:r>
                    </a:p>
                  </a:txBody>
                  <a:tcPr>
                    <a:solidFill>
                      <a:srgbClr val="BBE0E3"/>
                    </a:solidFill>
                  </a:tcPr>
                </a:tc>
                <a:extLst>
                  <a:ext uri="{0D108BD9-81ED-4DB2-BD59-A6C34878D82A}">
                    <a16:rowId xmlns:a16="http://schemas.microsoft.com/office/drawing/2014/main" val="1982028652"/>
                  </a:ext>
                </a:extLst>
              </a:tr>
            </a:tbl>
          </a:graphicData>
        </a:graphic>
      </p:graphicFrame>
      <p:pic>
        <p:nvPicPr>
          <p:cNvPr id="5122" name="Picture 2" descr="National &quot;Practice Being an Adult Day&quot; Coming Up! - Free-Range Kids">
            <a:extLst>
              <a:ext uri="{FF2B5EF4-FFF2-40B4-BE49-F238E27FC236}">
                <a16:creationId xmlns:a16="http://schemas.microsoft.com/office/drawing/2014/main" id="{CBAC3B0A-229A-DF24-A252-3CF6AD963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72" y="2827010"/>
            <a:ext cx="4526828" cy="302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5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ACFF461-F226-CAF7-9FEC-05F51C4673EE}"/>
              </a:ext>
            </a:extLst>
          </p:cNvPr>
          <p:cNvSpPr>
            <a:spLocks noGrp="1" noChangeArrowheads="1"/>
          </p:cNvSpPr>
          <p:nvPr>
            <p:ph type="title"/>
          </p:nvPr>
        </p:nvSpPr>
        <p:spPr bwMode="auto">
          <a:xfrm>
            <a:off x="540000" y="360000"/>
            <a:ext cx="3094658" cy="115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altLang="en-US" dirty="0">
                <a:latin typeface="Arial" charset="0"/>
                <a:ea typeface="ＭＳ Ｐゴシック" charset="-128"/>
              </a:rPr>
              <a:t>BLS protocol</a:t>
            </a:r>
            <a:br>
              <a:rPr lang="en-GB" altLang="en-US" dirty="0">
                <a:latin typeface="Arial" charset="0"/>
                <a:ea typeface="ＭＳ Ｐゴシック" charset="-128"/>
              </a:rPr>
            </a:br>
            <a:r>
              <a:rPr lang="en-GB" altLang="en-US" sz="2000" dirty="0">
                <a:solidFill>
                  <a:srgbClr val="C00000"/>
                </a:solidFill>
                <a:latin typeface="Arial" charset="0"/>
                <a:ea typeface="ＭＳ Ｐゴシック" charset="-128"/>
              </a:rPr>
              <a:t>ILCOR 2021</a:t>
            </a:r>
            <a:endParaRPr lang="en-GB" altLang="en-US" dirty="0">
              <a:solidFill>
                <a:srgbClr val="C00000"/>
              </a:solidFill>
              <a:latin typeface="Arial" charset="0"/>
              <a:ea typeface="ＭＳ Ｐゴシック" charset="-128"/>
            </a:endParaRPr>
          </a:p>
        </p:txBody>
      </p:sp>
      <p:sp>
        <p:nvSpPr>
          <p:cNvPr id="18" name="Rectangle: Rounded Corners 17">
            <a:extLst>
              <a:ext uri="{FF2B5EF4-FFF2-40B4-BE49-F238E27FC236}">
                <a16:creationId xmlns:a16="http://schemas.microsoft.com/office/drawing/2014/main" id="{E0726786-9575-71A2-0541-82CD6F8981DC}"/>
              </a:ext>
            </a:extLst>
          </p:cNvPr>
          <p:cNvSpPr/>
          <p:nvPr/>
        </p:nvSpPr>
        <p:spPr bwMode="auto">
          <a:xfrm>
            <a:off x="6548377" y="1724095"/>
            <a:ext cx="2135146" cy="366431"/>
          </a:xfrm>
          <a:prstGeom prst="roundRect">
            <a:avLst/>
          </a:prstGeom>
          <a:solidFill>
            <a:srgbClr val="FCE1ED"/>
          </a:solidFill>
          <a:ln w="28575" cap="flat" cmpd="sng" algn="ctr">
            <a:solidFill>
              <a:srgbClr val="F6A3C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Unresponsive</a:t>
            </a:r>
          </a:p>
        </p:txBody>
      </p:sp>
      <p:sp>
        <p:nvSpPr>
          <p:cNvPr id="23" name="Rectangle: Rounded Corners 22">
            <a:extLst>
              <a:ext uri="{FF2B5EF4-FFF2-40B4-BE49-F238E27FC236}">
                <a16:creationId xmlns:a16="http://schemas.microsoft.com/office/drawing/2014/main" id="{45FE411E-1793-42C3-8A70-95FF19D33041}"/>
              </a:ext>
            </a:extLst>
          </p:cNvPr>
          <p:cNvSpPr/>
          <p:nvPr/>
        </p:nvSpPr>
        <p:spPr bwMode="auto">
          <a:xfrm>
            <a:off x="6548377" y="4175136"/>
            <a:ext cx="2135146" cy="366431"/>
          </a:xfrm>
          <a:prstGeom prst="roundRect">
            <a:avLst/>
          </a:prstGeom>
          <a:solidFill>
            <a:srgbClr val="FCE1ED"/>
          </a:solidFill>
          <a:ln w="28575" cap="flat" cmpd="sng" algn="ctr">
            <a:solidFill>
              <a:srgbClr val="F6A3C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Still no signs of life</a:t>
            </a:r>
          </a:p>
        </p:txBody>
      </p:sp>
      <p:sp>
        <p:nvSpPr>
          <p:cNvPr id="20" name="Rectangle: Rounded Corners 19">
            <a:extLst>
              <a:ext uri="{FF2B5EF4-FFF2-40B4-BE49-F238E27FC236}">
                <a16:creationId xmlns:a16="http://schemas.microsoft.com/office/drawing/2014/main" id="{28142862-0211-96F4-9E33-21AC91031850}"/>
              </a:ext>
            </a:extLst>
          </p:cNvPr>
          <p:cNvSpPr/>
          <p:nvPr/>
        </p:nvSpPr>
        <p:spPr bwMode="auto">
          <a:xfrm>
            <a:off x="6566136" y="3226469"/>
            <a:ext cx="2135146" cy="575714"/>
          </a:xfrm>
          <a:prstGeom prst="roundRect">
            <a:avLst/>
          </a:prstGeom>
          <a:solidFill>
            <a:srgbClr val="FCE1ED"/>
          </a:solidFill>
          <a:ln w="28575" cap="flat" cmpd="sng" algn="ctr">
            <a:solidFill>
              <a:srgbClr val="F6A3C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Not breathing normally</a:t>
            </a:r>
          </a:p>
          <a:p>
            <a:pPr marL="0" marR="0" indent="0" algn="ctr" defTabSz="914400" rtl="0" eaLnBrk="0" fontAlgn="base" latinLnBrk="0" hangingPunct="0">
              <a:lnSpc>
                <a:spcPct val="100000"/>
              </a:lnSpc>
              <a:spcBef>
                <a:spcPct val="0"/>
              </a:spcBef>
              <a:spcAft>
                <a:spcPct val="0"/>
              </a:spcAft>
              <a:buClrTx/>
              <a:buSzTx/>
              <a:buFontTx/>
              <a:buNone/>
              <a:tabLst/>
            </a:pPr>
            <a:r>
              <a:rPr lang="en-GB" sz="1300">
                <a:latin typeface="Arial" panose="020B0604020202020204" pitchFamily="34" charset="0"/>
                <a:cs typeface="Arial" panose="020B0604020202020204" pitchFamily="34" charset="0"/>
              </a:rPr>
              <a:t>No signs of life</a:t>
            </a:r>
            <a:endPar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5E1AB03B-9720-A8A3-212D-66CC74BC99E2}"/>
              </a:ext>
            </a:extLst>
          </p:cNvPr>
          <p:cNvSpPr/>
          <p:nvPr/>
        </p:nvSpPr>
        <p:spPr bwMode="auto">
          <a:xfrm>
            <a:off x="3580730" y="183155"/>
            <a:ext cx="2949262" cy="770180"/>
          </a:xfrm>
          <a:prstGeom prst="roundRect">
            <a:avLst/>
          </a:prstGeom>
          <a:solidFill>
            <a:srgbClr val="E5E9F5"/>
          </a:solidFill>
          <a:ln w="28575" cap="flat" cmpd="sng" algn="ctr">
            <a:solidFill>
              <a:srgbClr val="5998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i="0" u="none" strike="noStrike" cap="none" normalizeH="0" baseline="0">
                <a:ln>
                  <a:noFill/>
                </a:ln>
                <a:solidFill>
                  <a:schemeClr val="tx1"/>
                </a:solidFill>
                <a:effectLst/>
                <a:latin typeface="Arial" panose="020B0604020202020204" pitchFamily="34" charset="0"/>
                <a:cs typeface="Arial" panose="020B0604020202020204" pitchFamily="34" charset="0"/>
              </a:rPr>
              <a:t>SAFETY</a:t>
            </a:r>
          </a:p>
          <a:p>
            <a:pPr marL="0" marR="0" indent="0" algn="ctr" defTabSz="914400" rtl="0" eaLnBrk="0" fontAlgn="base" latinLnBrk="0" hangingPunct="0">
              <a:lnSpc>
                <a:spcPct val="100000"/>
              </a:lnSpc>
              <a:spcBef>
                <a:spcPct val="0"/>
              </a:spcBef>
              <a:spcAft>
                <a:spcPct val="0"/>
              </a:spcAft>
              <a:buClrTx/>
              <a:buSzTx/>
              <a:buFontTx/>
              <a:buNone/>
              <a:tabLst/>
            </a:pPr>
            <a:r>
              <a:rPr lang="en-GB" sz="1300">
                <a:latin typeface="Arial" panose="020B0604020202020204" pitchFamily="34" charset="0"/>
                <a:cs typeface="Arial" panose="020B0604020202020204" pitchFamily="34" charset="0"/>
              </a:rPr>
              <a:t>Approach with care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300" i="0" u="none" strike="noStrike" cap="none" normalizeH="0" baseline="0">
                <a:ln>
                  <a:noFill/>
                </a:ln>
                <a:solidFill>
                  <a:schemeClr val="tx1"/>
                </a:solidFill>
                <a:effectLst/>
                <a:latin typeface="Arial" panose="020B0604020202020204" pitchFamily="34" charset="0"/>
                <a:cs typeface="Arial" panose="020B0604020202020204" pitchFamily="34" charset="0"/>
              </a:rPr>
              <a:t>Free from danger?</a:t>
            </a:r>
          </a:p>
        </p:txBody>
      </p:sp>
      <p:sp>
        <p:nvSpPr>
          <p:cNvPr id="3" name="Rectangle: Rounded Corners 2">
            <a:extLst>
              <a:ext uri="{FF2B5EF4-FFF2-40B4-BE49-F238E27FC236}">
                <a16:creationId xmlns:a16="http://schemas.microsoft.com/office/drawing/2014/main" id="{26BF542B-58E6-4D56-0C5C-22907D5C8834}"/>
              </a:ext>
            </a:extLst>
          </p:cNvPr>
          <p:cNvSpPr/>
          <p:nvPr/>
        </p:nvSpPr>
        <p:spPr bwMode="auto">
          <a:xfrm>
            <a:off x="3580730" y="1177163"/>
            <a:ext cx="2949262" cy="520032"/>
          </a:xfrm>
          <a:prstGeom prst="roundRect">
            <a:avLst/>
          </a:prstGeom>
          <a:solidFill>
            <a:srgbClr val="E5E9F5"/>
          </a:solidFill>
          <a:ln w="28575" cap="flat" cmpd="sng" algn="ctr">
            <a:solidFill>
              <a:srgbClr val="5998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STIMULATE</a:t>
            </a:r>
          </a:p>
          <a:p>
            <a:pPr marL="0" marR="0" indent="0" algn="ctr" defTabSz="914400" rtl="0" eaLnBrk="0" fontAlgn="base" latinLnBrk="0" hangingPunct="0">
              <a:lnSpc>
                <a:spcPct val="100000"/>
              </a:lnSpc>
              <a:spcBef>
                <a:spcPct val="0"/>
              </a:spcBef>
              <a:spcAft>
                <a:spcPct val="0"/>
              </a:spcAft>
              <a:buClrTx/>
              <a:buSzTx/>
              <a:buFontTx/>
              <a:buNone/>
              <a:tabLst/>
            </a:pPr>
            <a:r>
              <a:rPr lang="en-GB" sz="1300">
                <a:latin typeface="Arial" panose="020B0604020202020204" pitchFamily="34" charset="0"/>
                <a:cs typeface="Arial" panose="020B0604020202020204" pitchFamily="34" charset="0"/>
              </a:rPr>
              <a:t>Are you alright</a:t>
            </a: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C42E8351-0B64-B30A-3C01-22974B0CBC63}"/>
              </a:ext>
            </a:extLst>
          </p:cNvPr>
          <p:cNvSpPr/>
          <p:nvPr/>
        </p:nvSpPr>
        <p:spPr bwMode="auto">
          <a:xfrm>
            <a:off x="3580730" y="2090828"/>
            <a:ext cx="2949262" cy="541494"/>
          </a:xfrm>
          <a:prstGeom prst="roundRect">
            <a:avLst/>
          </a:prstGeom>
          <a:solidFill>
            <a:srgbClr val="E5E9F5"/>
          </a:solidFill>
          <a:ln w="28575" cap="flat" cmpd="sng" algn="ctr">
            <a:solidFill>
              <a:srgbClr val="5998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SHOUT</a:t>
            </a:r>
          </a:p>
          <a:p>
            <a:pPr marL="0" marR="0" indent="0" algn="ctr" defTabSz="914400" rtl="0" eaLnBrk="0" fontAlgn="base" latinLnBrk="0" hangingPunct="0">
              <a:lnSpc>
                <a:spcPct val="100000"/>
              </a:lnSpc>
              <a:spcBef>
                <a:spcPct val="0"/>
              </a:spcBef>
              <a:spcAft>
                <a:spcPct val="0"/>
              </a:spcAft>
              <a:buClrTx/>
              <a:buSzTx/>
              <a:buFontTx/>
              <a:buNone/>
              <a:tabLst/>
            </a:pPr>
            <a:r>
              <a:rPr lang="en-GB" sz="1300">
                <a:latin typeface="Arial" panose="020B0604020202020204" pitchFamily="34" charset="0"/>
                <a:cs typeface="Arial" panose="020B0604020202020204" pitchFamily="34" charset="0"/>
              </a:rPr>
              <a:t>for help</a:t>
            </a:r>
            <a:endPar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9BB7B13-3612-7276-4AE7-17E49D525C09}"/>
              </a:ext>
            </a:extLst>
          </p:cNvPr>
          <p:cNvSpPr/>
          <p:nvPr/>
        </p:nvSpPr>
        <p:spPr bwMode="auto">
          <a:xfrm>
            <a:off x="3565039" y="6129768"/>
            <a:ext cx="2964953" cy="545077"/>
          </a:xfrm>
          <a:prstGeom prst="roundRect">
            <a:avLst/>
          </a:prstGeom>
          <a:solidFill>
            <a:srgbClr val="D4E7E5"/>
          </a:solidFill>
          <a:ln w="28575" cap="flat" cmpd="sng" algn="ctr">
            <a:solidFill>
              <a:srgbClr val="57C2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300">
                <a:latin typeface="Arial" panose="020B0604020202020204" pitchFamily="34" charset="0"/>
                <a:cs typeface="Arial" panose="020B0604020202020204" pitchFamily="34" charset="0"/>
              </a:rPr>
              <a:t>Continue CPR until responsiveness or normal breathing returns</a:t>
            </a:r>
            <a:endPar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610520A-B1CF-5E01-11AA-B0EC6B82A560}"/>
              </a:ext>
            </a:extLst>
          </p:cNvPr>
          <p:cNvSpPr/>
          <p:nvPr/>
        </p:nvSpPr>
        <p:spPr bwMode="auto">
          <a:xfrm>
            <a:off x="3580730" y="2865080"/>
            <a:ext cx="2949262" cy="318490"/>
          </a:xfrm>
          <a:prstGeom prst="roundRect">
            <a:avLst/>
          </a:prstGeom>
          <a:solidFill>
            <a:srgbClr val="E5E9F5"/>
          </a:solidFill>
          <a:ln w="28575" cap="flat" cmpd="sng" algn="ctr">
            <a:solidFill>
              <a:srgbClr val="5998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Open airway</a:t>
            </a:r>
          </a:p>
        </p:txBody>
      </p:sp>
      <p:sp>
        <p:nvSpPr>
          <p:cNvPr id="15" name="Rectangle: Rounded Corners 14">
            <a:extLst>
              <a:ext uri="{FF2B5EF4-FFF2-40B4-BE49-F238E27FC236}">
                <a16:creationId xmlns:a16="http://schemas.microsoft.com/office/drawing/2014/main" id="{75C47E58-2201-7FD3-461B-4072CF83E650}"/>
              </a:ext>
            </a:extLst>
          </p:cNvPr>
          <p:cNvSpPr/>
          <p:nvPr/>
        </p:nvSpPr>
        <p:spPr bwMode="auto">
          <a:xfrm>
            <a:off x="3562971" y="4573446"/>
            <a:ext cx="2949262" cy="545077"/>
          </a:xfrm>
          <a:prstGeom prst="roundRect">
            <a:avLst/>
          </a:prstGeom>
          <a:solidFill>
            <a:srgbClr val="E5E9F5"/>
          </a:solidFill>
          <a:ln w="28575" cap="flat" cmpd="sng" algn="ctr">
            <a:solidFill>
              <a:srgbClr val="5998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Start CPR</a:t>
            </a:r>
          </a:p>
          <a:p>
            <a:pPr marL="0" marR="0" indent="0" algn="ctr" defTabSz="914400" rtl="0" eaLnBrk="0" fontAlgn="base" latinLnBrk="0" hangingPunct="0">
              <a:lnSpc>
                <a:spcPct val="100000"/>
              </a:lnSpc>
              <a:spcBef>
                <a:spcPct val="0"/>
              </a:spcBef>
              <a:spcAft>
                <a:spcPct val="0"/>
              </a:spcAft>
              <a:buClrTx/>
              <a:buSzTx/>
              <a:buFontTx/>
              <a:buNone/>
              <a:tabLst/>
            </a:pPr>
            <a:r>
              <a:rPr lang="en-GB" sz="1300">
                <a:latin typeface="Arial" panose="020B0604020202020204" pitchFamily="34" charset="0"/>
                <a:cs typeface="Arial" panose="020B0604020202020204" pitchFamily="34" charset="0"/>
              </a:rPr>
              <a:t>15 compressions: 2 breaths</a:t>
            </a:r>
            <a:endPar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B6F58D04-D311-385C-FD93-0C852E3AAC56}"/>
              </a:ext>
            </a:extLst>
          </p:cNvPr>
          <p:cNvSpPr/>
          <p:nvPr/>
        </p:nvSpPr>
        <p:spPr bwMode="auto">
          <a:xfrm>
            <a:off x="3572884" y="5347895"/>
            <a:ext cx="2949262" cy="545077"/>
          </a:xfrm>
          <a:prstGeom prst="roundRect">
            <a:avLst/>
          </a:prstGeom>
          <a:solidFill>
            <a:srgbClr val="E5E9F5"/>
          </a:solidFill>
          <a:ln w="28575" cap="flat" cmpd="sng" algn="ctr">
            <a:solidFill>
              <a:srgbClr val="5998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rPr>
              <a:t>Attach ECG monitor / defibrillator</a:t>
            </a:r>
          </a:p>
          <a:p>
            <a:pPr marL="0" marR="0" indent="0" algn="ctr" defTabSz="914400" rtl="0" eaLnBrk="0" fontAlgn="base" latinLnBrk="0" hangingPunct="0">
              <a:lnSpc>
                <a:spcPct val="100000"/>
              </a:lnSpc>
              <a:spcBef>
                <a:spcPct val="0"/>
              </a:spcBef>
              <a:spcAft>
                <a:spcPct val="0"/>
              </a:spcAft>
              <a:buClrTx/>
              <a:buSzTx/>
              <a:buFontTx/>
              <a:buNone/>
              <a:tabLst/>
            </a:pPr>
            <a:r>
              <a:rPr lang="en-GB" sz="1300">
                <a:latin typeface="Arial" panose="020B0604020202020204" pitchFamily="34" charset="0"/>
                <a:cs typeface="Arial" panose="020B0604020202020204" pitchFamily="34" charset="0"/>
              </a:rPr>
              <a:t>when available</a:t>
            </a:r>
            <a:endParaRPr kumimoji="0" lang="en-GB"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F1200EAE-8530-4B0E-F1BB-12E855EA387B}"/>
              </a:ext>
            </a:extLst>
          </p:cNvPr>
          <p:cNvCxnSpPr>
            <a:cxnSpLocks/>
          </p:cNvCxnSpPr>
          <p:nvPr/>
        </p:nvCxnSpPr>
        <p:spPr bwMode="auto">
          <a:xfrm>
            <a:off x="5043363" y="4141446"/>
            <a:ext cx="0" cy="4320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3E1D47FD-9659-5201-052B-472066222BFB}"/>
              </a:ext>
            </a:extLst>
          </p:cNvPr>
          <p:cNvCxnSpPr>
            <a:cxnSpLocks/>
          </p:cNvCxnSpPr>
          <p:nvPr/>
        </p:nvCxnSpPr>
        <p:spPr bwMode="auto">
          <a:xfrm>
            <a:off x="5043363" y="1698309"/>
            <a:ext cx="0" cy="3960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68DB8FA6-3490-6386-210B-8D82797D5FF7}"/>
              </a:ext>
            </a:extLst>
          </p:cNvPr>
          <p:cNvCxnSpPr>
            <a:cxnSpLocks/>
          </p:cNvCxnSpPr>
          <p:nvPr/>
        </p:nvCxnSpPr>
        <p:spPr bwMode="auto">
          <a:xfrm>
            <a:off x="5043363" y="961163"/>
            <a:ext cx="0" cy="2160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42C477E6-53B9-0ED0-68DF-884F2C6541A5}"/>
              </a:ext>
            </a:extLst>
          </p:cNvPr>
          <p:cNvCxnSpPr>
            <a:cxnSpLocks/>
          </p:cNvCxnSpPr>
          <p:nvPr/>
        </p:nvCxnSpPr>
        <p:spPr bwMode="auto">
          <a:xfrm>
            <a:off x="5043363" y="2643290"/>
            <a:ext cx="0" cy="2160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0B16A25-0933-FF2C-39E3-9A122648E57D}"/>
              </a:ext>
            </a:extLst>
          </p:cNvPr>
          <p:cNvCxnSpPr>
            <a:cxnSpLocks/>
          </p:cNvCxnSpPr>
          <p:nvPr/>
        </p:nvCxnSpPr>
        <p:spPr bwMode="auto">
          <a:xfrm>
            <a:off x="5043363" y="3203018"/>
            <a:ext cx="0" cy="6120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7B8A637-F681-F8DC-DDF4-5DBAF6C128C7}"/>
              </a:ext>
            </a:extLst>
          </p:cNvPr>
          <p:cNvCxnSpPr>
            <a:cxnSpLocks/>
          </p:cNvCxnSpPr>
          <p:nvPr/>
        </p:nvCxnSpPr>
        <p:spPr bwMode="auto">
          <a:xfrm>
            <a:off x="5043363" y="5898582"/>
            <a:ext cx="0" cy="2160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3C0702F-0EA5-F7AA-1D64-91B3CDC90A94}"/>
              </a:ext>
            </a:extLst>
          </p:cNvPr>
          <p:cNvCxnSpPr>
            <a:cxnSpLocks/>
          </p:cNvCxnSpPr>
          <p:nvPr/>
        </p:nvCxnSpPr>
        <p:spPr bwMode="auto">
          <a:xfrm>
            <a:off x="5043363" y="5118523"/>
            <a:ext cx="0" cy="21600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Rectangle: Rounded Corners 48">
            <a:extLst>
              <a:ext uri="{FF2B5EF4-FFF2-40B4-BE49-F238E27FC236}">
                <a16:creationId xmlns:a16="http://schemas.microsoft.com/office/drawing/2014/main" id="{4F8A1311-75AB-E029-0846-4E5883F8BA25}"/>
              </a:ext>
            </a:extLst>
          </p:cNvPr>
          <p:cNvSpPr/>
          <p:nvPr/>
        </p:nvSpPr>
        <p:spPr bwMode="auto">
          <a:xfrm>
            <a:off x="3576457" y="3820968"/>
            <a:ext cx="2949262" cy="318490"/>
          </a:xfrm>
          <a:prstGeom prst="roundRect">
            <a:avLst/>
          </a:prstGeom>
          <a:solidFill>
            <a:srgbClr val="E5E9F5"/>
          </a:solidFill>
          <a:ln w="28575" cap="flat" cmpd="sng" algn="ctr">
            <a:solidFill>
              <a:srgbClr val="5998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300" dirty="0">
                <a:latin typeface="Arial" panose="020B0604020202020204" pitchFamily="34" charset="0"/>
                <a:cs typeface="Arial" panose="020B0604020202020204" pitchFamily="34" charset="0"/>
              </a:rPr>
              <a:t>5 rescue breaths</a:t>
            </a:r>
            <a:endParaRPr kumimoji="0" lang="en-GB"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9FF5B1-DA14-E9BA-4202-08312807FCD1}"/>
              </a:ext>
            </a:extLst>
          </p:cNvPr>
          <p:cNvSpPr txBox="1"/>
          <p:nvPr/>
        </p:nvSpPr>
        <p:spPr>
          <a:xfrm>
            <a:off x="251520" y="1665272"/>
            <a:ext cx="2949261" cy="4464496"/>
          </a:xfrm>
          <a:prstGeom prst="rect">
            <a:avLst/>
          </a:prstGeom>
        </p:spPr>
        <p:txBody>
          <a:bodyPr vert="horz">
            <a:noAutofit/>
          </a:bodyPr>
          <a:lstStyle/>
          <a:p>
            <a:pPr marL="457200" indent="-457200">
              <a:spcBef>
                <a:spcPct val="20000"/>
              </a:spcBef>
              <a:buClr>
                <a:srgbClr val="3657A7"/>
              </a:buClr>
              <a:buFont typeface="Arial" panose="020B0604020202020204" pitchFamily="34" charset="0"/>
              <a:buChar char="•"/>
            </a:pPr>
            <a:r>
              <a:rPr lang="nl-NL" sz="2000" b="0" i="0" noProof="0" dirty="0">
                <a:effectLst/>
                <a:latin typeface="Arial" panose="020B0604020202020204" pitchFamily="34" charset="0"/>
                <a:ea typeface="ＭＳ Ｐゴシック" charset="0"/>
                <a:cs typeface="Arial" panose="020B0604020202020204" pitchFamily="34" charset="0"/>
              </a:rPr>
              <a:t>Kijk gelijktijdig naar ademhaling en tekenen van leven na het openen van de luchtweg.</a:t>
            </a:r>
          </a:p>
          <a:p>
            <a:pPr marL="457200" indent="-457200">
              <a:spcBef>
                <a:spcPct val="20000"/>
              </a:spcBef>
              <a:buClr>
                <a:srgbClr val="3657A7"/>
              </a:buClr>
              <a:buFont typeface="Arial" panose="020B0604020202020204" pitchFamily="34" charset="0"/>
              <a:buChar char="•"/>
            </a:pPr>
            <a:endParaRPr lang="nl-NL" sz="2000" b="0" i="0" noProof="0" dirty="0">
              <a:effectLst/>
              <a:latin typeface="Arial" panose="020B0604020202020204" pitchFamily="34" charset="0"/>
              <a:ea typeface="ＭＳ Ｐゴシック" charset="0"/>
              <a:cs typeface="Arial" panose="020B0604020202020204" pitchFamily="34" charset="0"/>
            </a:endParaRPr>
          </a:p>
          <a:p>
            <a:pPr marL="457200" indent="-457200">
              <a:spcBef>
                <a:spcPct val="20000"/>
              </a:spcBef>
              <a:buClr>
                <a:srgbClr val="3657A7"/>
              </a:buClr>
              <a:buFont typeface="Arial" panose="020B0604020202020204" pitchFamily="34" charset="0"/>
              <a:buChar char="•"/>
            </a:pPr>
            <a:r>
              <a:rPr lang="nl-NL" sz="2000" b="0" i="0" noProof="0" dirty="0">
                <a:effectLst/>
                <a:latin typeface="Arial" panose="020B0604020202020204" pitchFamily="34" charset="0"/>
                <a:ea typeface="ＭＳ Ｐゴシック" charset="0"/>
                <a:cs typeface="Arial" panose="020B0604020202020204" pitchFamily="34" charset="0"/>
              </a:rPr>
              <a:t>Geef </a:t>
            </a:r>
            <a:r>
              <a:rPr lang="nl-NL" sz="2000" noProof="0" dirty="0">
                <a:latin typeface="Arial" panose="020B0604020202020204" pitchFamily="34" charset="0"/>
                <a:ea typeface="ＭＳ Ｐゴシック" charset="0"/>
                <a:cs typeface="Arial" panose="020B0604020202020204" pitchFamily="34" charset="0"/>
              </a:rPr>
              <a:t>onmiddellijk compressies na de 5 rescue-breaths .</a:t>
            </a:r>
          </a:p>
          <a:p>
            <a:pPr marL="457200" indent="-457200">
              <a:spcBef>
                <a:spcPct val="20000"/>
              </a:spcBef>
              <a:buClr>
                <a:srgbClr val="3657A7"/>
              </a:buClr>
              <a:buFont typeface="Arial" panose="020B0604020202020204" pitchFamily="34" charset="0"/>
              <a:buChar char="•"/>
            </a:pPr>
            <a:endParaRPr lang="nl-NL" sz="2000" noProof="0" dirty="0">
              <a:latin typeface="Arial" panose="020B0604020202020204" pitchFamily="34" charset="0"/>
              <a:ea typeface="ＭＳ Ｐゴシック" charset="0"/>
              <a:cs typeface="Arial" panose="020B0604020202020204" pitchFamily="34" charset="0"/>
            </a:endParaRPr>
          </a:p>
          <a:p>
            <a:pPr marL="457200" indent="-457200">
              <a:spcBef>
                <a:spcPct val="20000"/>
              </a:spcBef>
              <a:buClr>
                <a:srgbClr val="3657A7"/>
              </a:buClr>
              <a:buFont typeface="Arial" panose="020B0604020202020204" pitchFamily="34" charset="0"/>
              <a:buChar char="•"/>
            </a:pPr>
            <a:r>
              <a:rPr lang="nl-NL" sz="2000" b="0" i="0" spc="-80" noProof="0" dirty="0">
                <a:latin typeface="Arial" panose="020B0604020202020204" pitchFamily="34" charset="0"/>
                <a:ea typeface="ＭＳ Ｐゴシック" charset="0"/>
                <a:cs typeface="Arial" panose="020B0604020202020204" pitchFamily="34" charset="0"/>
              </a:rPr>
              <a:t>Voel niet naar pulsaties.</a:t>
            </a:r>
            <a:endParaRPr lang="nl-NL" sz="2000" b="0" i="0" noProof="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7334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3F4D5ED-009E-FF93-3326-65794458680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27FB5BA-15BE-7F37-A96C-8502D5FD9972}"/>
              </a:ext>
            </a:extLst>
          </p:cNvPr>
          <p:cNvSpPr>
            <a:spLocks noGrp="1"/>
          </p:cNvSpPr>
          <p:nvPr>
            <p:ph type="ctrTitle"/>
          </p:nvPr>
        </p:nvSpPr>
        <p:spPr/>
        <p:txBody>
          <a:bodyPr/>
          <a:lstStyle/>
          <a:p>
            <a:endParaRPr lang="nl-NL"/>
          </a:p>
        </p:txBody>
      </p:sp>
      <p:pic>
        <p:nvPicPr>
          <p:cNvPr id="7170" name="Picture 2">
            <a:extLst>
              <a:ext uri="{FF2B5EF4-FFF2-40B4-BE49-F238E27FC236}">
                <a16:creationId xmlns:a16="http://schemas.microsoft.com/office/drawing/2014/main" id="{7CEC274E-EFBC-30DA-9B09-023F5902AF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45" t="20924" r="3735" b="16651"/>
          <a:stretch>
            <a:fillRect/>
          </a:stretch>
        </p:blipFill>
        <p:spPr bwMode="auto">
          <a:xfrm>
            <a:off x="-46176" y="125446"/>
            <a:ext cx="9144000" cy="3335482"/>
          </a:xfrm>
          <a:prstGeom prst="rect">
            <a:avLst/>
          </a:prstGeom>
          <a:noFill/>
          <a:extLst>
            <a:ext uri="{909E8E84-426E-40DD-AFC4-6F175D3DCCD1}">
              <a14:hiddenFill xmlns:a14="http://schemas.microsoft.com/office/drawing/2010/main">
                <a:solidFill>
                  <a:srgbClr val="FFFFFF"/>
                </a:solidFill>
              </a14:hiddenFill>
            </a:ext>
          </a:extLst>
        </p:spPr>
      </p:pic>
      <p:sp>
        <p:nvSpPr>
          <p:cNvPr id="11" name="Afgeronde rechthoek 10">
            <a:extLst>
              <a:ext uri="{FF2B5EF4-FFF2-40B4-BE49-F238E27FC236}">
                <a16:creationId xmlns:a16="http://schemas.microsoft.com/office/drawing/2014/main" id="{6B5A5015-9222-7F3C-BF83-B0107BDAE497}"/>
              </a:ext>
            </a:extLst>
          </p:cNvPr>
          <p:cNvSpPr/>
          <p:nvPr/>
        </p:nvSpPr>
        <p:spPr>
          <a:xfrm>
            <a:off x="7734300" y="1860728"/>
            <a:ext cx="1146464" cy="455691"/>
          </a:xfrm>
          <a:prstGeom prst="roundRect">
            <a:avLst/>
          </a:prstGeom>
          <a:solidFill>
            <a:srgbClr val="2445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200" b="1" dirty="0"/>
          </a:p>
          <a:p>
            <a:pPr algn="ctr"/>
            <a:endParaRPr lang="nl-NL" sz="1200" b="1" dirty="0"/>
          </a:p>
        </p:txBody>
      </p:sp>
      <p:pic>
        <p:nvPicPr>
          <p:cNvPr id="2" name="Picture 2">
            <a:extLst>
              <a:ext uri="{FF2B5EF4-FFF2-40B4-BE49-F238E27FC236}">
                <a16:creationId xmlns:a16="http://schemas.microsoft.com/office/drawing/2014/main" id="{2883DDEC-4C32-8980-E0E1-A21152DE8F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31" t="83076" r="4738" b="7737"/>
          <a:stretch>
            <a:fillRect/>
          </a:stretch>
        </p:blipFill>
        <p:spPr bwMode="auto">
          <a:xfrm>
            <a:off x="0" y="3421320"/>
            <a:ext cx="9051647" cy="4556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rc #ercguidelines #guidelines2025 #cpr #resuscitation #resus25 #savelives  | ERC European Resuscitation Council">
            <a:extLst>
              <a:ext uri="{FF2B5EF4-FFF2-40B4-BE49-F238E27FC236}">
                <a16:creationId xmlns:a16="http://schemas.microsoft.com/office/drawing/2014/main" id="{2A5B3B31-AC69-46DE-C3CD-D1B838E29E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500" t="21807" b="23868"/>
          <a:stretch>
            <a:fillRect/>
          </a:stretch>
        </p:blipFill>
        <p:spPr bwMode="auto">
          <a:xfrm>
            <a:off x="4932040" y="4434585"/>
            <a:ext cx="2458912" cy="176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7259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A4A92C2-A241-02FD-9315-D2188AA10F2F}"/>
              </a:ext>
            </a:extLst>
          </p:cNvPr>
          <p:cNvSpPr>
            <a:spLocks noChangeArrowheads="1"/>
          </p:cNvSpPr>
          <p:nvPr/>
        </p:nvSpPr>
        <p:spPr bwMode="auto">
          <a:xfrm flipV="1">
            <a:off x="2682875" y="6043613"/>
            <a:ext cx="376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GB" altLang="en-US"/>
          </a:p>
        </p:txBody>
      </p:sp>
      <p:sp>
        <p:nvSpPr>
          <p:cNvPr id="31747" name="Rectangle 25">
            <a:extLst>
              <a:ext uri="{FF2B5EF4-FFF2-40B4-BE49-F238E27FC236}">
                <a16:creationId xmlns:a16="http://schemas.microsoft.com/office/drawing/2014/main" id="{C1D592E2-A653-817A-8602-4E747E3CFEB2}"/>
              </a:ext>
            </a:extLst>
          </p:cNvPr>
          <p:cNvSpPr>
            <a:spLocks noChangeArrowheads="1"/>
          </p:cNvSpPr>
          <p:nvPr/>
        </p:nvSpPr>
        <p:spPr bwMode="auto">
          <a:xfrm flipV="1">
            <a:off x="2682875" y="6043613"/>
            <a:ext cx="376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GB" altLang="en-US"/>
          </a:p>
        </p:txBody>
      </p:sp>
      <p:sp>
        <p:nvSpPr>
          <p:cNvPr id="29704" name="TextBox 1">
            <a:extLst>
              <a:ext uri="{FF2B5EF4-FFF2-40B4-BE49-F238E27FC236}">
                <a16:creationId xmlns:a16="http://schemas.microsoft.com/office/drawing/2014/main" id="{9FEB654C-4125-F218-3D51-0ABD19DE4E29}"/>
              </a:ext>
            </a:extLst>
          </p:cNvPr>
          <p:cNvSpPr txBox="1">
            <a:spLocks noChangeArrowheads="1"/>
          </p:cNvSpPr>
          <p:nvPr/>
        </p:nvSpPr>
        <p:spPr bwMode="auto">
          <a:xfrm>
            <a:off x="1961131" y="4005064"/>
            <a:ext cx="5211762" cy="522288"/>
          </a:xfrm>
          <a:prstGeom prst="rect">
            <a:avLst/>
          </a:prstGeom>
          <a:noFill/>
          <a:ln>
            <a:noFill/>
          </a:ln>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r>
              <a:rPr lang="en-GB" altLang="en-US" sz="2800">
                <a:solidFill>
                  <a:srgbClr val="333333"/>
                </a:solidFill>
                <a:latin typeface="Arial" panose="020B0604020202020204" pitchFamily="34" charset="0"/>
                <a:cs typeface="Arial" panose="020B0604020202020204" pitchFamily="34" charset="0"/>
              </a:rPr>
              <a:t>15:2</a:t>
            </a:r>
          </a:p>
        </p:txBody>
      </p:sp>
      <p:sp>
        <p:nvSpPr>
          <p:cNvPr id="29705" name="TextBox 2">
            <a:extLst>
              <a:ext uri="{FF2B5EF4-FFF2-40B4-BE49-F238E27FC236}">
                <a16:creationId xmlns:a16="http://schemas.microsoft.com/office/drawing/2014/main" id="{3597A6F6-ED9F-2AE5-3AF5-FCB97FE6ED42}"/>
              </a:ext>
            </a:extLst>
          </p:cNvPr>
          <p:cNvSpPr txBox="1">
            <a:spLocks noChangeArrowheads="1"/>
          </p:cNvSpPr>
          <p:nvPr/>
        </p:nvSpPr>
        <p:spPr bwMode="auto">
          <a:xfrm>
            <a:off x="1520670" y="383788"/>
            <a:ext cx="6156376" cy="1077218"/>
          </a:xfrm>
          <a:prstGeom prst="rect">
            <a:avLst/>
          </a:prstGeom>
          <a:noFill/>
          <a:ln>
            <a:noFill/>
          </a:ln>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r>
              <a:rPr lang="en-GB" altLang="en-US" sz="3200" b="1" dirty="0">
                <a:solidFill>
                  <a:srgbClr val="333333"/>
                </a:solidFill>
                <a:latin typeface="Arial" panose="020B0604020202020204" pitchFamily="34" charset="0"/>
                <a:cs typeface="Arial" panose="020B0604020202020204" pitchFamily="34" charset="0"/>
              </a:rPr>
              <a:t>EFFECTIEVE</a:t>
            </a:r>
            <a:r>
              <a:rPr lang="en-GB" altLang="en-US" sz="3200" b="1" dirty="0">
                <a:latin typeface="Arial" panose="020B0604020202020204" pitchFamily="34" charset="0"/>
                <a:cs typeface="Arial" panose="020B0604020202020204" pitchFamily="34" charset="0"/>
              </a:rPr>
              <a:t> </a:t>
            </a:r>
            <a:r>
              <a:rPr lang="en-GB" altLang="en-US" sz="3200" b="1" dirty="0">
                <a:solidFill>
                  <a:srgbClr val="1B70C8"/>
                </a:solidFill>
                <a:latin typeface="Arial" panose="020B0604020202020204" pitchFamily="34" charset="0"/>
                <a:cs typeface="Arial" panose="020B0604020202020204" pitchFamily="34" charset="0"/>
              </a:rPr>
              <a:t>BLS</a:t>
            </a:r>
            <a:r>
              <a:rPr lang="en-GB" altLang="en-US" sz="3200" b="1" dirty="0">
                <a:latin typeface="Arial" panose="020B0604020202020204" pitchFamily="34" charset="0"/>
                <a:cs typeface="Arial" panose="020B0604020202020204" pitchFamily="34" charset="0"/>
              </a:rPr>
              <a:t> </a:t>
            </a:r>
            <a:r>
              <a:rPr lang="en-GB" altLang="en-US" sz="3200" b="1" dirty="0">
                <a:solidFill>
                  <a:srgbClr val="333333"/>
                </a:solidFill>
                <a:latin typeface="Arial" panose="020B0604020202020204" pitchFamily="34" charset="0"/>
                <a:cs typeface="Arial" panose="020B0604020202020204" pitchFamily="34" charset="0"/>
              </a:rPr>
              <a:t>REDT LEVENS</a:t>
            </a:r>
          </a:p>
        </p:txBody>
      </p:sp>
      <p:sp>
        <p:nvSpPr>
          <p:cNvPr id="29706" name="TextBox 3">
            <a:extLst>
              <a:ext uri="{FF2B5EF4-FFF2-40B4-BE49-F238E27FC236}">
                <a16:creationId xmlns:a16="http://schemas.microsoft.com/office/drawing/2014/main" id="{B0D91732-B3F3-F703-BD18-A1EFEE15DE5C}"/>
              </a:ext>
            </a:extLst>
          </p:cNvPr>
          <p:cNvSpPr txBox="1">
            <a:spLocks noChangeArrowheads="1"/>
          </p:cNvSpPr>
          <p:nvPr/>
        </p:nvSpPr>
        <p:spPr bwMode="auto">
          <a:xfrm>
            <a:off x="2095026" y="5137373"/>
            <a:ext cx="4943982" cy="523220"/>
          </a:xfrm>
          <a:prstGeom prst="rect">
            <a:avLst/>
          </a:prstGeom>
          <a:noFill/>
          <a:ln>
            <a:noFill/>
          </a:ln>
        </p:spPr>
        <p:txBody>
          <a:bodyPr wrap="non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r>
              <a:rPr lang="nl-NL" sz="2800" noProof="0">
                <a:solidFill>
                  <a:srgbClr val="333333"/>
                </a:solidFill>
                <a:latin typeface="Arial" panose="020B0604020202020204" pitchFamily="34" charset="0"/>
                <a:cs typeface="Arial" panose="020B0604020202020204" pitchFamily="34" charset="0"/>
              </a:rPr>
              <a:t>Duw hard, minstens 1/3</a:t>
            </a:r>
            <a:r>
              <a:rPr lang="nl-NL" sz="2800" baseline="30000" noProof="0">
                <a:solidFill>
                  <a:srgbClr val="333333"/>
                </a:solidFill>
                <a:latin typeface="Arial" panose="020B0604020202020204" pitchFamily="34" charset="0"/>
                <a:cs typeface="Arial" panose="020B0604020202020204" pitchFamily="34" charset="0"/>
              </a:rPr>
              <a:t>e</a:t>
            </a:r>
            <a:r>
              <a:rPr lang="nl-NL" sz="2800" noProof="0">
                <a:solidFill>
                  <a:srgbClr val="333333"/>
                </a:solidFill>
                <a:latin typeface="Arial" panose="020B0604020202020204" pitchFamily="34" charset="0"/>
                <a:cs typeface="Arial" panose="020B0604020202020204" pitchFamily="34" charset="0"/>
              </a:rPr>
              <a:t> diep</a:t>
            </a:r>
          </a:p>
        </p:txBody>
      </p:sp>
      <p:pic>
        <p:nvPicPr>
          <p:cNvPr id="3" name="Picture 2" descr="A picture containing person, indoor, bathtub&#10;&#10;Description automatically generated">
            <a:extLst>
              <a:ext uri="{FF2B5EF4-FFF2-40B4-BE49-F238E27FC236}">
                <a16:creationId xmlns:a16="http://schemas.microsoft.com/office/drawing/2014/main" id="{C2F88327-243C-C973-347D-494D69E5F8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9" r="35067" b="21598"/>
          <a:stretch/>
        </p:blipFill>
        <p:spPr>
          <a:xfrm>
            <a:off x="393341" y="1860519"/>
            <a:ext cx="2254658" cy="1984834"/>
          </a:xfrm>
          <a:prstGeom prst="rect">
            <a:avLst/>
          </a:prstGeom>
          <a:ln w="57150">
            <a:solidFill>
              <a:srgbClr val="FF0000"/>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E3C2E19-92AD-24E9-95CD-55B9EA244775}"/>
              </a:ext>
            </a:extLst>
          </p:cNvPr>
          <p:cNvPicPr>
            <a:picLocks noChangeAspect="1"/>
          </p:cNvPicPr>
          <p:nvPr/>
        </p:nvPicPr>
        <p:blipFill rotWithShape="1">
          <a:blip r:embed="rId4"/>
          <a:srcRect l="32658" t="24335" r="8557"/>
          <a:stretch/>
        </p:blipFill>
        <p:spPr>
          <a:xfrm>
            <a:off x="2886609" y="1831514"/>
            <a:ext cx="2340013" cy="198483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42F3E46-FB38-9A60-30A6-1ED60837CD79}"/>
              </a:ext>
            </a:extLst>
          </p:cNvPr>
          <p:cNvPicPr>
            <a:picLocks noChangeAspect="1"/>
          </p:cNvPicPr>
          <p:nvPr/>
        </p:nvPicPr>
        <p:blipFill rotWithShape="1">
          <a:blip r:embed="rId5"/>
          <a:srcRect l="6961"/>
          <a:stretch/>
        </p:blipFill>
        <p:spPr>
          <a:xfrm>
            <a:off x="5434932" y="1831514"/>
            <a:ext cx="3267932" cy="198483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68B17B95-8C03-29AF-E093-3D9A8D599FFB}"/>
              </a:ext>
            </a:extLst>
          </p:cNvPr>
          <p:cNvSpPr txBox="1">
            <a:spLocks noChangeArrowheads="1"/>
          </p:cNvSpPr>
          <p:nvPr/>
        </p:nvSpPr>
        <p:spPr bwMode="auto">
          <a:xfrm>
            <a:off x="1992977" y="4557363"/>
            <a:ext cx="5211762" cy="522288"/>
          </a:xfrm>
          <a:prstGeom prst="rect">
            <a:avLst/>
          </a:prstGeom>
          <a:noFill/>
          <a:ln>
            <a:noFill/>
          </a:ln>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r>
              <a:rPr lang="nl-NL" sz="2800" noProof="0">
                <a:solidFill>
                  <a:srgbClr val="333333"/>
                </a:solidFill>
                <a:latin typeface="Arial" panose="020B0604020202020204" pitchFamily="34" charset="0"/>
                <a:cs typeface="Arial" panose="020B0604020202020204" pitchFamily="34" charset="0"/>
              </a:rPr>
              <a:t>100-120 per minuut</a:t>
            </a:r>
          </a:p>
        </p:txBody>
      </p:sp>
    </p:spTree>
    <p:extLst>
      <p:ext uri="{BB962C8B-B14F-4D97-AF65-F5344CB8AC3E}">
        <p14:creationId xmlns:p14="http://schemas.microsoft.com/office/powerpoint/2010/main" val="2005431370"/>
      </p:ext>
    </p:extLst>
  </p:cSld>
  <p:clrMapOvr>
    <a:masterClrMapping/>
  </p:clrMapOvr>
  <p:transition spd="med">
    <p:cu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ijdelijke aanduiding voor inhoud 8">
            <a:extLst>
              <a:ext uri="{FF2B5EF4-FFF2-40B4-BE49-F238E27FC236}">
                <a16:creationId xmlns:a16="http://schemas.microsoft.com/office/drawing/2014/main" id="{E34C7D59-96DF-1744-F21E-E65CC718064B}"/>
              </a:ext>
            </a:extLst>
          </p:cNvPr>
          <p:cNvPicPr>
            <a:picLocks noChangeAspect="1"/>
          </p:cNvPicPr>
          <p:nvPr/>
        </p:nvPicPr>
        <p:blipFill rotWithShape="1">
          <a:blip r:embed="rId3">
            <a:extLst>
              <a:ext uri="{28A0092B-C50C-407E-A947-70E740481C1C}">
                <a14:useLocalDpi xmlns:a14="http://schemas.microsoft.com/office/drawing/2010/main" val="0"/>
              </a:ext>
            </a:extLst>
          </a:blip>
          <a:srcRect b="55278"/>
          <a:stretch/>
        </p:blipFill>
        <p:spPr>
          <a:xfrm>
            <a:off x="1331640" y="116632"/>
            <a:ext cx="6120680" cy="3625567"/>
          </a:xfrm>
          <a:prstGeom prst="rect">
            <a:avLst/>
          </a:prstGeom>
          <a:noFill/>
        </p:spPr>
      </p:pic>
      <p:pic>
        <p:nvPicPr>
          <p:cNvPr id="6" name="Picture 4">
            <a:extLst>
              <a:ext uri="{FF2B5EF4-FFF2-40B4-BE49-F238E27FC236}">
                <a16:creationId xmlns:a16="http://schemas.microsoft.com/office/drawing/2014/main" id="{12075254-B032-F9E5-BCCA-304C8AE69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7" y="4840604"/>
            <a:ext cx="3325045" cy="1870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Afbeelding 6">
            <a:extLst>
              <a:ext uri="{FF2B5EF4-FFF2-40B4-BE49-F238E27FC236}">
                <a16:creationId xmlns:a16="http://schemas.microsoft.com/office/drawing/2014/main" id="{69B5C29E-9C72-7D32-60CD-B782FC562578}"/>
              </a:ext>
            </a:extLst>
          </p:cNvPr>
          <p:cNvPicPr>
            <a:picLocks noChangeAspect="1"/>
          </p:cNvPicPr>
          <p:nvPr/>
        </p:nvPicPr>
        <p:blipFill rotWithShape="1">
          <a:blip r:embed="rId5"/>
          <a:srcRect t="24719"/>
          <a:stretch/>
        </p:blipFill>
        <p:spPr>
          <a:xfrm>
            <a:off x="264625" y="3943811"/>
            <a:ext cx="2189905" cy="711483"/>
          </a:xfrm>
          <a:prstGeom prst="rect">
            <a:avLst/>
          </a:prstGeom>
        </p:spPr>
      </p:pic>
      <p:pic>
        <p:nvPicPr>
          <p:cNvPr id="8" name="Afbeelding 7">
            <a:extLst>
              <a:ext uri="{FF2B5EF4-FFF2-40B4-BE49-F238E27FC236}">
                <a16:creationId xmlns:a16="http://schemas.microsoft.com/office/drawing/2014/main" id="{B3AD00A1-94EC-3225-B566-E975E1C799A3}"/>
              </a:ext>
            </a:extLst>
          </p:cNvPr>
          <p:cNvPicPr>
            <a:picLocks noChangeAspect="1"/>
          </p:cNvPicPr>
          <p:nvPr/>
        </p:nvPicPr>
        <p:blipFill rotWithShape="1">
          <a:blip r:embed="rId6"/>
          <a:srcRect t="23722"/>
          <a:stretch/>
        </p:blipFill>
        <p:spPr>
          <a:xfrm>
            <a:off x="2454530" y="3902779"/>
            <a:ext cx="1944216" cy="727231"/>
          </a:xfrm>
          <a:prstGeom prst="rect">
            <a:avLst/>
          </a:prstGeom>
        </p:spPr>
      </p:pic>
      <p:pic>
        <p:nvPicPr>
          <p:cNvPr id="2" name="Picture 5" descr="http://www.ambulancetechnicianstudy.co.uk/images/VT.gif">
            <a:hlinkClick r:id="rId7"/>
            <a:extLst>
              <a:ext uri="{FF2B5EF4-FFF2-40B4-BE49-F238E27FC236}">
                <a16:creationId xmlns:a16="http://schemas.microsoft.com/office/drawing/2014/main" id="{BBAAE7FA-C9FD-288F-097F-2F243C64F6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634" t="41917"/>
          <a:stretch/>
        </p:blipFill>
        <p:spPr bwMode="auto">
          <a:xfrm>
            <a:off x="4593558" y="3968913"/>
            <a:ext cx="1944216" cy="62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824CC594-C879-B10A-3DD8-E55FC3D8E46E}"/>
              </a:ext>
            </a:extLst>
          </p:cNvPr>
          <p:cNvPicPr>
            <a:picLocks noChangeAspect="1"/>
          </p:cNvPicPr>
          <p:nvPr/>
        </p:nvPicPr>
        <p:blipFill rotWithShape="1">
          <a:blip r:embed="rId9"/>
          <a:srcRect l="18846" t="20415" r="14776"/>
          <a:stretch/>
        </p:blipFill>
        <p:spPr>
          <a:xfrm>
            <a:off x="6732586" y="3907388"/>
            <a:ext cx="2058835" cy="752515"/>
          </a:xfrm>
          <a:prstGeom prst="rect">
            <a:avLst/>
          </a:prstGeom>
        </p:spPr>
      </p:pic>
      <p:pic>
        <p:nvPicPr>
          <p:cNvPr id="5" name="Picture 4">
            <a:extLst>
              <a:ext uri="{FF2B5EF4-FFF2-40B4-BE49-F238E27FC236}">
                <a16:creationId xmlns:a16="http://schemas.microsoft.com/office/drawing/2014/main" id="{D4914F43-67FF-BC47-152D-94E695BFB8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716"/>
          <a:stretch/>
        </p:blipFill>
        <p:spPr bwMode="auto">
          <a:xfrm>
            <a:off x="4788878" y="4747012"/>
            <a:ext cx="3959585" cy="1994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 name="Rechthoek 8">
            <a:extLst>
              <a:ext uri="{FF2B5EF4-FFF2-40B4-BE49-F238E27FC236}">
                <a16:creationId xmlns:a16="http://schemas.microsoft.com/office/drawing/2014/main" id="{CD8A4059-05BF-076F-7330-62D54ACE4ADF}"/>
              </a:ext>
            </a:extLst>
          </p:cNvPr>
          <p:cNvSpPr/>
          <p:nvPr/>
        </p:nvSpPr>
        <p:spPr>
          <a:xfrm>
            <a:off x="6961093" y="4941168"/>
            <a:ext cx="475785" cy="166729"/>
          </a:xfrm>
          <a:prstGeom prst="rect">
            <a:avLst/>
          </a:prstGeom>
          <a:solidFill>
            <a:srgbClr val="E0E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8J/kg</a:t>
            </a:r>
          </a:p>
        </p:txBody>
      </p:sp>
      <p:sp>
        <p:nvSpPr>
          <p:cNvPr id="11" name="Rechthoek 10">
            <a:extLst>
              <a:ext uri="{FF2B5EF4-FFF2-40B4-BE49-F238E27FC236}">
                <a16:creationId xmlns:a16="http://schemas.microsoft.com/office/drawing/2014/main" id="{55F45680-1E60-8541-259E-2859FD568808}"/>
              </a:ext>
            </a:extLst>
          </p:cNvPr>
          <p:cNvSpPr/>
          <p:nvPr/>
        </p:nvSpPr>
        <p:spPr>
          <a:xfrm>
            <a:off x="7372484" y="4938680"/>
            <a:ext cx="475785" cy="166729"/>
          </a:xfrm>
          <a:prstGeom prst="rect">
            <a:avLst/>
          </a:prstGeom>
          <a:solidFill>
            <a:srgbClr val="E0E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8J/kg</a:t>
            </a:r>
          </a:p>
        </p:txBody>
      </p:sp>
      <p:sp>
        <p:nvSpPr>
          <p:cNvPr id="12" name="Rechthoek 11">
            <a:extLst>
              <a:ext uri="{FF2B5EF4-FFF2-40B4-BE49-F238E27FC236}">
                <a16:creationId xmlns:a16="http://schemas.microsoft.com/office/drawing/2014/main" id="{19EA07DD-4D95-8B88-79D1-54ED63ACED78}"/>
              </a:ext>
            </a:extLst>
          </p:cNvPr>
          <p:cNvSpPr/>
          <p:nvPr/>
        </p:nvSpPr>
        <p:spPr>
          <a:xfrm>
            <a:off x="7822580" y="4936192"/>
            <a:ext cx="475785" cy="166729"/>
          </a:xfrm>
          <a:prstGeom prst="rect">
            <a:avLst/>
          </a:prstGeom>
          <a:solidFill>
            <a:srgbClr val="E0E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8J/kg</a:t>
            </a:r>
          </a:p>
        </p:txBody>
      </p:sp>
    </p:spTree>
    <p:extLst>
      <p:ext uri="{BB962C8B-B14F-4D97-AF65-F5344CB8AC3E}">
        <p14:creationId xmlns:p14="http://schemas.microsoft.com/office/powerpoint/2010/main" val="337847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4B1AE4F-D704-C403-C58F-AAFE160FE292}"/>
              </a:ext>
            </a:extLst>
          </p:cNvPr>
          <p:cNvSpPr>
            <a:spLocks noGrp="1" noChangeArrowheads="1"/>
          </p:cNvSpPr>
          <p:nvPr>
            <p:ph type="title"/>
          </p:nvPr>
        </p:nvSpPr>
        <p:spPr bwMode="auto">
          <a:xfrm>
            <a:off x="540000" y="360000"/>
            <a:ext cx="8229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altLang="en-US" dirty="0" err="1"/>
              <a:t>Defibrillatie</a:t>
            </a:r>
            <a:endParaRPr lang="en-US" altLang="en-US" dirty="0"/>
          </a:p>
        </p:txBody>
      </p:sp>
      <p:sp>
        <p:nvSpPr>
          <p:cNvPr id="50179" name="Rectangle 3">
            <a:extLst>
              <a:ext uri="{FF2B5EF4-FFF2-40B4-BE49-F238E27FC236}">
                <a16:creationId xmlns:a16="http://schemas.microsoft.com/office/drawing/2014/main" id="{F5F31B3B-9F6B-38D5-20BE-2002E5F6B40A}"/>
              </a:ext>
            </a:extLst>
          </p:cNvPr>
          <p:cNvSpPr>
            <a:spLocks noGrp="1" noChangeArrowheads="1"/>
          </p:cNvSpPr>
          <p:nvPr>
            <p:ph idx="1"/>
          </p:nvPr>
        </p:nvSpPr>
        <p:spPr bwMode="auto">
          <a:xfrm>
            <a:off x="540000" y="1260000"/>
            <a:ext cx="8135938" cy="4545264"/>
          </a:xfrm>
        </p:spPr>
        <p:txBody>
          <a:bodyPr wrap="square" lIns="91440" tIns="45720" rIns="91440" bIns="45720" numCol="1" anchor="t" anchorCtr="0" compatLnSpc="1">
            <a:prstTxWarp prst="textNoShape">
              <a:avLst/>
            </a:prstTxWarp>
          </a:bodyPr>
          <a:lstStyle/>
          <a:p>
            <a:pPr eaLnBrk="1" hangingPunct="1">
              <a:buFontTx/>
              <a:buNone/>
              <a:defRPr/>
            </a:pPr>
            <a:r>
              <a:rPr lang="nl-NL" b="1" noProof="0" dirty="0">
                <a:solidFill>
                  <a:srgbClr val="333333"/>
                </a:solidFill>
              </a:rPr>
              <a:t>Single shocks</a:t>
            </a:r>
          </a:p>
          <a:p>
            <a:pPr eaLnBrk="1" hangingPunct="1">
              <a:buFontTx/>
              <a:buChar char="•"/>
              <a:defRPr/>
            </a:pPr>
            <a:r>
              <a:rPr lang="nl-NL" sz="2400" noProof="0" dirty="0">
                <a:solidFill>
                  <a:srgbClr val="333333"/>
                </a:solidFill>
              </a:rPr>
              <a:t>Manuele defibrillator</a:t>
            </a:r>
          </a:p>
          <a:p>
            <a:pPr lvl="1" eaLnBrk="1" hangingPunct="1">
              <a:buFontTx/>
              <a:buChar char="•"/>
              <a:defRPr/>
            </a:pPr>
            <a:r>
              <a:rPr lang="nl-NL" sz="2000" noProof="0" dirty="0">
                <a:solidFill>
                  <a:srgbClr val="333333"/>
                </a:solidFill>
              </a:rPr>
              <a:t>4 J/kg voor iedereen</a:t>
            </a:r>
          </a:p>
          <a:p>
            <a:pPr eaLnBrk="1" hangingPunct="1">
              <a:buFontTx/>
              <a:buChar char="•"/>
              <a:defRPr/>
            </a:pPr>
            <a:r>
              <a:rPr lang="nl-NL" sz="2400" noProof="0" dirty="0">
                <a:solidFill>
                  <a:srgbClr val="333333"/>
                </a:solidFill>
              </a:rPr>
              <a:t>AED</a:t>
            </a:r>
          </a:p>
          <a:p>
            <a:pPr lvl="1" eaLnBrk="1" hangingPunct="1">
              <a:buFontTx/>
              <a:buChar char="•"/>
              <a:defRPr/>
            </a:pPr>
            <a:r>
              <a:rPr lang="nl-NL" sz="2000" noProof="0" dirty="0">
                <a:solidFill>
                  <a:srgbClr val="333333"/>
                </a:solidFill>
              </a:rPr>
              <a:t>Liefst aangepaste set tussen 1-8 jaar. </a:t>
            </a:r>
          </a:p>
          <a:p>
            <a:pPr lvl="1" eaLnBrk="1" hangingPunct="1">
              <a:buFontTx/>
              <a:buChar char="•"/>
              <a:defRPr/>
            </a:pPr>
            <a:r>
              <a:rPr lang="nl-NL" sz="2000" noProof="0" dirty="0">
                <a:solidFill>
                  <a:srgbClr val="333333"/>
                </a:solidFill>
              </a:rPr>
              <a:t>Ouder dan 8: volwassen shock</a:t>
            </a:r>
          </a:p>
          <a:p>
            <a:pPr eaLnBrk="1" hangingPunct="1">
              <a:buFontTx/>
              <a:buChar char="•"/>
              <a:defRPr/>
            </a:pPr>
            <a:endParaRPr lang="nl-NL" noProof="0" dirty="0">
              <a:solidFill>
                <a:srgbClr val="333333"/>
              </a:solidFill>
            </a:endParaRPr>
          </a:p>
          <a:p>
            <a:pPr marL="0" indent="0" eaLnBrk="1" hangingPunct="1">
              <a:buNone/>
              <a:defRPr/>
            </a:pPr>
            <a:r>
              <a:rPr lang="nl-NL" noProof="0" dirty="0">
                <a:solidFill>
                  <a:srgbClr val="333333"/>
                </a:solidFill>
              </a:rPr>
              <a:t>Nog steeds in aritmie na 5 shocks</a:t>
            </a:r>
          </a:p>
          <a:p>
            <a:pPr lvl="1" eaLnBrk="1" hangingPunct="1">
              <a:buFontTx/>
              <a:buChar char="•"/>
              <a:defRPr/>
            </a:pPr>
            <a:r>
              <a:rPr lang="nl-NL" noProof="0" dirty="0">
                <a:solidFill>
                  <a:srgbClr val="333333"/>
                </a:solidFill>
              </a:rPr>
              <a:t>Overweeg </a:t>
            </a:r>
            <a:r>
              <a:rPr lang="nl-NL" b="1" noProof="0" dirty="0">
                <a:solidFill>
                  <a:srgbClr val="C00000"/>
                </a:solidFill>
              </a:rPr>
              <a:t>andere plaatsing van andere pads</a:t>
            </a:r>
          </a:p>
          <a:p>
            <a:pPr lvl="1" eaLnBrk="1" hangingPunct="1">
              <a:buFontTx/>
              <a:buChar char="•"/>
              <a:defRPr/>
            </a:pPr>
            <a:r>
              <a:rPr lang="nl-NL" noProof="0" dirty="0">
                <a:solidFill>
                  <a:srgbClr val="333333"/>
                </a:solidFill>
                <a:ea typeface="MS PGothic"/>
              </a:rPr>
              <a:t>Overweeg ophogen dosis tot 8 J/kg</a:t>
            </a:r>
            <a:endParaRPr lang="nl-NL" noProof="0" dirty="0">
              <a:solidFill>
                <a:srgbClr val="333333"/>
              </a:solidFill>
            </a:endParaRPr>
          </a:p>
          <a:p>
            <a:pPr lvl="1" eaLnBrk="1" hangingPunct="1">
              <a:buFontTx/>
              <a:buChar char="•"/>
              <a:defRPr/>
            </a:pPr>
            <a:endParaRPr lang="nl-NL" noProof="0" dirty="0">
              <a:solidFill>
                <a:srgbClr val="333333"/>
              </a:solidFill>
            </a:endParaRPr>
          </a:p>
          <a:p>
            <a:pPr eaLnBrk="1" hangingPunct="1">
              <a:buFontTx/>
              <a:buChar char="•"/>
              <a:defRPr/>
            </a:pPr>
            <a:endParaRPr lang="nl-NL" sz="3200" noProof="0" dirty="0">
              <a:solidFill>
                <a:srgbClr val="33333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6F1E8AB-461A-5D07-600F-50977DDC7544}"/>
              </a:ext>
            </a:extLst>
          </p:cNvPr>
          <p:cNvSpPr>
            <a:spLocks noGrp="1" noChangeArrowheads="1"/>
          </p:cNvSpPr>
          <p:nvPr>
            <p:ph type="title"/>
          </p:nvPr>
        </p:nvSpPr>
        <p:spPr bwMode="auto">
          <a:xfrm>
            <a:off x="3059832" y="5085183"/>
            <a:ext cx="5486400" cy="12672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altLang="en-US" sz="2600" dirty="0"/>
              <a:t>Advanced Paediatric Life Support </a:t>
            </a:r>
            <a:r>
              <a:rPr lang="en-GB" altLang="en-US" sz="2600" dirty="0" err="1"/>
              <a:t>Recertificatiecursus</a:t>
            </a:r>
            <a:endParaRPr lang="en-GB" altLang="en-US" sz="2600" dirty="0"/>
          </a:p>
        </p:txBody>
      </p:sp>
      <p:pic>
        <p:nvPicPr>
          <p:cNvPr id="1026" name="Picture 2" descr="1,6 mil resultados de imágenes, fotos de stock e ilustraciones libres de  regalías para Question mark rain | Shutterstock">
            <a:extLst>
              <a:ext uri="{FF2B5EF4-FFF2-40B4-BE49-F238E27FC236}">
                <a16:creationId xmlns:a16="http://schemas.microsoft.com/office/drawing/2014/main" id="{C51D0EDF-A2A2-3398-A2BE-10E57CE8AA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16"/>
          <a:stretch>
            <a:fillRect/>
          </a:stretch>
        </p:blipFill>
        <p:spPr bwMode="auto">
          <a:xfrm>
            <a:off x="4573" y="8402"/>
            <a:ext cx="9144000" cy="6849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5346-52A3-BCD4-26BA-47BB11A6B33E}"/>
              </a:ext>
            </a:extLst>
          </p:cNvPr>
          <p:cNvSpPr>
            <a:spLocks noGrp="1"/>
          </p:cNvSpPr>
          <p:nvPr>
            <p:ph type="title"/>
          </p:nvPr>
        </p:nvSpPr>
        <p:spPr>
          <a:xfrm>
            <a:off x="540000" y="360000"/>
            <a:ext cx="3008313" cy="707678"/>
          </a:xfrm>
        </p:spPr>
        <p:txBody>
          <a:bodyPr vert="horz" anchor="t">
            <a:normAutofit/>
          </a:bodyPr>
          <a:lstStyle/>
          <a:p>
            <a:r>
              <a:rPr lang="en-US" sz="3200" dirty="0" err="1">
                <a:ea typeface="Tahoma" panose="020B0604030504040204" pitchFamily="34" charset="0"/>
              </a:rPr>
              <a:t>Samenvatting</a:t>
            </a:r>
            <a:endParaRPr lang="en-US" sz="3200" dirty="0">
              <a:ea typeface="Tahoma" panose="020B0604030504040204" pitchFamily="34" charset="0"/>
            </a:endParaRPr>
          </a:p>
        </p:txBody>
      </p:sp>
      <p:sp>
        <p:nvSpPr>
          <p:cNvPr id="4" name="TextBox 3">
            <a:extLst>
              <a:ext uri="{FF2B5EF4-FFF2-40B4-BE49-F238E27FC236}">
                <a16:creationId xmlns:a16="http://schemas.microsoft.com/office/drawing/2014/main" id="{FBE2D0E8-1A2D-3514-C0F1-73021E914C09}"/>
              </a:ext>
            </a:extLst>
          </p:cNvPr>
          <p:cNvSpPr txBox="1"/>
          <p:nvPr/>
        </p:nvSpPr>
        <p:spPr>
          <a:xfrm>
            <a:off x="332646" y="1316690"/>
            <a:ext cx="8478708" cy="4224620"/>
          </a:xfrm>
          <a:prstGeom prst="rect">
            <a:avLst/>
          </a:prstGeom>
        </p:spPr>
        <p:txBody>
          <a:bodyPr vert="horz">
            <a:noAutofit/>
          </a:bodyPr>
          <a:lstStyle/>
          <a:p>
            <a:pPr marL="457200" indent="-457200">
              <a:spcBef>
                <a:spcPct val="20000"/>
              </a:spcBef>
              <a:buClr>
                <a:srgbClr val="3657A7"/>
              </a:buClr>
              <a:buFont typeface="Arial" panose="020B0604020202020204" pitchFamily="34" charset="0"/>
              <a:buChar char="•"/>
            </a:pPr>
            <a:r>
              <a:rPr lang="nl-NL" sz="2800" b="0" i="0" noProof="0" dirty="0">
                <a:effectLst/>
                <a:latin typeface="Arial" panose="020B0604020202020204" pitchFamily="34" charset="0"/>
                <a:ea typeface="ＭＳ Ｐゴシック" charset="0"/>
                <a:cs typeface="Arial" panose="020B0604020202020204" pitchFamily="34" charset="0"/>
              </a:rPr>
              <a:t>We bespraken vele aspecten van de resuscitatie, maar </a:t>
            </a:r>
            <a:r>
              <a:rPr lang="nl-NL" sz="2800" dirty="0">
                <a:latin typeface="Arial" panose="020B0604020202020204" pitchFamily="34" charset="0"/>
                <a:ea typeface="ＭＳ Ｐゴシック" charset="0"/>
                <a:cs typeface="Arial" panose="020B0604020202020204" pitchFamily="34" charset="0"/>
              </a:rPr>
              <a:t>d</a:t>
            </a:r>
            <a:r>
              <a:rPr lang="nl-NL" sz="2800" b="0" i="0" noProof="0" dirty="0" err="1">
                <a:effectLst/>
                <a:latin typeface="Arial" panose="020B0604020202020204" pitchFamily="34" charset="0"/>
                <a:ea typeface="ＭＳ Ｐゴシック" charset="0"/>
                <a:cs typeface="Arial" panose="020B0604020202020204" pitchFamily="34" charset="0"/>
              </a:rPr>
              <a:t>eze</a:t>
            </a:r>
            <a:r>
              <a:rPr lang="nl-NL" sz="2800" b="0" i="0" noProof="0" dirty="0">
                <a:effectLst/>
                <a:latin typeface="Arial" panose="020B0604020202020204" pitchFamily="34" charset="0"/>
                <a:ea typeface="ＭＳ Ｐゴシック" charset="0"/>
                <a:cs typeface="Arial" panose="020B0604020202020204" pitchFamily="34" charset="0"/>
              </a:rPr>
              <a:t> korte verkenning is niet volledig.</a:t>
            </a:r>
          </a:p>
          <a:p>
            <a:pPr marL="457200" indent="-457200">
              <a:spcBef>
                <a:spcPct val="20000"/>
              </a:spcBef>
              <a:buClr>
                <a:srgbClr val="3657A7"/>
              </a:buClr>
              <a:buFont typeface="Arial" panose="020B0604020202020204" pitchFamily="34" charset="0"/>
              <a:buChar char="•"/>
            </a:pPr>
            <a:endParaRPr lang="nl-NL" sz="2800" dirty="0">
              <a:latin typeface="Arial" panose="020B0604020202020204" pitchFamily="34" charset="0"/>
              <a:ea typeface="ＭＳ Ｐゴシック" charset="0"/>
              <a:cs typeface="Arial" panose="020B0604020202020204" pitchFamily="34" charset="0"/>
            </a:endParaRPr>
          </a:p>
          <a:p>
            <a:pPr marL="457200" indent="-457200">
              <a:spcBef>
                <a:spcPct val="20000"/>
              </a:spcBef>
              <a:buClr>
                <a:srgbClr val="3657A7"/>
              </a:buClr>
              <a:buFont typeface="Arial" panose="020B0604020202020204" pitchFamily="34" charset="0"/>
              <a:buChar char="•"/>
            </a:pPr>
            <a:r>
              <a:rPr lang="nl-NL" sz="2800" dirty="0">
                <a:latin typeface="Arial" panose="020B0604020202020204" pitchFamily="34" charset="0"/>
                <a:ea typeface="ＭＳ Ｐゴシック" charset="0"/>
                <a:cs typeface="Arial" panose="020B0604020202020204" pitchFamily="34" charset="0"/>
              </a:rPr>
              <a:t>Volg updates</a:t>
            </a:r>
            <a:endParaRPr lang="nl-NL" sz="2800" b="0" i="0" noProof="0" dirty="0">
              <a:effectLst/>
              <a:latin typeface="Arial" panose="020B0604020202020204" pitchFamily="34" charset="0"/>
              <a:ea typeface="ＭＳ Ｐゴシック" charset="0"/>
              <a:cs typeface="Arial" panose="020B0604020202020204" pitchFamily="34" charset="0"/>
            </a:endParaRPr>
          </a:p>
          <a:p>
            <a:pPr marL="914400" lvl="1" indent="-457200">
              <a:spcBef>
                <a:spcPct val="20000"/>
              </a:spcBef>
              <a:buClr>
                <a:srgbClr val="3657A7"/>
              </a:buClr>
              <a:buFont typeface="Arial" panose="020B0604020202020204" pitchFamily="34" charset="0"/>
              <a:buChar char="•"/>
            </a:pPr>
            <a:r>
              <a:rPr lang="nl-NL" sz="2800" b="0" i="0" noProof="0" dirty="0">
                <a:effectLst/>
                <a:latin typeface="Arial" panose="020B0604020202020204" pitchFamily="34" charset="0"/>
                <a:ea typeface="ＭＳ Ｐゴシック" charset="0"/>
                <a:cs typeface="Arial" panose="020B0604020202020204" pitchFamily="34" charset="0"/>
              </a:rPr>
              <a:t>via de VLE</a:t>
            </a:r>
            <a:endParaRPr lang="nl-NL" sz="2800" dirty="0">
              <a:latin typeface="Arial" panose="020B0604020202020204" pitchFamily="34" charset="0"/>
              <a:ea typeface="ＭＳ Ｐゴシック" charset="0"/>
              <a:cs typeface="Arial" panose="020B0604020202020204" pitchFamily="34" charset="0"/>
            </a:endParaRPr>
          </a:p>
          <a:p>
            <a:pPr marL="914400" lvl="1" indent="-457200">
              <a:spcBef>
                <a:spcPct val="20000"/>
              </a:spcBef>
              <a:buClr>
                <a:srgbClr val="3657A7"/>
              </a:buClr>
              <a:buFont typeface="Arial" panose="020B0604020202020204" pitchFamily="34" charset="0"/>
              <a:buChar char="•"/>
            </a:pPr>
            <a:r>
              <a:rPr lang="nl-NL" sz="2800" b="0" i="0" noProof="0" dirty="0">
                <a:effectLst/>
                <a:latin typeface="Arial" panose="020B0604020202020204" pitchFamily="34" charset="0"/>
                <a:ea typeface="ＭＳ Ｐゴシック" charset="0"/>
                <a:cs typeface="Arial" panose="020B0604020202020204" pitchFamily="34" charset="0"/>
              </a:rPr>
              <a:t>Via de manual (7</a:t>
            </a:r>
            <a:r>
              <a:rPr lang="nl-NL" sz="2800" b="0" i="0" baseline="30000" noProof="0" dirty="0">
                <a:effectLst/>
                <a:latin typeface="Arial" panose="020B0604020202020204" pitchFamily="34" charset="0"/>
                <a:ea typeface="ＭＳ Ｐゴシック" charset="0"/>
                <a:cs typeface="Arial" panose="020B0604020202020204" pitchFamily="34" charset="0"/>
              </a:rPr>
              <a:t>e</a:t>
            </a:r>
            <a:r>
              <a:rPr lang="nl-NL" sz="2800" b="0" i="0" noProof="0" dirty="0">
                <a:effectLst/>
                <a:latin typeface="Arial" panose="020B0604020202020204" pitchFamily="34" charset="0"/>
                <a:ea typeface="ＭＳ Ｐゴシック" charset="0"/>
                <a:cs typeface="Arial" panose="020B0604020202020204" pitchFamily="34" charset="0"/>
              </a:rPr>
              <a:t> , 8</a:t>
            </a:r>
            <a:r>
              <a:rPr lang="nl-NL" sz="2800" b="0" i="0" baseline="30000" noProof="0" dirty="0">
                <a:effectLst/>
                <a:latin typeface="Arial" panose="020B0604020202020204" pitchFamily="34" charset="0"/>
                <a:ea typeface="ＭＳ Ｐゴシック" charset="0"/>
                <a:cs typeface="Arial" panose="020B0604020202020204" pitchFamily="34" charset="0"/>
              </a:rPr>
              <a:t>e</a:t>
            </a:r>
            <a:r>
              <a:rPr lang="nl-NL" sz="2800" b="0" i="0" noProof="0" dirty="0">
                <a:effectLst/>
                <a:latin typeface="Arial" panose="020B0604020202020204" pitchFamily="34" charset="0"/>
                <a:ea typeface="ＭＳ Ｐゴシック" charset="0"/>
                <a:cs typeface="Arial" panose="020B0604020202020204" pitchFamily="34" charset="0"/>
              </a:rPr>
              <a:t>, 9</a:t>
            </a:r>
            <a:r>
              <a:rPr lang="nl-NL" sz="2800" b="0" i="0" baseline="30000" noProof="0" dirty="0">
                <a:effectLst/>
                <a:latin typeface="Arial" panose="020B0604020202020204" pitchFamily="34" charset="0"/>
                <a:ea typeface="ＭＳ Ｐゴシック" charset="0"/>
                <a:cs typeface="Arial" panose="020B0604020202020204" pitchFamily="34" charset="0"/>
              </a:rPr>
              <a:t>e</a:t>
            </a:r>
            <a:r>
              <a:rPr lang="nl-NL" sz="2800" b="0" i="0" noProof="0" dirty="0">
                <a:effectLst/>
                <a:latin typeface="Arial" panose="020B0604020202020204" pitchFamily="34" charset="0"/>
                <a:ea typeface="ＭＳ Ｐゴシック" charset="0"/>
                <a:cs typeface="Arial" panose="020B0604020202020204" pitchFamily="34" charset="0"/>
              </a:rPr>
              <a:t>,….)</a:t>
            </a:r>
            <a:endParaRPr lang="nl-NL" sz="2800" dirty="0">
              <a:latin typeface="Arial" panose="020B0604020202020204" pitchFamily="34" charset="0"/>
              <a:ea typeface="ＭＳ Ｐゴシック" charset="0"/>
              <a:cs typeface="Arial" panose="020B0604020202020204" pitchFamily="34" charset="0"/>
            </a:endParaRPr>
          </a:p>
          <a:p>
            <a:pPr marL="914400" lvl="1" indent="-457200">
              <a:spcBef>
                <a:spcPct val="20000"/>
              </a:spcBef>
              <a:buClr>
                <a:srgbClr val="3657A7"/>
              </a:buClr>
              <a:buFont typeface="Arial" panose="020B0604020202020204" pitchFamily="34" charset="0"/>
              <a:buChar char="•"/>
            </a:pPr>
            <a:r>
              <a:rPr lang="nl-NL" sz="2800" b="0" i="0" noProof="0" dirty="0">
                <a:effectLst/>
                <a:latin typeface="Arial" panose="020B0604020202020204" pitchFamily="34" charset="0"/>
                <a:ea typeface="ＭＳ Ｐゴシック" charset="0"/>
                <a:cs typeface="Arial" panose="020B0604020202020204" pitchFamily="34" charset="0"/>
              </a:rPr>
              <a:t>Via andere kanalen: bv. </a:t>
            </a:r>
            <a:r>
              <a:rPr lang="nl-NL" sz="2800" dirty="0">
                <a:latin typeface="Arial" panose="020B0604020202020204" pitchFamily="34" charset="0"/>
                <a:ea typeface="ＭＳ Ｐゴシック" charset="0"/>
                <a:cs typeface="Arial" panose="020B0604020202020204" pitchFamily="34" charset="0"/>
              </a:rPr>
              <a:t>app ERC </a:t>
            </a:r>
            <a:r>
              <a:rPr lang="nl-NL" sz="2800" b="0" i="0" noProof="0" dirty="0">
                <a:effectLst/>
                <a:latin typeface="Arial" panose="020B0604020202020204" pitchFamily="34" charset="0"/>
                <a:ea typeface="ＭＳ Ｐゴシック" charset="0"/>
                <a:cs typeface="Arial" panose="020B0604020202020204" pitchFamily="34" charset="0"/>
              </a:rPr>
              <a:t>of  lokale/nationale richtlijnen. </a:t>
            </a:r>
            <a:endParaRPr lang="nl-NL" sz="2800" b="0" i="0" noProof="0" dirty="0">
              <a:latin typeface="Arial" panose="020B0604020202020204" pitchFamily="34" charset="0"/>
              <a:ea typeface="ＭＳ Ｐゴシック" charset="0"/>
              <a:cs typeface="Arial" panose="020B0604020202020204" pitchFamily="34" charset="0"/>
            </a:endParaRPr>
          </a:p>
        </p:txBody>
      </p:sp>
      <p:pic>
        <p:nvPicPr>
          <p:cNvPr id="2050" name="Picture 2" descr="Guidelines 2025 - English">
            <a:extLst>
              <a:ext uri="{FF2B5EF4-FFF2-40B4-BE49-F238E27FC236}">
                <a16:creationId xmlns:a16="http://schemas.microsoft.com/office/drawing/2014/main" id="{C565CE37-35A5-D827-FEDF-CE788C4ADF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9" t="8905" r="23240" b="10944"/>
          <a:stretch>
            <a:fillRect/>
          </a:stretch>
        </p:blipFill>
        <p:spPr bwMode="auto">
          <a:xfrm>
            <a:off x="6372200" y="4725144"/>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9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A7C9-3591-7859-1A97-7A42306D6D92}"/>
              </a:ext>
            </a:extLst>
          </p:cNvPr>
          <p:cNvSpPr>
            <a:spLocks noGrp="1"/>
          </p:cNvSpPr>
          <p:nvPr>
            <p:ph type="title"/>
          </p:nvPr>
        </p:nvSpPr>
        <p:spPr>
          <a:xfrm>
            <a:off x="540000" y="360000"/>
            <a:ext cx="8229600" cy="756781"/>
          </a:xfrm>
        </p:spPr>
        <p:txBody>
          <a:bodyPr/>
          <a:lstStyle/>
          <a:p>
            <a:r>
              <a:rPr lang="nl-NL" noProof="0" dirty="0"/>
              <a:t>Simulatie demonstratie</a:t>
            </a:r>
          </a:p>
        </p:txBody>
      </p:sp>
      <p:sp>
        <p:nvSpPr>
          <p:cNvPr id="3" name="Content Placeholder 2">
            <a:extLst>
              <a:ext uri="{FF2B5EF4-FFF2-40B4-BE49-F238E27FC236}">
                <a16:creationId xmlns:a16="http://schemas.microsoft.com/office/drawing/2014/main" id="{5C8882AC-5535-55D5-5114-39FF7DE662CD}"/>
              </a:ext>
            </a:extLst>
          </p:cNvPr>
          <p:cNvSpPr>
            <a:spLocks noGrp="1"/>
          </p:cNvSpPr>
          <p:nvPr>
            <p:ph sz="half" idx="1"/>
          </p:nvPr>
        </p:nvSpPr>
        <p:spPr>
          <a:xfrm>
            <a:off x="540000" y="1260000"/>
            <a:ext cx="8096865" cy="4481219"/>
          </a:xfrm>
        </p:spPr>
        <p:txBody>
          <a:bodyPr/>
          <a:lstStyle/>
          <a:p>
            <a:pPr marL="0" indent="0">
              <a:buNone/>
            </a:pPr>
            <a:r>
              <a:rPr lang="nl-NL" sz="2400" noProof="0"/>
              <a:t>Vragen die je onderling na de demonstratie bespreekt:</a:t>
            </a:r>
          </a:p>
        </p:txBody>
      </p:sp>
      <p:sp>
        <p:nvSpPr>
          <p:cNvPr id="4" name="Content Placeholder 3">
            <a:extLst>
              <a:ext uri="{FF2B5EF4-FFF2-40B4-BE49-F238E27FC236}">
                <a16:creationId xmlns:a16="http://schemas.microsoft.com/office/drawing/2014/main" id="{9768BDDC-17BE-6E9E-A12E-C43C75412584}"/>
              </a:ext>
            </a:extLst>
          </p:cNvPr>
          <p:cNvSpPr>
            <a:spLocks noGrp="1"/>
          </p:cNvSpPr>
          <p:nvPr>
            <p:ph sz="half" idx="2"/>
          </p:nvPr>
        </p:nvSpPr>
        <p:spPr>
          <a:xfrm>
            <a:off x="507135" y="1988840"/>
            <a:ext cx="8229600" cy="3401219"/>
          </a:xfrm>
        </p:spPr>
        <p:txBody>
          <a:bodyPr/>
          <a:lstStyle/>
          <a:p>
            <a:r>
              <a:rPr lang="nl-NL" sz="2400" noProof="0" dirty="0">
                <a:effectLst/>
                <a:ea typeface="Arial Unicode MS"/>
              </a:rPr>
              <a:t>Hoe heeft de teamleider de niet-technische aspecten van de simulatie aangepakt? </a:t>
            </a:r>
          </a:p>
          <a:p>
            <a:r>
              <a:rPr lang="nl-NL" sz="2400" noProof="0" dirty="0">
                <a:effectLst/>
                <a:ea typeface="Arial Unicode MS"/>
              </a:rPr>
              <a:t>Als jij een team leidt, hoe zorg je er dan voor dat er goede beslissingen worden genomen? </a:t>
            </a:r>
          </a:p>
          <a:p>
            <a:r>
              <a:rPr lang="nl-NL" sz="2400" noProof="0" dirty="0">
                <a:effectLst/>
                <a:ea typeface="Arial Unicode MS"/>
              </a:rPr>
              <a:t>Wat zijn onderdelen van een </a:t>
            </a:r>
            <a:r>
              <a:rPr lang="nl-NL" sz="2400" dirty="0">
                <a:ea typeface="Arial Unicode MS"/>
              </a:rPr>
              <a:t>effectieve </a:t>
            </a:r>
            <a:r>
              <a:rPr lang="nl-NL" sz="2400" noProof="0" dirty="0">
                <a:effectLst/>
                <a:ea typeface="Arial Unicode MS"/>
              </a:rPr>
              <a:t>communicatie?</a:t>
            </a:r>
          </a:p>
          <a:p>
            <a:endParaRPr lang="nl-NL" sz="2400" noProof="0" dirty="0">
              <a:effectLst/>
              <a:ea typeface="Arial Unicode MS"/>
            </a:endParaRPr>
          </a:p>
          <a:p>
            <a:pPr marL="0" indent="0">
              <a:buNone/>
            </a:pPr>
            <a:r>
              <a:rPr lang="nl-NL" sz="2400" noProof="0" dirty="0">
                <a:effectLst/>
                <a:ea typeface="Arial Unicode MS"/>
              </a:rPr>
              <a:t>Probeer deze vragen onderling op te lossen, nadien volgt nog een korte nabespreking met de hele groep.</a:t>
            </a:r>
            <a:endParaRPr lang="nl-NL" sz="2400" noProof="0" dirty="0"/>
          </a:p>
        </p:txBody>
      </p:sp>
    </p:spTree>
    <p:extLst>
      <p:ext uri="{BB962C8B-B14F-4D97-AF65-F5344CB8AC3E}">
        <p14:creationId xmlns:p14="http://schemas.microsoft.com/office/powerpoint/2010/main" val="316629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nvSpPr>
        <p:spPr bwMode="auto">
          <a:xfrm>
            <a:off x="251520" y="1844824"/>
            <a:ext cx="7848872"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lnSpc>
                <a:spcPct val="90000"/>
              </a:lnSpc>
            </a:pPr>
            <a:r>
              <a:rPr lang="en-US" altLang="en-US" sz="2800" dirty="0">
                <a:solidFill>
                  <a:schemeClr val="bg1"/>
                </a:solidFill>
                <a:latin typeface="Arial" pitchFamily="34" charset="0"/>
                <a:cs typeface="Arial" pitchFamily="34" charset="0"/>
              </a:rPr>
              <a:t>1. </a:t>
            </a:r>
            <a:r>
              <a:rPr lang="en-US" altLang="en-US" sz="2800" dirty="0" err="1">
                <a:solidFill>
                  <a:schemeClr val="bg1"/>
                </a:solidFill>
                <a:latin typeface="Arial" pitchFamily="34" charset="0"/>
                <a:cs typeface="Arial" pitchFamily="34" charset="0"/>
              </a:rPr>
              <a:t>Herkenning</a:t>
            </a:r>
            <a:r>
              <a:rPr lang="en-US" altLang="en-US" sz="2800" dirty="0">
                <a:solidFill>
                  <a:schemeClr val="bg1"/>
                </a:solidFill>
                <a:latin typeface="Arial" pitchFamily="34" charset="0"/>
                <a:cs typeface="Arial" pitchFamily="34" charset="0"/>
              </a:rPr>
              <a:t> en </a:t>
            </a:r>
            <a:r>
              <a:rPr lang="en-US" altLang="en-US" sz="2800" dirty="0" err="1">
                <a:solidFill>
                  <a:schemeClr val="bg1"/>
                </a:solidFill>
                <a:latin typeface="Arial" pitchFamily="34" charset="0"/>
                <a:cs typeface="Arial" pitchFamily="34" charset="0"/>
              </a:rPr>
              <a:t>opvang</a:t>
            </a:r>
            <a:r>
              <a:rPr lang="en-US" altLang="en-US" sz="2800" dirty="0">
                <a:solidFill>
                  <a:schemeClr val="bg1"/>
                </a:solidFill>
                <a:latin typeface="Arial" pitchFamily="34" charset="0"/>
                <a:cs typeface="Arial" pitchFamily="34" charset="0"/>
              </a:rPr>
              <a:t> van </a:t>
            </a:r>
            <a:r>
              <a:rPr lang="en-US" altLang="en-US" sz="2800" dirty="0" err="1">
                <a:solidFill>
                  <a:schemeClr val="bg1"/>
                </a:solidFill>
                <a:latin typeface="Arial" pitchFamily="34" charset="0"/>
                <a:cs typeface="Arial" pitchFamily="34" charset="0"/>
              </a:rPr>
              <a:t>ernstig</a:t>
            </a:r>
            <a:r>
              <a:rPr lang="en-US" altLang="en-US" sz="2800" dirty="0">
                <a:solidFill>
                  <a:schemeClr val="bg1"/>
                </a:solidFill>
                <a:latin typeface="Arial" pitchFamily="34" charset="0"/>
                <a:cs typeface="Arial" pitchFamily="34" charset="0"/>
              </a:rPr>
              <a:t> </a:t>
            </a:r>
            <a:r>
              <a:rPr lang="en-US" altLang="en-US" sz="2800" dirty="0" err="1">
                <a:solidFill>
                  <a:schemeClr val="bg1"/>
                </a:solidFill>
                <a:latin typeface="Arial" pitchFamily="34" charset="0"/>
                <a:cs typeface="Arial" pitchFamily="34" charset="0"/>
              </a:rPr>
              <a:t>zieke</a:t>
            </a:r>
            <a:r>
              <a:rPr lang="en-US" altLang="en-US" sz="2800" dirty="0">
                <a:solidFill>
                  <a:schemeClr val="bg1"/>
                </a:solidFill>
                <a:latin typeface="Arial" pitchFamily="34" charset="0"/>
                <a:cs typeface="Arial" pitchFamily="34" charset="0"/>
              </a:rPr>
              <a:t> </a:t>
            </a:r>
            <a:r>
              <a:rPr lang="en-US" altLang="en-US" sz="2800" dirty="0" err="1">
                <a:solidFill>
                  <a:schemeClr val="bg1"/>
                </a:solidFill>
                <a:latin typeface="Arial" pitchFamily="34" charset="0"/>
                <a:cs typeface="Arial" pitchFamily="34" charset="0"/>
              </a:rPr>
              <a:t>kinderen</a:t>
            </a:r>
            <a:endParaRPr lang="en-US" altLang="en-US" sz="2800" dirty="0">
              <a:solidFill>
                <a:schemeClr val="bg1"/>
              </a:solidFill>
              <a:latin typeface="Arial" pitchFamily="34" charset="0"/>
              <a:cs typeface="Arial" pitchFamily="34" charset="0"/>
            </a:endParaRPr>
          </a:p>
        </p:txBody>
      </p:sp>
      <p:pic>
        <p:nvPicPr>
          <p:cNvPr id="5" name="V65.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148064" y="3356992"/>
            <a:ext cx="2844316" cy="2275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1668"/>
    </mc:Choice>
    <mc:Fallback xmlns="">
      <p:transition xmlns:p14="http://schemas.microsoft.com/office/powerpoint/2010/main" spd="slow" advTm="1166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a:extLst>
              <a:ext uri="{FF2B5EF4-FFF2-40B4-BE49-F238E27FC236}">
                <a16:creationId xmlns:a16="http://schemas.microsoft.com/office/drawing/2014/main" id="{83C906A9-9634-0C70-0AF8-1FF051FE5C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8" r="55044"/>
          <a:stretch/>
        </p:blipFill>
        <p:spPr bwMode="auto">
          <a:xfrm>
            <a:off x="251520" y="764704"/>
            <a:ext cx="2448272" cy="475477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82100C9-89B9-1B43-B94E-731E37396390}"/>
              </a:ext>
            </a:extLst>
          </p:cNvPr>
          <p:cNvSpPr txBox="1"/>
          <p:nvPr/>
        </p:nvSpPr>
        <p:spPr>
          <a:xfrm>
            <a:off x="3419872" y="764704"/>
            <a:ext cx="5040560" cy="3970318"/>
          </a:xfrm>
          <a:prstGeom prst="rect">
            <a:avLst/>
          </a:prstGeom>
          <a:noFill/>
        </p:spPr>
        <p:txBody>
          <a:bodyPr wrap="square">
            <a:spAutoFit/>
          </a:bodyPr>
          <a:lstStyle/>
          <a:p>
            <a:r>
              <a:rPr lang="nl-BE" sz="3200" b="1" dirty="0">
                <a:solidFill>
                  <a:srgbClr val="2E5796"/>
                </a:solidFill>
                <a:latin typeface="Tahoma" charset="0"/>
                <a:ea typeface="Tahoma" charset="0"/>
                <a:cs typeface="Tahoma" charset="0"/>
              </a:rPr>
              <a:t>Respiratoir</a:t>
            </a:r>
            <a:endParaRPr lang="nl-BE" sz="2000" dirty="0">
              <a:effectLst/>
              <a:latin typeface="Helvetica" pitchFamily="2" charset="0"/>
            </a:endParaRPr>
          </a:p>
          <a:p>
            <a:endParaRPr lang="nl-BE" sz="2000" dirty="0">
              <a:latin typeface="Helvetica" pitchFamily="2" charset="0"/>
            </a:endParaRPr>
          </a:p>
          <a:p>
            <a:r>
              <a:rPr lang="nl-BE" sz="2000" dirty="0">
                <a:solidFill>
                  <a:schemeClr val="accent2"/>
                </a:solidFill>
                <a:effectLst/>
                <a:latin typeface="Helvetica" pitchFamily="2" charset="0"/>
              </a:rPr>
              <a:t>SpO</a:t>
            </a:r>
            <a:r>
              <a:rPr lang="nl-BE" sz="2000" baseline="-25000" dirty="0">
                <a:solidFill>
                  <a:schemeClr val="accent2"/>
                </a:solidFill>
                <a:effectLst/>
                <a:latin typeface="Helvetica" pitchFamily="2" charset="0"/>
              </a:rPr>
              <a:t>2</a:t>
            </a:r>
            <a:r>
              <a:rPr lang="nl-BE" sz="2000" dirty="0">
                <a:solidFill>
                  <a:schemeClr val="accent2"/>
                </a:solidFill>
                <a:effectLst/>
                <a:latin typeface="Helvetica" pitchFamily="2" charset="0"/>
              </a:rPr>
              <a:t> </a:t>
            </a:r>
            <a:r>
              <a:rPr lang="nl-BE" sz="2000" dirty="0">
                <a:solidFill>
                  <a:schemeClr val="accent2"/>
                </a:solidFill>
                <a:latin typeface="Helvetica" pitchFamily="2" charset="0"/>
              </a:rPr>
              <a:t>titreren 94-98 %, dus actief afbouwen &gt; 98%!</a:t>
            </a:r>
          </a:p>
          <a:p>
            <a:endParaRPr lang="nl-BE" sz="2000" dirty="0">
              <a:solidFill>
                <a:schemeClr val="accent2"/>
              </a:solidFill>
              <a:latin typeface="Helvetica" pitchFamily="2" charset="0"/>
            </a:endParaRPr>
          </a:p>
          <a:p>
            <a:pPr lvl="1"/>
            <a:r>
              <a:rPr lang="nl-BE" sz="2000" b="1" u="sng" dirty="0">
                <a:solidFill>
                  <a:srgbClr val="C00000"/>
                </a:solidFill>
                <a:latin typeface="Helvetica" pitchFamily="2" charset="0"/>
              </a:rPr>
              <a:t>Oxy trial: 88/92-94%</a:t>
            </a:r>
          </a:p>
          <a:p>
            <a:endParaRPr lang="nl-BE" sz="2000" dirty="0">
              <a:solidFill>
                <a:schemeClr val="accent2"/>
              </a:solidFill>
              <a:effectLst/>
              <a:latin typeface="Helvetica" pitchFamily="2" charset="0"/>
            </a:endParaRPr>
          </a:p>
          <a:p>
            <a:endParaRPr lang="nl-BE" sz="2000" dirty="0">
              <a:solidFill>
                <a:schemeClr val="accent2"/>
              </a:solidFill>
              <a:effectLst/>
              <a:latin typeface="Helvetica" pitchFamily="2" charset="0"/>
            </a:endParaRPr>
          </a:p>
          <a:p>
            <a:r>
              <a:rPr lang="nl-BE" sz="2000" dirty="0">
                <a:solidFill>
                  <a:schemeClr val="accent2"/>
                </a:solidFill>
                <a:effectLst/>
                <a:latin typeface="Helvetica" pitchFamily="2" charset="0"/>
              </a:rPr>
              <a:t>HFNZ/nCPAP/NIV als er nog voldoende kracht is</a:t>
            </a:r>
          </a:p>
          <a:p>
            <a:endParaRPr lang="nl-BE" sz="2000" dirty="0">
              <a:solidFill>
                <a:schemeClr val="accent2"/>
              </a:solidFill>
              <a:latin typeface="Helvetica" pitchFamily="2" charset="0"/>
            </a:endParaRPr>
          </a:p>
          <a:p>
            <a:r>
              <a:rPr lang="nl-BE" sz="2000" dirty="0">
                <a:solidFill>
                  <a:schemeClr val="accent2"/>
                </a:solidFill>
                <a:effectLst/>
                <a:latin typeface="Helvetica" pitchFamily="2" charset="0"/>
              </a:rPr>
              <a:t>Anders overgaan op balloneren</a:t>
            </a:r>
            <a:endParaRPr lang="nl-BE" sz="2000" baseline="-25000" dirty="0">
              <a:solidFill>
                <a:schemeClr val="accent2"/>
              </a:solidFill>
              <a:latin typeface="Helvetica" pitchFamily="2" charset="0"/>
            </a:endParaRPr>
          </a:p>
        </p:txBody>
      </p:sp>
    </p:spTree>
    <p:extLst>
      <p:ext uri="{BB962C8B-B14F-4D97-AF65-F5344CB8AC3E}">
        <p14:creationId xmlns:p14="http://schemas.microsoft.com/office/powerpoint/2010/main" val="279361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540000" y="360000"/>
            <a:ext cx="8229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altLang="en-US" dirty="0" err="1">
                <a:latin typeface="Arial" charset="0"/>
                <a:ea typeface="ＭＳ Ｐゴシック" charset="-128"/>
              </a:rPr>
              <a:t>Respiratoir</a:t>
            </a:r>
            <a:br>
              <a:rPr lang="en-GB" altLang="en-US" dirty="0">
                <a:latin typeface="Arial" charset="0"/>
                <a:ea typeface="ＭＳ Ｐゴシック" charset="-128"/>
              </a:rPr>
            </a:br>
            <a:endParaRPr lang="en-GB" altLang="en-US" dirty="0">
              <a:latin typeface="Arial" charset="0"/>
              <a:ea typeface="ＭＳ Ｐゴシック" charset="-128"/>
            </a:endParaRPr>
          </a:p>
        </p:txBody>
      </p:sp>
      <p:sp>
        <p:nvSpPr>
          <p:cNvPr id="41986" name="Content Placeholder 2"/>
          <p:cNvSpPr>
            <a:spLocks noGrp="1"/>
          </p:cNvSpPr>
          <p:nvPr>
            <p:ph idx="1"/>
          </p:nvPr>
        </p:nvSpPr>
        <p:spPr bwMode="auto">
          <a:xfrm>
            <a:off x="457200" y="1166753"/>
            <a:ext cx="8229600" cy="4524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lvl="1" eaLnBrk="1" hangingPunct="1">
              <a:lnSpc>
                <a:spcPct val="120000"/>
              </a:lnSpc>
              <a:buFont typeface="Arial" panose="020B0604020202020204" pitchFamily="34" charset="0"/>
              <a:buChar char="•"/>
            </a:pPr>
            <a:r>
              <a:rPr lang="nl-NL" noProof="0" dirty="0">
                <a:effectLst/>
                <a:latin typeface="Arial" panose="020B0604020202020204" pitchFamily="34" charset="0"/>
                <a:ea typeface="Symbol" pitchFamily="2" charset="2"/>
                <a:cs typeface="Symbol" pitchFamily="2" charset="2"/>
              </a:rPr>
              <a:t>Denk aan LMA (of</a:t>
            </a:r>
            <a:r>
              <a:rPr lang="nl-NL" spc="20" noProof="0" dirty="0">
                <a:effectLst/>
                <a:latin typeface="Arial" panose="020B0604020202020204" pitchFamily="34" charset="0"/>
                <a:ea typeface="Symbol" pitchFamily="2" charset="2"/>
                <a:cs typeface="Symbol" pitchFamily="2" charset="2"/>
              </a:rPr>
              <a:t> </a:t>
            </a:r>
            <a:r>
              <a:rPr lang="nl-NL" noProof="0" dirty="0">
                <a:effectLst/>
                <a:latin typeface="Arial" panose="020B0604020202020204" pitchFamily="34" charset="0"/>
                <a:ea typeface="Symbol" pitchFamily="2" charset="2"/>
                <a:cs typeface="Symbol" pitchFamily="2" charset="2"/>
              </a:rPr>
              <a:t>intubatie)</a:t>
            </a:r>
            <a:r>
              <a:rPr lang="nl-NL" spc="135" noProof="0" dirty="0">
                <a:effectLst/>
                <a:latin typeface="Arial" panose="020B0604020202020204" pitchFamily="34" charset="0"/>
                <a:ea typeface="Symbol" pitchFamily="2" charset="2"/>
                <a:cs typeface="Symbol" pitchFamily="2" charset="2"/>
              </a:rPr>
              <a:t> als balloneren onvoldoende effect heeft</a:t>
            </a:r>
            <a:endParaRPr lang="nl-NL" spc="-10" noProof="0" dirty="0">
              <a:effectLst/>
              <a:latin typeface="Arial" panose="020B0604020202020204" pitchFamily="34" charset="0"/>
              <a:ea typeface="Symbol" pitchFamily="2" charset="2"/>
              <a:cs typeface="Symbol" pitchFamily="2" charset="2"/>
            </a:endParaRPr>
          </a:p>
          <a:p>
            <a:pPr marL="457200" lvl="1" eaLnBrk="1" hangingPunct="1">
              <a:lnSpc>
                <a:spcPct val="120000"/>
              </a:lnSpc>
              <a:buFont typeface="Arial" panose="020B0604020202020204" pitchFamily="34" charset="0"/>
              <a:buChar char="•"/>
            </a:pPr>
            <a:r>
              <a:rPr lang="nl-NL" spc="-10" dirty="0">
                <a:solidFill>
                  <a:srgbClr val="FF0000"/>
                </a:solidFill>
                <a:latin typeface="Arial" panose="020B0604020202020204" pitchFamily="34" charset="0"/>
                <a:ea typeface="Arial" panose="020B0604020202020204" pitchFamily="34" charset="0"/>
              </a:rPr>
              <a:t>Max. 2 pogingen (3</a:t>
            </a:r>
            <a:r>
              <a:rPr lang="nl-NL" spc="-10" baseline="30000" dirty="0">
                <a:solidFill>
                  <a:srgbClr val="FF0000"/>
                </a:solidFill>
                <a:latin typeface="Arial" panose="020B0604020202020204" pitchFamily="34" charset="0"/>
                <a:ea typeface="Arial" panose="020B0604020202020204" pitchFamily="34" charset="0"/>
              </a:rPr>
              <a:t>e</a:t>
            </a:r>
            <a:r>
              <a:rPr lang="nl-NL" spc="-10" dirty="0">
                <a:solidFill>
                  <a:srgbClr val="FF0000"/>
                </a:solidFill>
                <a:latin typeface="Arial" panose="020B0604020202020204" pitchFamily="34" charset="0"/>
                <a:ea typeface="Arial" panose="020B0604020202020204" pitchFamily="34" charset="0"/>
              </a:rPr>
              <a:t> alleen als levensreddend)</a:t>
            </a:r>
            <a:endParaRPr lang="nl-NL" spc="-10" noProof="0" dirty="0">
              <a:solidFill>
                <a:srgbClr val="FF0000"/>
              </a:solidFill>
              <a:effectLst/>
              <a:latin typeface="Arial" panose="020B0604020202020204" pitchFamily="34" charset="0"/>
              <a:ea typeface="Arial" panose="020B0604020202020204" pitchFamily="34" charset="0"/>
            </a:endParaRPr>
          </a:p>
          <a:p>
            <a:pPr marL="457200" lvl="1" eaLnBrk="1" hangingPunct="1">
              <a:lnSpc>
                <a:spcPct val="120000"/>
              </a:lnSpc>
              <a:buFont typeface="Arial" panose="020B0604020202020204" pitchFamily="34" charset="0"/>
              <a:buChar char="•"/>
            </a:pPr>
            <a:r>
              <a:rPr lang="nl-NL" noProof="0" dirty="0">
                <a:effectLst/>
                <a:latin typeface="Arial" panose="020B0604020202020204" pitchFamily="34" charset="0"/>
                <a:ea typeface="Symbol" pitchFamily="2" charset="2"/>
                <a:cs typeface="Symbol" pitchFamily="2" charset="2"/>
              </a:rPr>
              <a:t>Na LMA/intubatie </a:t>
            </a:r>
            <a:r>
              <a:rPr lang="nl-NL" dirty="0">
                <a:latin typeface="Arial" panose="020B0604020202020204" pitchFamily="34" charset="0"/>
                <a:ea typeface="Symbol" pitchFamily="2" charset="2"/>
                <a:cs typeface="Symbol" pitchFamily="2" charset="2"/>
              </a:rPr>
              <a:t>c</a:t>
            </a:r>
            <a:r>
              <a:rPr lang="nl-NL" noProof="0" dirty="0" err="1">
                <a:effectLst/>
                <a:latin typeface="Arial" panose="020B0604020202020204" pitchFamily="34" charset="0"/>
                <a:ea typeface="Symbol" pitchFamily="2" charset="2"/>
                <a:cs typeface="Symbol" pitchFamily="2" charset="2"/>
              </a:rPr>
              <a:t>apnografie</a:t>
            </a:r>
            <a:r>
              <a:rPr lang="nl-NL" noProof="0" dirty="0">
                <a:effectLst/>
                <a:latin typeface="Arial" panose="020B0604020202020204" pitchFamily="34" charset="0"/>
                <a:ea typeface="Symbol" pitchFamily="2" charset="2"/>
                <a:cs typeface="Symbol" pitchFamily="2" charset="2"/>
              </a:rPr>
              <a:t> voor vroege detectie van </a:t>
            </a:r>
            <a:r>
              <a:rPr lang="nl-NL" noProof="0" dirty="0">
                <a:effectLst/>
                <a:latin typeface="Arial" panose="020B0604020202020204" pitchFamily="34" charset="0"/>
                <a:ea typeface="Arial" panose="020B0604020202020204" pitchFamily="34" charset="0"/>
              </a:rPr>
              <a:t>foutieve/verplaatste tube</a:t>
            </a:r>
            <a:endParaRPr lang="nl-NL" spc="-10" noProof="0" dirty="0">
              <a:effectLst/>
              <a:latin typeface="Arial" panose="020B0604020202020204" pitchFamily="34" charset="0"/>
              <a:ea typeface="Arial" panose="020B0604020202020204" pitchFamily="34" charset="0"/>
            </a:endParaRPr>
          </a:p>
          <a:p>
            <a:pPr marL="457200" lvl="1" eaLnBrk="1" hangingPunct="1">
              <a:lnSpc>
                <a:spcPct val="120000"/>
              </a:lnSpc>
              <a:buFont typeface="Arial" panose="020B0604020202020204" pitchFamily="34" charset="0"/>
              <a:buChar char="•"/>
            </a:pPr>
            <a:r>
              <a:rPr lang="nl-NL" spc="-10" noProof="0" dirty="0">
                <a:latin typeface="Arial" panose="020B0604020202020204" pitchFamily="34" charset="0"/>
              </a:rPr>
              <a:t>Moeilijke luchtweg</a:t>
            </a:r>
          </a:p>
          <a:p>
            <a:pPr marL="800100" lvl="2" eaLnBrk="1" hangingPunct="1">
              <a:lnSpc>
                <a:spcPct val="120000"/>
              </a:lnSpc>
              <a:buFont typeface="Arial" panose="020B0604020202020204" pitchFamily="34" charset="0"/>
              <a:buChar char="•"/>
            </a:pPr>
            <a:r>
              <a:rPr lang="nl-NL" sz="2400" spc="-10" noProof="0" dirty="0">
                <a:latin typeface="Arial" panose="020B0604020202020204" pitchFamily="34" charset="0"/>
              </a:rPr>
              <a:t>Zorg voor een goed algoritme/plan van aanpak</a:t>
            </a:r>
          </a:p>
          <a:p>
            <a:pPr marL="800100" lvl="2" eaLnBrk="1" hangingPunct="1">
              <a:lnSpc>
                <a:spcPct val="120000"/>
              </a:lnSpc>
              <a:buFont typeface="Arial" panose="020B0604020202020204" pitchFamily="34" charset="0"/>
              <a:buChar char="•"/>
            </a:pPr>
            <a:r>
              <a:rPr lang="nl-NL" sz="2400" spc="-10" noProof="0" dirty="0">
                <a:latin typeface="Arial" panose="020B0604020202020204" pitchFamily="34" charset="0"/>
              </a:rPr>
              <a:t>FONA </a:t>
            </a:r>
            <a:r>
              <a:rPr lang="nl-NL" sz="2400" i="1" spc="-10" noProof="0" dirty="0">
                <a:latin typeface="Arial" panose="020B0604020202020204" pitchFamily="34" charset="0"/>
              </a:rPr>
              <a:t>(front of </a:t>
            </a:r>
            <a:r>
              <a:rPr lang="nl-NL" sz="2400" i="1" spc="-10" noProof="0" dirty="0" err="1">
                <a:latin typeface="Arial" panose="020B0604020202020204" pitchFamily="34" charset="0"/>
              </a:rPr>
              <a:t>neck</a:t>
            </a:r>
            <a:r>
              <a:rPr lang="nl-NL" sz="2400" i="1" spc="-10" noProof="0" dirty="0">
                <a:latin typeface="Arial" panose="020B0604020202020204" pitchFamily="34" charset="0"/>
              </a:rPr>
              <a:t> access), </a:t>
            </a:r>
            <a:r>
              <a:rPr lang="nl-NL" sz="2400" spc="-10" noProof="0" dirty="0">
                <a:latin typeface="Arial" panose="020B0604020202020204" pitchFamily="34" charset="0"/>
              </a:rPr>
              <a:t>heelkundige plaatsing luchtweg </a:t>
            </a:r>
            <a:endParaRPr lang="nl-NL" sz="2400" noProof="0" dirty="0">
              <a:latin typeface="Arial" charset="0"/>
              <a:ea typeface="ＭＳ Ｐゴシック" charset="-128"/>
            </a:endParaRPr>
          </a:p>
        </p:txBody>
      </p:sp>
    </p:spTree>
    <p:extLst>
      <p:ext uri="{BB962C8B-B14F-4D97-AF65-F5344CB8AC3E}">
        <p14:creationId xmlns:p14="http://schemas.microsoft.com/office/powerpoint/2010/main" val="323008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82100C9-89B9-1B43-B94E-731E37396390}"/>
              </a:ext>
            </a:extLst>
          </p:cNvPr>
          <p:cNvSpPr txBox="1"/>
          <p:nvPr/>
        </p:nvSpPr>
        <p:spPr>
          <a:xfrm>
            <a:off x="223378" y="232799"/>
            <a:ext cx="8640960" cy="5201424"/>
          </a:xfrm>
          <a:prstGeom prst="rect">
            <a:avLst/>
          </a:prstGeom>
          <a:noFill/>
        </p:spPr>
        <p:txBody>
          <a:bodyPr wrap="square">
            <a:spAutoFit/>
          </a:bodyPr>
          <a:lstStyle/>
          <a:p>
            <a:r>
              <a:rPr lang="nl-BE" sz="3200" b="1" dirty="0">
                <a:solidFill>
                  <a:srgbClr val="2E5796"/>
                </a:solidFill>
                <a:latin typeface="Tahoma" charset="0"/>
                <a:ea typeface="Tahoma" charset="0"/>
                <a:cs typeface="Tahoma" charset="0"/>
              </a:rPr>
              <a:t>Circulatoir</a:t>
            </a:r>
          </a:p>
          <a:p>
            <a:endParaRPr lang="nl-BE" sz="2000" dirty="0">
              <a:latin typeface="Helvetica" pitchFamily="2" charset="0"/>
            </a:endParaRPr>
          </a:p>
          <a:p>
            <a:r>
              <a:rPr lang="nl-BE" sz="2000" dirty="0">
                <a:solidFill>
                  <a:schemeClr val="accent2"/>
                </a:solidFill>
                <a:latin typeface="Helvetica" pitchFamily="2" charset="0"/>
              </a:rPr>
              <a:t>Bolus 10 ml/kg </a:t>
            </a:r>
            <a:r>
              <a:rPr lang="nl-BE" sz="2000" dirty="0">
                <a:solidFill>
                  <a:srgbClr val="C00000"/>
                </a:solidFill>
                <a:latin typeface="Helvetica" pitchFamily="2" charset="0"/>
              </a:rPr>
              <a:t>gebalanceerde crystalloiden</a:t>
            </a:r>
            <a:r>
              <a:rPr lang="nl-BE" sz="2000" dirty="0">
                <a:solidFill>
                  <a:schemeClr val="accent2"/>
                </a:solidFill>
                <a:latin typeface="Helvetica" pitchFamily="2" charset="0"/>
              </a:rPr>
              <a:t>, bv PlasmaLyte/Hartmann</a:t>
            </a:r>
          </a:p>
          <a:p>
            <a:pPr lvl="1"/>
            <a:r>
              <a:rPr lang="nl-BE" sz="2000" dirty="0">
                <a:solidFill>
                  <a:schemeClr val="accent2"/>
                </a:solidFill>
                <a:latin typeface="Helvetica" pitchFamily="2" charset="0"/>
              </a:rPr>
              <a:t>niet beschikbaar? NaCl 0.9% (opgelet hyperchloremische acidose)</a:t>
            </a:r>
          </a:p>
          <a:p>
            <a:endParaRPr lang="nl-BE" sz="2000" dirty="0">
              <a:solidFill>
                <a:schemeClr val="accent2"/>
              </a:solidFill>
              <a:latin typeface="Helvetica" pitchFamily="2" charset="0"/>
            </a:endParaRPr>
          </a:p>
          <a:p>
            <a:r>
              <a:rPr lang="nl-BE" sz="2000" dirty="0">
                <a:solidFill>
                  <a:schemeClr val="accent2"/>
                </a:solidFill>
                <a:latin typeface="Helvetica" pitchFamily="2" charset="0"/>
              </a:rPr>
              <a:t>Regelmatig bloedgas/lactaat bepalen voor evaluatie behandeling</a:t>
            </a:r>
          </a:p>
          <a:p>
            <a:endParaRPr lang="nl-BE" sz="2000" dirty="0">
              <a:solidFill>
                <a:schemeClr val="accent2"/>
              </a:solidFill>
              <a:latin typeface="Helvetica" pitchFamily="2" charset="0"/>
            </a:endParaRPr>
          </a:p>
          <a:p>
            <a:r>
              <a:rPr lang="nl-BE" sz="2000" dirty="0">
                <a:solidFill>
                  <a:schemeClr val="accent2"/>
                </a:solidFill>
                <a:latin typeface="Helvetica" pitchFamily="2" charset="0"/>
              </a:rPr>
              <a:t>Overweeg in een vroeg stadium inotrope ondersteuning</a:t>
            </a:r>
          </a:p>
          <a:p>
            <a:endParaRPr lang="nl-BE" sz="2000" dirty="0">
              <a:solidFill>
                <a:schemeClr val="accent2"/>
              </a:solidFill>
              <a:latin typeface="Helvetica" pitchFamily="2" charset="0"/>
            </a:endParaRPr>
          </a:p>
          <a:p>
            <a:r>
              <a:rPr lang="nl-BE" sz="2000" dirty="0">
                <a:solidFill>
                  <a:schemeClr val="accent2"/>
                </a:solidFill>
                <a:latin typeface="Helvetica" pitchFamily="2" charset="0"/>
              </a:rPr>
              <a:t>Bij vermoeden hartfalen: bolus van 5 ml/kg</a:t>
            </a:r>
          </a:p>
          <a:p>
            <a:endParaRPr lang="nl-BE" sz="2000" dirty="0">
              <a:solidFill>
                <a:schemeClr val="accent2"/>
              </a:solidFill>
              <a:latin typeface="Helvetica" pitchFamily="2" charset="0"/>
            </a:endParaRPr>
          </a:p>
          <a:p>
            <a:endParaRPr lang="nl-BE" sz="2000" dirty="0">
              <a:solidFill>
                <a:schemeClr val="accent2"/>
              </a:solidFill>
              <a:latin typeface="Helvetica" pitchFamily="2" charset="0"/>
            </a:endParaRPr>
          </a:p>
          <a:p>
            <a:endParaRPr lang="nl-BE" sz="2000" dirty="0">
              <a:solidFill>
                <a:schemeClr val="accent2"/>
              </a:solidFill>
              <a:latin typeface="Helvetica" pitchFamily="2" charset="0"/>
            </a:endParaRPr>
          </a:p>
          <a:p>
            <a:endParaRPr lang="nl-BE" sz="2000" dirty="0">
              <a:solidFill>
                <a:schemeClr val="accent2"/>
              </a:solidFill>
              <a:latin typeface="Helvetica" pitchFamily="2" charset="0"/>
            </a:endParaRPr>
          </a:p>
          <a:p>
            <a:endParaRPr lang="nl-BE" sz="2000" dirty="0">
              <a:solidFill>
                <a:schemeClr val="accent2"/>
              </a:solidFill>
              <a:latin typeface="Helvetica" pitchFamily="2" charset="0"/>
            </a:endParaRPr>
          </a:p>
          <a:p>
            <a:endParaRPr lang="nl-BE" sz="2000" dirty="0">
              <a:effectLst/>
              <a:latin typeface="Helvetica" pitchFamily="2" charset="0"/>
            </a:endParaRPr>
          </a:p>
        </p:txBody>
      </p:sp>
      <p:pic>
        <p:nvPicPr>
          <p:cNvPr id="4" name="Afbeelding 3">
            <a:extLst>
              <a:ext uri="{FF2B5EF4-FFF2-40B4-BE49-F238E27FC236}">
                <a16:creationId xmlns:a16="http://schemas.microsoft.com/office/drawing/2014/main" id="{B06FAB2A-F7BA-36F2-1E19-7A8F267DE24C}"/>
              </a:ext>
            </a:extLst>
          </p:cNvPr>
          <p:cNvPicPr>
            <a:picLocks noChangeAspect="1"/>
          </p:cNvPicPr>
          <p:nvPr/>
        </p:nvPicPr>
        <p:blipFill rotWithShape="1">
          <a:blip r:embed="rId3"/>
          <a:srcRect l="9508" t="26397" r="13778" b="15504"/>
          <a:stretch/>
        </p:blipFill>
        <p:spPr>
          <a:xfrm>
            <a:off x="251520" y="4352369"/>
            <a:ext cx="3888432" cy="2210945"/>
          </a:xfrm>
          <a:prstGeom prst="rect">
            <a:avLst/>
          </a:prstGeom>
        </p:spPr>
      </p:pic>
      <p:sp>
        <p:nvSpPr>
          <p:cNvPr id="5" name="Tekstvak 4">
            <a:extLst>
              <a:ext uri="{FF2B5EF4-FFF2-40B4-BE49-F238E27FC236}">
                <a16:creationId xmlns:a16="http://schemas.microsoft.com/office/drawing/2014/main" id="{FEB72910-D216-88F8-AEC5-2D7956FAA77F}"/>
              </a:ext>
            </a:extLst>
          </p:cNvPr>
          <p:cNvSpPr txBox="1"/>
          <p:nvPr/>
        </p:nvSpPr>
        <p:spPr>
          <a:xfrm>
            <a:off x="4384004" y="4541670"/>
            <a:ext cx="4624464" cy="1200329"/>
          </a:xfrm>
          <a:prstGeom prst="rect">
            <a:avLst/>
          </a:prstGeom>
          <a:solidFill>
            <a:srgbClr val="C00000"/>
          </a:solidFill>
        </p:spPr>
        <p:txBody>
          <a:bodyPr wrap="square">
            <a:spAutoFit/>
          </a:bodyPr>
          <a:lstStyle/>
          <a:p>
            <a:pPr marL="0" indent="0" algn="ctr">
              <a:buNone/>
            </a:pPr>
            <a:r>
              <a:rPr lang="en-US" b="1" dirty="0" err="1">
                <a:solidFill>
                  <a:schemeClr val="bg1"/>
                </a:solidFill>
                <a:latin typeface="Arial" panose="020B0604020202020204" pitchFamily="34" charset="0"/>
                <a:cs typeface="Arial" panose="020B0604020202020204" pitchFamily="34" charset="0"/>
              </a:rPr>
              <a:t>Opgelet</a:t>
            </a:r>
            <a:r>
              <a:rPr lang="en-US" b="1" dirty="0">
                <a:solidFill>
                  <a:schemeClr val="bg1"/>
                </a:solidFill>
                <a:latin typeface="Arial" panose="020B0604020202020204" pitchFamily="34" charset="0"/>
                <a:cs typeface="Arial" panose="020B0604020202020204" pitchFamily="34" charset="0"/>
              </a:rPr>
              <a:t>: </a:t>
            </a:r>
          </a:p>
          <a:p>
            <a:pPr marL="0" indent="0">
              <a:buNone/>
            </a:pPr>
            <a:r>
              <a:rPr lang="en-US" b="1" dirty="0">
                <a:solidFill>
                  <a:schemeClr val="bg1"/>
                </a:solidFill>
                <a:latin typeface="Arial" panose="020B0604020202020204" pitchFamily="34" charset="0"/>
                <a:cs typeface="Arial" panose="020B0604020202020204" pitchFamily="34" charset="0"/>
              </a:rPr>
              <a:t>Geen </a:t>
            </a:r>
            <a:r>
              <a:rPr lang="en-US" b="1" dirty="0" err="1">
                <a:solidFill>
                  <a:schemeClr val="bg1"/>
                </a:solidFill>
                <a:latin typeface="Arial" panose="020B0604020202020204" pitchFamily="34" charset="0"/>
                <a:cs typeface="Arial" panose="020B0604020202020204" pitchFamily="34" charset="0"/>
              </a:rPr>
              <a:t>tekenen</a:t>
            </a:r>
            <a:r>
              <a:rPr lang="en-US" b="1" dirty="0">
                <a:solidFill>
                  <a:schemeClr val="bg1"/>
                </a:solidFill>
                <a:latin typeface="Arial" panose="020B0604020202020204" pitchFamily="34" charset="0"/>
                <a:cs typeface="Arial" panose="020B0604020202020204" pitchFamily="34" charset="0"/>
              </a:rPr>
              <a:t> van shock/ circulatoir </a:t>
            </a:r>
            <a:r>
              <a:rPr lang="en-US" b="1" dirty="0" err="1">
                <a:solidFill>
                  <a:schemeClr val="bg1"/>
                </a:solidFill>
                <a:latin typeface="Arial" panose="020B0604020202020204" pitchFamily="34" charset="0"/>
                <a:cs typeface="Arial" panose="020B0604020202020204" pitchFamily="34" charset="0"/>
              </a:rPr>
              <a:t>falen</a:t>
            </a:r>
            <a:r>
              <a:rPr lang="en-US" b="1" dirty="0">
                <a:solidFill>
                  <a:schemeClr val="bg1"/>
                </a:solidFill>
                <a:latin typeface="Arial" panose="020B0604020202020204" pitchFamily="34" charset="0"/>
                <a:cs typeface="Arial" panose="020B0604020202020204" pitchFamily="34" charset="0"/>
              </a:rPr>
              <a:t> → </a:t>
            </a:r>
            <a:r>
              <a:rPr lang="en-US" b="1" dirty="0" err="1">
                <a:solidFill>
                  <a:schemeClr val="bg1"/>
                </a:solidFill>
                <a:latin typeface="Arial" panose="020B0604020202020204" pitchFamily="34" charset="0"/>
                <a:cs typeface="Arial" panose="020B0604020202020204" pitchFamily="34" charset="0"/>
              </a:rPr>
              <a:t>geen</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vocht</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94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8229600" cy="634082"/>
          </a:xfrm>
        </p:spPr>
        <p:txBody>
          <a:bodyPr/>
          <a:lstStyle/>
          <a:p>
            <a:r>
              <a:rPr lang="en-US" dirty="0"/>
              <a:t>Circulatoir</a:t>
            </a:r>
          </a:p>
        </p:txBody>
      </p:sp>
      <p:sp>
        <p:nvSpPr>
          <p:cNvPr id="3" name="Content Placeholder 2"/>
          <p:cNvSpPr>
            <a:spLocks noGrp="1"/>
          </p:cNvSpPr>
          <p:nvPr>
            <p:ph idx="1"/>
          </p:nvPr>
        </p:nvSpPr>
        <p:spPr>
          <a:xfrm>
            <a:off x="540000" y="1260001"/>
            <a:ext cx="8229600" cy="4113216"/>
          </a:xfrm>
        </p:spPr>
        <p:txBody>
          <a:bodyPr/>
          <a:lstStyle/>
          <a:p>
            <a:pPr marL="0" indent="0">
              <a:buNone/>
            </a:pPr>
            <a:r>
              <a:rPr lang="nl-NL" noProof="0" dirty="0" err="1">
                <a:latin typeface="Arial" panose="020B0604020202020204" pitchFamily="34" charset="0"/>
                <a:cs typeface="Arial" panose="020B0604020202020204" pitchFamily="34" charset="0"/>
              </a:rPr>
              <a:t>Tachy-aritmie</a:t>
            </a:r>
            <a:r>
              <a:rPr lang="nl-NL" noProof="0" dirty="0">
                <a:latin typeface="Arial" panose="020B0604020202020204" pitchFamily="34" charset="0"/>
                <a:cs typeface="Arial" panose="020B0604020202020204" pitchFamily="34" charset="0"/>
              </a:rPr>
              <a:t> met shock:</a:t>
            </a:r>
          </a:p>
          <a:p>
            <a:pPr marL="457200" lvl="1"/>
            <a:r>
              <a:rPr lang="nl-NL" sz="2800" noProof="0" dirty="0">
                <a:latin typeface="Arial" panose="020B0604020202020204" pitchFamily="34" charset="0"/>
                <a:cs typeface="Arial" panose="020B0604020202020204" pitchFamily="34" charset="0"/>
              </a:rPr>
              <a:t>3 synchrone shocks met adequate analgesie</a:t>
            </a:r>
          </a:p>
          <a:p>
            <a:pPr marL="457200" lvl="1"/>
            <a:r>
              <a:rPr lang="nl-NL" sz="2800" noProof="0" dirty="0">
                <a:latin typeface="Arial" panose="020B0604020202020204" pitchFamily="34" charset="0"/>
                <a:cs typeface="Arial" panose="020B0604020202020204" pitchFamily="34" charset="0"/>
              </a:rPr>
              <a:t>1 J/kg → 2 J/kg</a:t>
            </a:r>
          </a:p>
          <a:p>
            <a:pPr marL="457200" lvl="1"/>
            <a:r>
              <a:rPr lang="nl-NL" sz="2800" noProof="0" dirty="0">
                <a:latin typeface="Arial" panose="020B0604020202020204" pitchFamily="34" charset="0"/>
                <a:cs typeface="Arial" panose="020B0604020202020204" pitchFamily="34" charset="0"/>
              </a:rPr>
              <a:t>Overweeg 4 J/kg (na overleg expert)</a:t>
            </a:r>
          </a:p>
          <a:p>
            <a:pPr marL="0" indent="0">
              <a:buNone/>
            </a:pPr>
            <a:endParaRPr lang="nl-NL" noProof="0" dirty="0">
              <a:latin typeface="Arial" panose="020B0604020202020204" pitchFamily="34" charset="0"/>
              <a:cs typeface="Arial" panose="020B0604020202020204" pitchFamily="34" charset="0"/>
            </a:endParaRPr>
          </a:p>
          <a:p>
            <a:pPr marL="0" indent="0">
              <a:buNone/>
            </a:pPr>
            <a:r>
              <a:rPr lang="nl-NL" noProof="0" dirty="0">
                <a:latin typeface="Arial" panose="020B0604020202020204" pitchFamily="34" charset="0"/>
                <a:cs typeface="Arial" panose="020B0604020202020204" pitchFamily="34" charset="0"/>
              </a:rPr>
              <a:t>Corrigeer hypoglycemie (&lt;50 mg/dL of 2.8mmol/L) met </a:t>
            </a:r>
            <a:r>
              <a:rPr lang="nl-NL" b="1" noProof="0" dirty="0">
                <a:solidFill>
                  <a:srgbClr val="C00000"/>
                </a:solidFill>
                <a:latin typeface="Arial" panose="020B0604020202020204" pitchFamily="34" charset="0"/>
                <a:cs typeface="Arial" panose="020B0604020202020204" pitchFamily="34" charset="0"/>
              </a:rPr>
              <a:t>2 </a:t>
            </a:r>
            <a:r>
              <a:rPr lang="nl-NL" noProof="0" dirty="0">
                <a:latin typeface="Arial" panose="020B0604020202020204" pitchFamily="34" charset="0"/>
                <a:cs typeface="Arial" panose="020B0604020202020204" pitchFamily="34" charset="0"/>
              </a:rPr>
              <a:t>(3) </a:t>
            </a:r>
            <a:r>
              <a:rPr lang="nl-NL" b="1" noProof="0" dirty="0">
                <a:solidFill>
                  <a:srgbClr val="C00000"/>
                </a:solidFill>
                <a:latin typeface="Arial" panose="020B0604020202020204" pitchFamily="34" charset="0"/>
                <a:cs typeface="Arial" panose="020B0604020202020204" pitchFamily="34" charset="0"/>
              </a:rPr>
              <a:t>ml/kg </a:t>
            </a:r>
            <a:r>
              <a:rPr lang="nl-NL" noProof="0" dirty="0">
                <a:latin typeface="Arial" panose="020B0604020202020204" pitchFamily="34" charset="0"/>
                <a:cs typeface="Arial" panose="020B0604020202020204" pitchFamily="34" charset="0"/>
              </a:rPr>
              <a:t>bolus glucose 10% gevolgd door onderhoudsinfuus</a:t>
            </a:r>
          </a:p>
        </p:txBody>
      </p:sp>
    </p:spTree>
    <p:extLst>
      <p:ext uri="{BB962C8B-B14F-4D97-AF65-F5344CB8AC3E}">
        <p14:creationId xmlns:p14="http://schemas.microsoft.com/office/powerpoint/2010/main" val="25720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71D4-27A5-66D3-0F96-6F0A328640FE}"/>
              </a:ext>
            </a:extLst>
          </p:cNvPr>
          <p:cNvSpPr>
            <a:spLocks noGrp="1"/>
          </p:cNvSpPr>
          <p:nvPr>
            <p:ph type="title"/>
          </p:nvPr>
        </p:nvSpPr>
        <p:spPr>
          <a:xfrm>
            <a:off x="540000" y="360000"/>
            <a:ext cx="8229600" cy="1143000"/>
          </a:xfrm>
        </p:spPr>
        <p:txBody>
          <a:bodyPr vert="horz">
            <a:normAutofit/>
          </a:bodyPr>
          <a:lstStyle/>
          <a:p>
            <a:r>
              <a:rPr lang="en-US" dirty="0" err="1"/>
              <a:t>Anafylaxis</a:t>
            </a:r>
            <a:endParaRPr lang="en-US" dirty="0"/>
          </a:p>
        </p:txBody>
      </p:sp>
      <p:pic>
        <p:nvPicPr>
          <p:cNvPr id="7" name="Picture 6">
            <a:extLst>
              <a:ext uri="{FF2B5EF4-FFF2-40B4-BE49-F238E27FC236}">
                <a16:creationId xmlns:a16="http://schemas.microsoft.com/office/drawing/2014/main" id="{D0268EE7-4E03-8DA3-716A-6306092C43E4}"/>
              </a:ext>
            </a:extLst>
          </p:cNvPr>
          <p:cNvPicPr>
            <a:picLocks noChangeAspect="1"/>
          </p:cNvPicPr>
          <p:nvPr/>
        </p:nvPicPr>
        <p:blipFill rotWithShape="1">
          <a:blip r:embed="rId3"/>
          <a:srcRect l="32362" t="19382" r="36805" b="12556"/>
          <a:stretch/>
        </p:blipFill>
        <p:spPr>
          <a:xfrm>
            <a:off x="4665672" y="580390"/>
            <a:ext cx="4196696" cy="5210964"/>
          </a:xfrm>
          <a:prstGeom prst="rect">
            <a:avLst/>
          </a:prstGeom>
        </p:spPr>
      </p:pic>
      <p:pic>
        <p:nvPicPr>
          <p:cNvPr id="10" name="Picture 9">
            <a:extLst>
              <a:ext uri="{FF2B5EF4-FFF2-40B4-BE49-F238E27FC236}">
                <a16:creationId xmlns:a16="http://schemas.microsoft.com/office/drawing/2014/main" id="{46C8AEDA-4771-EF9D-B8A5-7A1F2C3D5E45}"/>
              </a:ext>
            </a:extLst>
          </p:cNvPr>
          <p:cNvPicPr>
            <a:picLocks noChangeAspect="1"/>
          </p:cNvPicPr>
          <p:nvPr/>
        </p:nvPicPr>
        <p:blipFill rotWithShape="1">
          <a:blip r:embed="rId4"/>
          <a:srcRect l="42361" t="46996" r="36583" b="38957"/>
          <a:stretch/>
        </p:blipFill>
        <p:spPr>
          <a:xfrm>
            <a:off x="881404" y="1281270"/>
            <a:ext cx="3157196" cy="1184730"/>
          </a:xfrm>
          <a:prstGeom prst="rect">
            <a:avLst/>
          </a:prstGeom>
        </p:spPr>
      </p:pic>
      <p:pic>
        <p:nvPicPr>
          <p:cNvPr id="12" name="Picture 11">
            <a:extLst>
              <a:ext uri="{FF2B5EF4-FFF2-40B4-BE49-F238E27FC236}">
                <a16:creationId xmlns:a16="http://schemas.microsoft.com/office/drawing/2014/main" id="{7FC99955-EDF8-2C5D-EA93-D39116D8866F}"/>
              </a:ext>
            </a:extLst>
          </p:cNvPr>
          <p:cNvPicPr>
            <a:picLocks noChangeAspect="1"/>
          </p:cNvPicPr>
          <p:nvPr/>
        </p:nvPicPr>
        <p:blipFill rotWithShape="1">
          <a:blip r:embed="rId4"/>
          <a:srcRect l="67084" t="59971" r="11136" b="21285"/>
          <a:stretch/>
        </p:blipFill>
        <p:spPr>
          <a:xfrm>
            <a:off x="304263" y="3859190"/>
            <a:ext cx="4174065" cy="1717540"/>
          </a:xfrm>
          <a:prstGeom prst="rect">
            <a:avLst/>
          </a:prstGeom>
        </p:spPr>
      </p:pic>
      <p:pic>
        <p:nvPicPr>
          <p:cNvPr id="14" name="Picture 13">
            <a:extLst>
              <a:ext uri="{FF2B5EF4-FFF2-40B4-BE49-F238E27FC236}">
                <a16:creationId xmlns:a16="http://schemas.microsoft.com/office/drawing/2014/main" id="{C6F9A37E-00D3-52D7-72E5-1C785EF8B66D}"/>
              </a:ext>
            </a:extLst>
          </p:cNvPr>
          <p:cNvPicPr>
            <a:picLocks noChangeAspect="1"/>
          </p:cNvPicPr>
          <p:nvPr/>
        </p:nvPicPr>
        <p:blipFill rotWithShape="1">
          <a:blip r:embed="rId4"/>
          <a:srcRect l="42500" t="66428" r="36856" b="27777"/>
          <a:stretch/>
        </p:blipFill>
        <p:spPr>
          <a:xfrm>
            <a:off x="608839" y="2844415"/>
            <a:ext cx="3702326" cy="584585"/>
          </a:xfrm>
          <a:prstGeom prst="rect">
            <a:avLst/>
          </a:prstGeom>
        </p:spPr>
      </p:pic>
    </p:spTree>
    <p:extLst>
      <p:ext uri="{BB962C8B-B14F-4D97-AF65-F5344CB8AC3E}">
        <p14:creationId xmlns:p14="http://schemas.microsoft.com/office/powerpoint/2010/main" val="389920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71D4-27A5-66D3-0F96-6F0A328640FE}"/>
              </a:ext>
            </a:extLst>
          </p:cNvPr>
          <p:cNvSpPr>
            <a:spLocks noGrp="1"/>
          </p:cNvSpPr>
          <p:nvPr>
            <p:ph type="title"/>
          </p:nvPr>
        </p:nvSpPr>
        <p:spPr>
          <a:xfrm>
            <a:off x="540000" y="360000"/>
            <a:ext cx="7776408" cy="706090"/>
          </a:xfrm>
        </p:spPr>
        <p:txBody>
          <a:bodyPr/>
          <a:lstStyle/>
          <a:p>
            <a:r>
              <a:rPr lang="en-US"/>
              <a:t>DKA</a:t>
            </a:r>
          </a:p>
        </p:txBody>
      </p:sp>
      <p:pic>
        <p:nvPicPr>
          <p:cNvPr id="4" name="Picture 3" descr="A screenshot of a computer&#10;&#10;Description automatically generated">
            <a:extLst>
              <a:ext uri="{FF2B5EF4-FFF2-40B4-BE49-F238E27FC236}">
                <a16:creationId xmlns:a16="http://schemas.microsoft.com/office/drawing/2014/main" id="{AF25A180-9CED-4728-D11D-8A2CC37C2C5B}"/>
              </a:ext>
            </a:extLst>
          </p:cNvPr>
          <p:cNvPicPr>
            <a:picLocks noChangeAspect="1"/>
          </p:cNvPicPr>
          <p:nvPr/>
        </p:nvPicPr>
        <p:blipFill rotWithShape="1">
          <a:blip r:embed="rId3"/>
          <a:srcRect l="40327" t="10140" r="25807" b="6200"/>
          <a:stretch/>
        </p:blipFill>
        <p:spPr bwMode="auto">
          <a:xfrm>
            <a:off x="2051720" y="260648"/>
            <a:ext cx="4417234" cy="6138000"/>
          </a:xfrm>
          <a:prstGeom prst="rect">
            <a:avLst/>
          </a:prstGeom>
          <a:ln>
            <a:noFill/>
          </a:ln>
          <a:extLst>
            <a:ext uri="{53640926-AAD7-44D8-BBD7-CCE9431645EC}">
              <a14:shadowObscured xmlns:a14="http://schemas.microsoft.com/office/drawing/2010/main"/>
            </a:ext>
          </a:extLst>
        </p:spPr>
      </p:pic>
      <p:pic>
        <p:nvPicPr>
          <p:cNvPr id="1026" name="Picture 2" descr="Standpunten | Nederlandse Vereniging voor Duikgeneeskunde">
            <a:extLst>
              <a:ext uri="{FF2B5EF4-FFF2-40B4-BE49-F238E27FC236}">
                <a16:creationId xmlns:a16="http://schemas.microsoft.com/office/drawing/2014/main" id="{DEEA0BC6-0271-7D99-2B8E-2366528097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98512" l="4896" r="90000">
                        <a14:foregroundMark x1="8698" y1="43527" x2="4896" y2="49033"/>
                        <a14:foregroundMark x1="4896" y1="49033" x2="11146" y2="57589"/>
                        <a14:foregroundMark x1="29688" y1="88021" x2="29844" y2="98512"/>
                      </a14:backgroundRemoval>
                    </a14:imgEffect>
                  </a14:imgLayer>
                </a14:imgProps>
              </a:ext>
              <a:ext uri="{28A0092B-C50C-407E-A947-70E740481C1C}">
                <a14:useLocalDpi xmlns:a14="http://schemas.microsoft.com/office/drawing/2010/main" val="0"/>
              </a:ext>
            </a:extLst>
          </a:blip>
          <a:srcRect/>
          <a:stretch>
            <a:fillRect/>
          </a:stretch>
        </p:blipFill>
        <p:spPr bwMode="auto">
          <a:xfrm rot="2158526">
            <a:off x="5462696" y="1657332"/>
            <a:ext cx="4160526" cy="29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58285"/>
      </p:ext>
    </p:extLst>
  </p:cSld>
  <p:clrMapOvr>
    <a:masterClrMapping/>
  </p:clrMapOvr>
</p:sld>
</file>

<file path=ppt/theme/theme1.xml><?xml version="1.0" encoding="utf-8"?>
<a:theme xmlns:a="http://schemas.openxmlformats.org/drawingml/2006/main" name="PLS Feedback and APLS PHPLS Development">
  <a:themeElements>
    <a:clrScheme name="PLS Feedback and APLS PHPLS Developmen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PLS Feedback and APLS PHPLS Develo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S Feedback and APLS PHPLS Developmen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LS Feedback and APLS PHPLS Developmen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PLS Feedback and APLS PHPLS Developmen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LS Feedback and APLS PHPLS Developmen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LS 201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381</TotalTime>
  <Words>3433</Words>
  <Application>Microsoft Macintosh PowerPoint</Application>
  <PresentationFormat>Diavoorstelling (4:3)</PresentationFormat>
  <Paragraphs>355</Paragraphs>
  <Slides>28</Slides>
  <Notes>28</Notes>
  <HiddenSlides>0</HiddenSlides>
  <MMClips>1</MMClips>
  <ScaleCrop>false</ScaleCrop>
  <HeadingPairs>
    <vt:vector size="6" baseType="variant">
      <vt:variant>
        <vt:lpstr>Gebruikte lettertypen</vt:lpstr>
      </vt:variant>
      <vt:variant>
        <vt:i4>16</vt:i4>
      </vt:variant>
      <vt:variant>
        <vt:lpstr>Thema</vt:lpstr>
      </vt:variant>
      <vt:variant>
        <vt:i4>2</vt:i4>
      </vt:variant>
      <vt:variant>
        <vt:lpstr>Diatitels</vt:lpstr>
      </vt:variant>
      <vt:variant>
        <vt:i4>28</vt:i4>
      </vt:variant>
    </vt:vector>
  </HeadingPairs>
  <TitlesOfParts>
    <vt:vector size="46" baseType="lpstr">
      <vt:lpstr>Arial Unicode MS</vt:lpstr>
      <vt:lpstr>MS PGothic</vt:lpstr>
      <vt:lpstr>MS PGothic</vt:lpstr>
      <vt:lpstr>Arial</vt:lpstr>
      <vt:lpstr>Calibri</vt:lpstr>
      <vt:lpstr>Helvetica</vt:lpstr>
      <vt:lpstr>HelveticaLTStd-Blk</vt:lpstr>
      <vt:lpstr>HelveticaLTStd-Roman</vt:lpstr>
      <vt:lpstr>Myriad Pro</vt:lpstr>
      <vt:lpstr>Open Sans</vt:lpstr>
      <vt:lpstr>Symbol</vt:lpstr>
      <vt:lpstr>Tahoma</vt:lpstr>
      <vt:lpstr>Times</vt:lpstr>
      <vt:lpstr>Times New Roman</vt:lpstr>
      <vt:lpstr>Verdana</vt:lpstr>
      <vt:lpstr>Wingdings</vt:lpstr>
      <vt:lpstr>PLS Feedback and APLS PHPLS Development</vt:lpstr>
      <vt:lpstr>APLS 2012</vt:lpstr>
      <vt:lpstr>Advanced Paediatric Life Support</vt:lpstr>
      <vt:lpstr>Samenvatting van de belangrijkste veranderingen</vt:lpstr>
      <vt:lpstr>PowerPoint-presentatie</vt:lpstr>
      <vt:lpstr>PowerPoint-presentatie</vt:lpstr>
      <vt:lpstr>Respiratoir </vt:lpstr>
      <vt:lpstr>PowerPoint-presentatie</vt:lpstr>
      <vt:lpstr>Circulatoir</vt:lpstr>
      <vt:lpstr>Anafylaxis</vt:lpstr>
      <vt:lpstr>DKA</vt:lpstr>
      <vt:lpstr>Neurologie: status epilepticus </vt:lpstr>
      <vt:lpstr>PowerPoint-presentatie</vt:lpstr>
      <vt:lpstr>Trauma</vt:lpstr>
      <vt:lpstr>Trauma</vt:lpstr>
      <vt:lpstr>Trauma - Initiële beoordeling en opvang</vt:lpstr>
      <vt:lpstr>Trauma – controle bloedingen</vt:lpstr>
      <vt:lpstr>Trauma – thoraxletsel</vt:lpstr>
      <vt:lpstr>PowerPoint-presentatie</vt:lpstr>
      <vt:lpstr>PowerPoint-presentatie</vt:lpstr>
      <vt:lpstr>PowerPoint-presentatie</vt:lpstr>
      <vt:lpstr>Definitie pasgeborene, zuigeling en kind </vt:lpstr>
      <vt:lpstr>BLS protocol ILCOR 2021</vt:lpstr>
      <vt:lpstr>PowerPoint-presentatie</vt:lpstr>
      <vt:lpstr>PowerPoint-presentatie</vt:lpstr>
      <vt:lpstr>PowerPoint-presentatie</vt:lpstr>
      <vt:lpstr>Defibrillatie</vt:lpstr>
      <vt:lpstr>Advanced Paediatric Life Support Recertificatiecursus</vt:lpstr>
      <vt:lpstr>Samenvatting</vt:lpstr>
      <vt:lpstr>Simulatie demonstratie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Changes in APLS 6th Edition January 2016</dc:title>
  <dc:creator>Samuels</dc:creator>
  <cp:lastModifiedBy>Duval, Els</cp:lastModifiedBy>
  <cp:revision>55</cp:revision>
  <cp:lastPrinted>1998-05-21T22:14:58Z</cp:lastPrinted>
  <dcterms:created xsi:type="dcterms:W3CDTF">2015-11-15T17:42:53Z</dcterms:created>
  <dcterms:modified xsi:type="dcterms:W3CDTF">2025-11-11T19:39:08Z</dcterms:modified>
</cp:coreProperties>
</file>