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1"/>
  </p:sldMasterIdLst>
  <p:notesMasterIdLst>
    <p:notesMasterId r:id="rId20"/>
  </p:notesMasterIdLst>
  <p:handoutMasterIdLst>
    <p:handoutMasterId r:id="rId21"/>
  </p:handoutMasterIdLst>
  <p:sldIdLst>
    <p:sldId id="256" r:id="rId2"/>
    <p:sldId id="394" r:id="rId3"/>
    <p:sldId id="257" r:id="rId4"/>
    <p:sldId id="264" r:id="rId5"/>
    <p:sldId id="401" r:id="rId6"/>
    <p:sldId id="421" r:id="rId7"/>
    <p:sldId id="397" r:id="rId8"/>
    <p:sldId id="420" r:id="rId9"/>
    <p:sldId id="426" r:id="rId10"/>
    <p:sldId id="427" r:id="rId11"/>
    <p:sldId id="428" r:id="rId12"/>
    <p:sldId id="270" r:id="rId13"/>
    <p:sldId id="363" r:id="rId14"/>
    <p:sldId id="333" r:id="rId15"/>
    <p:sldId id="266" r:id="rId16"/>
    <p:sldId id="385" r:id="rId17"/>
    <p:sldId id="400" r:id="rId18"/>
    <p:sldId id="269" r:id="rId19"/>
  </p:sldIdLst>
  <p:sldSz cx="9144000" cy="6858000" type="screen4x3"/>
  <p:notesSz cx="6662738" cy="9832975"/>
  <p:defaultTextStyle>
    <a:defPPr>
      <a:defRPr lang="en-US"/>
    </a:defPPr>
    <a:lvl1pPr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1pPr>
    <a:lvl2pPr marL="4572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2pPr>
    <a:lvl3pPr marL="9144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3pPr>
    <a:lvl4pPr marL="13716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4pPr>
    <a:lvl5pPr marL="18288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Tahom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4D35"/>
    <a:srgbClr val="2E5796"/>
    <a:srgbClr val="0000FF"/>
    <a:srgbClr val="000000"/>
    <a:srgbClr val="3366FF"/>
    <a:srgbClr val="2F70C8"/>
    <a:srgbClr val="CC0000"/>
    <a:srgbClr val="B2B2B2"/>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C1636-B2CD-4F72-803F-0DD915A44BFD}" v="13" dt="2023-08-09T14:25:08.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39" autoAdjust="0"/>
    <p:restoredTop sz="91429" autoAdjust="0"/>
  </p:normalViewPr>
  <p:slideViewPr>
    <p:cSldViewPr>
      <p:cViewPr varScale="1">
        <p:scale>
          <a:sx n="37" d="100"/>
          <a:sy n="37" d="100"/>
        </p:scale>
        <p:origin x="3992"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p:scale>
          <a:sx n="75" d="100"/>
          <a:sy n="75" d="100"/>
        </p:scale>
        <p:origin x="-3420" y="-228"/>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ea typeface="MS PGothic" pitchFamily="34" charset="-128"/>
              </a:defRPr>
            </a:lvl1pPr>
          </a:lstStyle>
          <a:p>
            <a:pPr>
              <a:defRPr/>
            </a:pPr>
            <a:fld id="{839AA39F-1532-4088-85D9-045B543C8C29}" type="slidenum">
              <a:rPr lang="en-US" altLang="en-US"/>
              <a:pPr>
                <a:defRPr/>
              </a:pPr>
              <a:t>‹nr.›</a:t>
            </a:fld>
            <a:endParaRPr lang="en-US" altLang="en-US"/>
          </a:p>
        </p:txBody>
      </p:sp>
    </p:spTree>
    <p:extLst>
      <p:ext uri="{BB962C8B-B14F-4D97-AF65-F5344CB8AC3E}">
        <p14:creationId xmlns:p14="http://schemas.microsoft.com/office/powerpoint/2010/main" val="322819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Arial" panose="020B0604020202020204" pitchFamily="34" charset="0"/>
                <a:ea typeface="+mn-ea"/>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latin typeface="Arial" panose="020B0604020202020204" pitchFamily="34" charset="0"/>
                <a:ea typeface="MS PGothic" pitchFamily="34" charset="-128"/>
                <a:cs typeface="Arial" panose="020B0604020202020204" pitchFamily="34" charset="0"/>
              </a:defRPr>
            </a:lvl1pPr>
          </a:lstStyle>
          <a:p>
            <a:pPr>
              <a:defRPr/>
            </a:pPr>
            <a:r>
              <a:rPr lang="en-US" altLang="en-US" dirty="0"/>
              <a:t>APLS 6e:</a:t>
            </a:r>
            <a:fld id="{2B109FB3-D8C1-41D9-A86A-4984F9533F90}" type="slidenum">
              <a:rPr lang="en-US" altLang="en-US"/>
              <a:pPr>
                <a:defRPr/>
              </a:pPr>
              <a:t>‹nr.›</a:t>
            </a:fld>
            <a:endParaRPr lang="en-US" altLang="en-US" dirty="0"/>
          </a:p>
        </p:txBody>
      </p:sp>
    </p:spTree>
    <p:extLst>
      <p:ext uri="{BB962C8B-B14F-4D97-AF65-F5344CB8AC3E}">
        <p14:creationId xmlns:p14="http://schemas.microsoft.com/office/powerpoint/2010/main" val="164513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kdenning@alsg.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b="1" dirty="0"/>
              <a:t>Read the notes under the slides</a:t>
            </a:r>
          </a:p>
          <a:p>
            <a:pPr algn="ctr"/>
            <a:endParaRPr lang="en-GB" altLang="en-US" b="1" dirty="0"/>
          </a:p>
          <a:p>
            <a:pPr algn="ctr"/>
            <a:endParaRPr lang="en-GB" alt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highlight>
                  <a:srgbClr val="FFFF00"/>
                </a:highlight>
              </a:rPr>
              <a:t>REALLY IMPORTANT to make sure the candidates understand that continuous assessment does not mean that they have to be perfect at the start –  we will give targeted support to help all candidates improve.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highlight>
                  <a:srgbClr val="FFFF00"/>
                </a:highlight>
              </a:rPr>
              <a:t>If you struggle at any point we will immediately find a way to help you practise again, and we will encourage you to view this as useful learning and say to yourself “I haven’t got this right </a:t>
            </a:r>
            <a:r>
              <a:rPr lang="en-GB" b="1" baseline="0" dirty="0">
                <a:highlight>
                  <a:srgbClr val="FFFF00"/>
                </a:highlight>
              </a:rPr>
              <a:t>YET</a:t>
            </a:r>
            <a:r>
              <a:rPr lang="en-GB" baseline="0" dirty="0">
                <a:highlight>
                  <a:srgbClr val="FFFF00"/>
                </a:highligh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highlight>
                  <a:srgbClr val="FFFF00"/>
                </a:highlight>
              </a:rPr>
              <a:t>Use your group to help you, and use the times when you are an observer to focus on working out where the benchmark lies</a:t>
            </a: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10</a:t>
            </a:fld>
            <a:endParaRPr lang="en-US" altLang="en-US"/>
          </a:p>
        </p:txBody>
      </p:sp>
    </p:spTree>
    <p:extLst>
      <p:ext uri="{BB962C8B-B14F-4D97-AF65-F5344CB8AC3E}">
        <p14:creationId xmlns:p14="http://schemas.microsoft.com/office/powerpoint/2010/main" val="376295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755650"/>
            <a:ext cx="4918075" cy="36877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When you are a team member, it is important to allow the team leader to shine, but get involved especially in the team discussions, and be helpful and supportive.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11</a:t>
            </a:fld>
            <a:endParaRPr lang="en-US" altLang="en-US"/>
          </a:p>
        </p:txBody>
      </p:sp>
    </p:spTree>
    <p:extLst>
      <p:ext uri="{BB962C8B-B14F-4D97-AF65-F5344CB8AC3E}">
        <p14:creationId xmlns:p14="http://schemas.microsoft.com/office/powerpoint/2010/main" val="121726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9BE6D7F-2888-C055-59AF-AD7AEBB88397}"/>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A6828FAB-376F-614E-2434-9BC933C26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cs typeface="Arial" panose="020B0604020202020204" pitchFamily="34" charset="0"/>
              </a:rPr>
              <a:t>Candidates are encouraged to self nominate to be an instructor from the APLS recertification course to ensure that experienced candidates accessing this course rather than a 2 day course are not disadvantaged.</a:t>
            </a:r>
          </a:p>
          <a:p>
            <a:r>
              <a:rPr lang="en-GB" altLang="en-US">
                <a:latin typeface="Arial" panose="020B0604020202020204" pitchFamily="34" charset="0"/>
                <a:cs typeface="Arial" panose="020B0604020202020204" pitchFamily="34" charset="0"/>
              </a:rPr>
              <a:t>In order to do this they need to send an email within 2 weeks of the course to ALSG’s director of education </a:t>
            </a:r>
            <a:r>
              <a:rPr lang="en-GB" altLang="en-US">
                <a:latin typeface="Arial" panose="020B0604020202020204" pitchFamily="34" charset="0"/>
                <a:cs typeface="Arial" panose="020B0604020202020204" pitchFamily="34" charset="0"/>
                <a:hlinkClick r:id="rId3"/>
              </a:rPr>
              <a:t>kdenning@alsg.org</a:t>
            </a:r>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This email needs to include: a paragraph about why they want to become an APLS instructor, a paragraph about what they would bring to the community of APLS instructors, their current role/place of work and the email address of the course director</a:t>
            </a:r>
          </a:p>
          <a:p>
            <a:r>
              <a:rPr lang="en-GB" altLang="en-US">
                <a:latin typeface="Arial" panose="020B0604020202020204" pitchFamily="34" charset="0"/>
                <a:cs typeface="Arial" panose="020B0604020202020204" pitchFamily="34" charset="0"/>
              </a:rPr>
              <a:t>Kate Denning will contact the CD to find out whether they have any reason why the person shouldn’t become an instructor</a:t>
            </a:r>
          </a:p>
          <a:p>
            <a:endParaRPr lang="en-GB" altLang="en-US">
              <a:latin typeface="Tahoma" panose="020B060403050404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a:t>This would be a nice time to talk about mentoring and then introduce (SHORT!) the faculty and they can each mention whose mentor and group they are.</a:t>
            </a:r>
          </a:p>
          <a:p>
            <a:endParaRPr lang="en-GB" altLang="en-US"/>
          </a:p>
          <a:p>
            <a:endParaRPr lang="nl-NL"/>
          </a:p>
        </p:txBody>
      </p:sp>
      <p:sp>
        <p:nvSpPr>
          <p:cNvPr id="4" name="Tijdelijke aanduiding voor dianumm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13</a:t>
            </a:fld>
            <a:endParaRPr lang="en-US" altLang="en-US"/>
          </a:p>
        </p:txBody>
      </p:sp>
    </p:spTree>
    <p:extLst>
      <p:ext uri="{BB962C8B-B14F-4D97-AF65-F5344CB8AC3E}">
        <p14:creationId xmlns:p14="http://schemas.microsoft.com/office/powerpoint/2010/main" val="2694103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Mention any local fire regulations and to turn off mobile phones.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DFFE4E4-08BA-24CC-0428-9A0058AF6D68}"/>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D326204-1DDA-8FCE-FCD4-590C7AC55F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ahoma" panose="020B060403050404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Cardiac arrest is rarely a primary event in children</a:t>
            </a:r>
          </a:p>
          <a:p>
            <a:r>
              <a:rPr lang="en-GB"/>
              <a:t>Usually secondary to respiratory or circulatory failure - many common causes of these</a:t>
            </a:r>
          </a:p>
          <a:p>
            <a:r>
              <a:rPr lang="en-GB"/>
              <a:t>Recognition and management of respiratory and circulatory failure prevents cardiac arrest - and gives best outcomes</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16</a:t>
            </a:fld>
            <a:endParaRPr lang="en-US" altLang="en-US"/>
          </a:p>
        </p:txBody>
      </p:sp>
    </p:spTree>
    <p:extLst>
      <p:ext uri="{BB962C8B-B14F-4D97-AF65-F5344CB8AC3E}">
        <p14:creationId xmlns:p14="http://schemas.microsoft.com/office/powerpoint/2010/main" val="339547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Stress the structured approach – reinforce:</a:t>
            </a:r>
          </a:p>
          <a:p>
            <a:pPr marL="171450" indent="-171450">
              <a:buFont typeface="Arial" panose="020B0604020202020204" pitchFamily="34" charset="0"/>
              <a:buChar char="•"/>
              <a:defRPr/>
            </a:pPr>
            <a:r>
              <a:rPr lang="en-GB" altLang="en-US">
                <a:ea typeface="MS PGothic" pitchFamily="34" charset="-128"/>
              </a:rPr>
              <a:t>the need to treat in order of the structured approach</a:t>
            </a:r>
          </a:p>
          <a:p>
            <a:pPr marL="171450" indent="-171450">
              <a:buFont typeface="Arial" panose="020B0604020202020204" pitchFamily="34" charset="0"/>
              <a:buChar char="•"/>
              <a:defRPr/>
            </a:pPr>
            <a:r>
              <a:rPr lang="en-GB" altLang="en-US">
                <a:ea typeface="MS PGothic" pitchFamily="34" charset="-128"/>
              </a:rPr>
              <a:t>the role of repeat assessments</a:t>
            </a:r>
          </a:p>
          <a:p>
            <a:pPr marL="171450" indent="-171450">
              <a:buFont typeface="Arial" panose="020B0604020202020204" pitchFamily="34" charset="0"/>
              <a:buChar char="•"/>
              <a:defRPr/>
            </a:pPr>
            <a:r>
              <a:rPr lang="en-GB" altLang="en-US">
                <a:ea typeface="MS PGothic" pitchFamily="34" charset="-128"/>
              </a:rPr>
              <a:t>the value of using this in record keeping and in communications between staff</a:t>
            </a:r>
          </a:p>
          <a:p>
            <a:pPr>
              <a:defRPr/>
            </a:pPr>
            <a:endParaRPr lang="en-GB" altLang="en-US">
              <a:ea typeface="MS PGothic" pitchFamily="34" charset="-128"/>
            </a:endParaRPr>
          </a:p>
          <a:p>
            <a:pPr>
              <a:defRPr/>
            </a:pPr>
            <a:r>
              <a:rPr lang="en-GB" altLang="en-US">
                <a:ea typeface="MS PGothic" pitchFamily="34" charset="-128"/>
              </a:rPr>
              <a:t>Primary survey and resuscitation are generic – may take 60 sec (to 60 min!)</a:t>
            </a:r>
          </a:p>
          <a:p>
            <a:pPr>
              <a:defRPr/>
            </a:pPr>
            <a:r>
              <a:rPr lang="en-GB" altLang="en-US">
                <a:ea typeface="MS PGothic" pitchFamily="34" charset="-128"/>
              </a:rPr>
              <a:t>Secondary survey and emergency treatment are condition specific</a:t>
            </a:r>
          </a:p>
        </p:txBody>
      </p:sp>
    </p:spTree>
    <p:extLst>
      <p:ext uri="{BB962C8B-B14F-4D97-AF65-F5344CB8AC3E}">
        <p14:creationId xmlns:p14="http://schemas.microsoft.com/office/powerpoint/2010/main" val="418870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DC94ACB-4F1E-D289-8348-6CB7F78878FB}"/>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835FBFF1-9A87-247E-B5F6-29C7DF5C48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tLang="en-US" dirty="0">
              <a:latin typeface="Tahoma" pitchFamily="34" charset="0"/>
            </a:endParaRPr>
          </a:p>
        </p:txBody>
      </p:sp>
    </p:spTree>
    <p:extLst>
      <p:ext uri="{BB962C8B-B14F-4D97-AF65-F5344CB8AC3E}">
        <p14:creationId xmlns:p14="http://schemas.microsoft.com/office/powerpoint/2010/main" val="100974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ahoma" pitchFamily="34" charset="0"/>
            </a:endParaRPr>
          </a:p>
        </p:txBody>
      </p:sp>
    </p:spTree>
    <p:extLst>
      <p:ext uri="{BB962C8B-B14F-4D97-AF65-F5344CB8AC3E}">
        <p14:creationId xmlns:p14="http://schemas.microsoft.com/office/powerpoint/2010/main" val="129166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Tree>
    <p:extLst>
      <p:ext uri="{BB962C8B-B14F-4D97-AF65-F5344CB8AC3E}">
        <p14:creationId xmlns:p14="http://schemas.microsoft.com/office/powerpoint/2010/main" val="99684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00"/>
                </a:highlight>
              </a:rPr>
              <a:t>Explain the role of the faculty helper to the candidates as they will not have seen this before</a:t>
            </a:r>
          </a:p>
          <a:p>
            <a:endParaRPr lang="en-GB" dirty="0">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5</a:t>
            </a:fld>
            <a:endParaRPr lang="en-US" altLang="en-US"/>
          </a:p>
        </p:txBody>
      </p:sp>
    </p:spTree>
    <p:extLst>
      <p:ext uri="{BB962C8B-B14F-4D97-AF65-F5344CB8AC3E}">
        <p14:creationId xmlns:p14="http://schemas.microsoft.com/office/powerpoint/2010/main" val="154297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Make it clear that candidates need to make no assumptions about pre hospital care and start their ABCDE assessment at the beginning and treat what they find:</a:t>
            </a:r>
          </a:p>
          <a:p>
            <a:r>
              <a:rPr lang="en-GB" sz="900" dirty="0"/>
              <a:t>e.g. applying MILS, oxygen etc…….</a:t>
            </a:r>
          </a:p>
          <a:p>
            <a:endParaRPr lang="en-GB" sz="900" dirty="0"/>
          </a:p>
          <a:p>
            <a:r>
              <a:rPr lang="en-GB" sz="1100" dirty="0">
                <a:effectLst/>
                <a:latin typeface="Aptos" panose="020B0004020202020204" pitchFamily="34" charset="0"/>
                <a:ea typeface="Aptos" panose="020B0004020202020204" pitchFamily="34" charset="0"/>
                <a:cs typeface="Aptos" panose="020B0004020202020204" pitchFamily="34" charset="0"/>
              </a:rPr>
              <a:t>APLS is a course used in a variety of places where there is a wide range and level of pre hospital care and it is important that the candidates don’t make assumptions about what has been done to the child pre hospital. </a:t>
            </a:r>
          </a:p>
          <a:p>
            <a:pPr marL="342900" lvl="0" indent="-342900">
              <a:buFont typeface="Symbol" panose="05050102010706020507" pitchFamily="18" charset="2"/>
              <a:buChar char=""/>
            </a:pPr>
            <a:r>
              <a:rPr lang="en-GB" sz="1100" dirty="0">
                <a:effectLst/>
                <a:latin typeface="Aptos" panose="020B0004020202020204" pitchFamily="34" charset="0"/>
                <a:ea typeface="Times New Roman" panose="02020603050405020304" pitchFamily="18" charset="0"/>
                <a:cs typeface="Aptos" panose="020B0004020202020204" pitchFamily="34" charset="0"/>
              </a:rPr>
              <a:t>simulations start at the beginning </a:t>
            </a:r>
          </a:p>
          <a:p>
            <a:pPr marL="342900" lvl="0" indent="-342900">
              <a:buFont typeface="Symbol" panose="05050102010706020507" pitchFamily="18" charset="2"/>
              <a:buChar char=""/>
            </a:pPr>
            <a:r>
              <a:rPr lang="en-GB" sz="1100" dirty="0">
                <a:effectLst/>
                <a:latin typeface="Aptos" panose="020B0004020202020204" pitchFamily="34" charset="0"/>
                <a:ea typeface="Times New Roman" panose="02020603050405020304" pitchFamily="18" charset="0"/>
                <a:cs typeface="Aptos" panose="020B0004020202020204" pitchFamily="34" charset="0"/>
              </a:rPr>
              <a:t>in real life we recognise that a significant amount of treatment might have already been done pre hospital.</a:t>
            </a:r>
            <a:endParaRPr lang="en-GB" sz="11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6</a:t>
            </a:fld>
            <a:endParaRPr lang="en-US" altLang="en-US"/>
          </a:p>
        </p:txBody>
      </p:sp>
    </p:spTree>
    <p:extLst>
      <p:ext uri="{BB962C8B-B14F-4D97-AF65-F5344CB8AC3E}">
        <p14:creationId xmlns:p14="http://schemas.microsoft.com/office/powerpoint/2010/main" val="427948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7</a:t>
            </a:fld>
            <a:endParaRPr lang="en-US" altLang="en-US"/>
          </a:p>
        </p:txBody>
      </p:sp>
    </p:spTree>
    <p:extLst>
      <p:ext uri="{BB962C8B-B14F-4D97-AF65-F5344CB8AC3E}">
        <p14:creationId xmlns:p14="http://schemas.microsoft.com/office/powerpoint/2010/main" val="3954239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1277938"/>
            <a:ext cx="4600575" cy="3451225"/>
          </a:xfrm>
          <a:prstGeom prst="rect">
            <a:avLst/>
          </a:prstGeom>
          <a:noFill/>
          <a:ln w="12700">
            <a:solidFill>
              <a:prstClr val="black"/>
            </a:solidFill>
          </a:ln>
        </p:spPr>
      </p:sp>
      <p:sp>
        <p:nvSpPr>
          <p:cNvPr id="3" name="Notes Placeholder 2"/>
          <p:cNvSpPr>
            <a:spLocks noGrp="1"/>
          </p:cNvSpPr>
          <p:nvPr>
            <p:ph type="body" idx="1"/>
          </p:nvPr>
        </p:nvSpPr>
        <p:spPr>
          <a:xfrm>
            <a:off x="708025" y="4919663"/>
            <a:ext cx="5670550" cy="40259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APLS R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APLS R remains a course with learning at its core.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highlight>
                <a:srgbClr val="FFFF00"/>
              </a:highlight>
            </a:endParaRPr>
          </a:p>
          <a:p>
            <a:r>
              <a:rPr lang="en-GB" dirty="0">
                <a:highlight>
                  <a:srgbClr val="FFFF00"/>
                </a:highlight>
              </a:rPr>
              <a:t>You will have the opportunity to be a team leader and a team member in 2 scenarios, and we will be looking for you to lead your team and assess your patient in a structured way. </a:t>
            </a:r>
          </a:p>
          <a:p>
            <a:endParaRPr lang="en-GB" dirty="0"/>
          </a:p>
        </p:txBody>
      </p:sp>
    </p:spTree>
    <p:extLst>
      <p:ext uri="{BB962C8B-B14F-4D97-AF65-F5344CB8AC3E}">
        <p14:creationId xmlns:p14="http://schemas.microsoft.com/office/powerpoint/2010/main" val="318972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9</a:t>
            </a:fld>
            <a:endParaRPr lang="en-US" altLang="en-US"/>
          </a:p>
        </p:txBody>
      </p:sp>
    </p:spTree>
    <p:extLst>
      <p:ext uri="{BB962C8B-B14F-4D97-AF65-F5344CB8AC3E}">
        <p14:creationId xmlns:p14="http://schemas.microsoft.com/office/powerpoint/2010/main" val="2454889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ALSG_PPT_Template.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2025</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Afbeelding 8"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8172400" y="332656"/>
            <a:ext cx="673791" cy="720080"/>
          </a:xfrm>
          <a:prstGeom prst="rect">
            <a:avLst/>
          </a:prstGeom>
          <a:effectLst>
            <a:softEdge rad="25400"/>
          </a:effectLst>
        </p:spPr>
      </p:pic>
    </p:spTree>
    <p:extLst>
      <p:ext uri="{BB962C8B-B14F-4D97-AF65-F5344CB8AC3E}">
        <p14:creationId xmlns:p14="http://schemas.microsoft.com/office/powerpoint/2010/main" val="82385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1" descr="ALSG_PPT_Template.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Afbeelding 10"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8172400" y="332656"/>
            <a:ext cx="648072" cy="648072"/>
          </a:xfrm>
          <a:prstGeom prst="rect">
            <a:avLst/>
          </a:prstGeom>
          <a:effectLst>
            <a:softEdge rad="25400"/>
          </a:effectLst>
        </p:spPr>
      </p:pic>
    </p:spTree>
    <p:extLst>
      <p:ext uri="{BB962C8B-B14F-4D97-AF65-F5344CB8AC3E}">
        <p14:creationId xmlns:p14="http://schemas.microsoft.com/office/powerpoint/2010/main" val="18815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7" descr="ALSG_PPT_Template.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5804436" y="6330304"/>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2025</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Afbeelding 7"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8172400" y="404664"/>
            <a:ext cx="576064" cy="576064"/>
          </a:xfrm>
          <a:prstGeom prst="rect">
            <a:avLst/>
          </a:prstGeom>
          <a:effectLst>
            <a:softEdge rad="25400"/>
          </a:effectLst>
        </p:spPr>
      </p:pic>
    </p:spTree>
    <p:extLst>
      <p:ext uri="{BB962C8B-B14F-4D97-AF65-F5344CB8AC3E}">
        <p14:creationId xmlns:p14="http://schemas.microsoft.com/office/powerpoint/2010/main" val="396218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Afbeelding 8"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95916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lgn="l">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Afbeelding 7"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27982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766707" y="6297131"/>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Afbeelding 6"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41649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Afbeelding 7"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15253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7"/>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Afbeelding 5"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401165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pic>
        <p:nvPicPr>
          <p:cNvPr id="5" name="Afbeelding 4"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99080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Afbeelding 7"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877272"/>
            <a:ext cx="576064" cy="504056"/>
          </a:xfrm>
          <a:prstGeom prst="rect">
            <a:avLst/>
          </a:prstGeom>
          <a:effectLst>
            <a:softEdge rad="25400"/>
          </a:effectLst>
        </p:spPr>
      </p:pic>
    </p:spTree>
    <p:extLst>
      <p:ext uri="{BB962C8B-B14F-4D97-AF65-F5344CB8AC3E}">
        <p14:creationId xmlns:p14="http://schemas.microsoft.com/office/powerpoint/2010/main" val="190092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212"/>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2025</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Afbeelding 8" descr="Dia1.jpg"/>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30416" t="48816" r="30451" b="17306"/>
          <a:stretch/>
        </p:blipFill>
        <p:spPr>
          <a:xfrm>
            <a:off x="1187624" y="5949280"/>
            <a:ext cx="576064" cy="504056"/>
          </a:xfrm>
          <a:prstGeom prst="rect">
            <a:avLst/>
          </a:prstGeom>
          <a:effectLst>
            <a:softEdge rad="25400"/>
          </a:effectLst>
        </p:spPr>
      </p:pic>
    </p:spTree>
    <p:extLst>
      <p:ext uri="{BB962C8B-B14F-4D97-AF65-F5344CB8AC3E}">
        <p14:creationId xmlns:p14="http://schemas.microsoft.com/office/powerpoint/2010/main" val="413895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ALSG_PPT_Template.jpg                                          00DCFC5DWorkingArea                    7C2688A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ALSG_PPT_Template.jpg                                          00DCFC5DWorkingArea                    7C2688A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7384"/>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descr="Dia1.jpg"/>
          <p:cNvPicPr>
            <a:picLocks noChangeAspect="1"/>
          </p:cNvPicPr>
          <p:nvPr userDrawn="1"/>
        </p:nvPicPr>
        <p:blipFill rotWithShape="1">
          <a:blip r:embed="rId14" cstate="print">
            <a:alphaModFix/>
            <a:extLst>
              <a:ext uri="{28A0092B-C50C-407E-A947-70E740481C1C}">
                <a14:useLocalDpi xmlns:a14="http://schemas.microsoft.com/office/drawing/2010/main" val="0"/>
              </a:ext>
            </a:extLst>
          </a:blip>
          <a:srcRect l="30416" t="48816" r="30451" b="17306"/>
          <a:stretch/>
        </p:blipFill>
        <p:spPr>
          <a:xfrm>
            <a:off x="8100392" y="332656"/>
            <a:ext cx="720080" cy="648072"/>
          </a:xfrm>
          <a:prstGeom prst="rect">
            <a:avLst/>
          </a:prstGeom>
          <a:effectLst>
            <a:softEdge rad="25400"/>
          </a:effectLst>
        </p:spPr>
      </p:pic>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kdenning@alsg.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mepage | Domein De Renesse">
            <a:extLst>
              <a:ext uri="{FF2B5EF4-FFF2-40B4-BE49-F238E27FC236}">
                <a16:creationId xmlns:a16="http://schemas.microsoft.com/office/drawing/2014/main" id="{34EE4F25-AA37-1798-8FE2-5566BCECC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3317" name="Rectangle 6"/>
          <p:cNvSpPr>
            <a:spLocks noChangeArrowheads="1"/>
          </p:cNvSpPr>
          <p:nvPr/>
        </p:nvSpPr>
        <p:spPr bwMode="auto">
          <a:xfrm>
            <a:off x="4137025" y="3019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3315" name="Rectangle 2"/>
          <p:cNvSpPr>
            <a:spLocks noGrp="1" noChangeArrowheads="1"/>
          </p:cNvSpPr>
          <p:nvPr>
            <p:ph type="ctrTitle"/>
          </p:nvPr>
        </p:nvSpPr>
        <p:spPr bwMode="auto">
          <a:xfrm>
            <a:off x="685800" y="5794375"/>
            <a:ext cx="7772400"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r>
              <a:rPr lang="en-US" altLang="en-US" dirty="0"/>
              <a:t>APLS </a:t>
            </a:r>
            <a:r>
              <a:rPr lang="en-US" altLang="en-US" dirty="0" err="1"/>
              <a:t>Recertificatiecursus</a:t>
            </a:r>
            <a:br>
              <a:rPr lang="en-US" altLang="en-US" dirty="0"/>
            </a:br>
            <a:endParaRPr lang="en-US" altLang="en-US" dirty="0"/>
          </a:p>
        </p:txBody>
      </p:sp>
      <p:sp>
        <p:nvSpPr>
          <p:cNvPr id="2" name="Subtitle 6">
            <a:extLst>
              <a:ext uri="{FF2B5EF4-FFF2-40B4-BE49-F238E27FC236}">
                <a16:creationId xmlns:a16="http://schemas.microsoft.com/office/drawing/2014/main" id="{FFF1BFA0-D9F0-D048-5513-BD4CB1E67A85}"/>
              </a:ext>
            </a:extLst>
          </p:cNvPr>
          <p:cNvSpPr>
            <a:spLocks noGrp="1"/>
          </p:cNvSpPr>
          <p:nvPr>
            <p:ph type="subTitle" idx="1"/>
          </p:nvPr>
        </p:nvSpPr>
        <p:spPr bwMode="auto">
          <a:xfrm>
            <a:off x="936625" y="1097984"/>
            <a:ext cx="6400800" cy="66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ea typeface="ＭＳ Ｐゴシック" panose="020B0600070205080204" pitchFamily="34" charset="-128"/>
                <a:cs typeface="Arial" panose="020B0604020202020204" pitchFamily="34" charset="0"/>
              </a:rPr>
              <a:t>Welkom!</a:t>
            </a:r>
          </a:p>
        </p:txBody>
      </p:sp>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nl-NL" sz="2800" noProof="0"/>
              <a:t>Wat wordt er van je verwacht als teamleider?</a:t>
            </a:r>
          </a:p>
        </p:txBody>
      </p:sp>
      <p:sp>
        <p:nvSpPr>
          <p:cNvPr id="4" name="Content Placeholder 3">
            <a:extLst>
              <a:ext uri="{FF2B5EF4-FFF2-40B4-BE49-F238E27FC236}">
                <a16:creationId xmlns:a16="http://schemas.microsoft.com/office/drawing/2014/main" id="{85B6EF28-8AF3-3BB9-E0AF-1F779A06FA1A}"/>
              </a:ext>
            </a:extLst>
          </p:cNvPr>
          <p:cNvSpPr>
            <a:spLocks noGrp="1"/>
          </p:cNvSpPr>
          <p:nvPr>
            <p:ph idx="1"/>
          </p:nvPr>
        </p:nvSpPr>
        <p:spPr bwMode="auto">
          <a:xfrm>
            <a:off x="338873" y="1149223"/>
            <a:ext cx="8486941" cy="4559553"/>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spcBef>
                <a:spcPts val="0"/>
              </a:spcBef>
              <a:buNone/>
            </a:pPr>
            <a:endParaRPr lang="nl-NL" sz="2400" noProof="0" dirty="0">
              <a:solidFill>
                <a:srgbClr val="333333"/>
              </a:solidFill>
              <a:ea typeface="Calibri" panose="020F0502020204030204" pitchFamily="34" charset="0"/>
            </a:endParaRPr>
          </a:p>
          <a:p>
            <a:pPr marL="0" indent="0">
              <a:spcBef>
                <a:spcPts val="0"/>
              </a:spcBef>
              <a:buNone/>
            </a:pPr>
            <a:r>
              <a:rPr lang="nl-NL" sz="2400" noProof="0" dirty="0">
                <a:solidFill>
                  <a:srgbClr val="333333"/>
                </a:solidFill>
                <a:ea typeface="Calibri" panose="020F0502020204030204" pitchFamily="34" charset="0"/>
              </a:rPr>
              <a:t>Start zelf met ABCDE, en bewaakt deze aanpak na arriveren van hulp</a:t>
            </a:r>
          </a:p>
          <a:p>
            <a:pPr marL="0" indent="0">
              <a:spcBef>
                <a:spcPts val="0"/>
              </a:spcBef>
              <a:buNone/>
            </a:pPr>
            <a:endParaRPr lang="nl-NL" sz="2400" noProof="0" dirty="0">
              <a:solidFill>
                <a:srgbClr val="333333"/>
              </a:solidFill>
              <a:effectLst/>
              <a:ea typeface="Calibri" panose="020F0502020204030204" pitchFamily="34" charset="0"/>
            </a:endParaRPr>
          </a:p>
          <a:p>
            <a:pPr marL="0" indent="0">
              <a:spcBef>
                <a:spcPts val="0"/>
              </a:spcBef>
              <a:buNone/>
              <a:defRPr/>
            </a:pPr>
            <a:r>
              <a:rPr lang="nl-NL" sz="2400" noProof="0" dirty="0">
                <a:solidFill>
                  <a:srgbClr val="333333"/>
                </a:solidFill>
                <a:ea typeface="Calibri" panose="020F0502020204030204" pitchFamily="34" charset="0"/>
              </a:rPr>
              <a:t>Houdt een goed overzicht en betrekt het team in zijn/haar denkproces en beslissingen</a:t>
            </a:r>
          </a:p>
          <a:p>
            <a:pPr marL="0" indent="0">
              <a:spcBef>
                <a:spcPts val="0"/>
              </a:spcBef>
              <a:buNone/>
              <a:defRPr/>
            </a:pPr>
            <a:endParaRPr lang="nl-NL" sz="1800" noProof="0" dirty="0">
              <a:solidFill>
                <a:srgbClr val="333333"/>
              </a:solidFill>
              <a:ea typeface="Calibri" panose="020F0502020204030204" pitchFamily="34" charset="0"/>
            </a:endParaRPr>
          </a:p>
          <a:p>
            <a:pPr marL="0" indent="0">
              <a:spcBef>
                <a:spcPts val="0"/>
              </a:spcBef>
              <a:buNone/>
              <a:defRPr/>
            </a:pPr>
            <a:r>
              <a:rPr lang="nl-NL" sz="2400" noProof="0" dirty="0">
                <a:solidFill>
                  <a:srgbClr val="333333"/>
                </a:solidFill>
                <a:ea typeface="Calibri" panose="020F0502020204030204" pitchFamily="34" charset="0"/>
              </a:rPr>
              <a:t>Gebruikt alle kennis van het team</a:t>
            </a:r>
          </a:p>
          <a:p>
            <a:pPr marL="0" indent="0">
              <a:spcBef>
                <a:spcPts val="0"/>
              </a:spcBef>
              <a:buNone/>
              <a:defRPr/>
            </a:pPr>
            <a:endParaRPr lang="nl-NL" sz="1800" noProof="0" dirty="0">
              <a:solidFill>
                <a:srgbClr val="333333"/>
              </a:solidFill>
              <a:ea typeface="Calibri" panose="020F0502020204030204" pitchFamily="34" charset="0"/>
            </a:endParaRPr>
          </a:p>
          <a:p>
            <a:pPr marL="0" indent="0">
              <a:spcBef>
                <a:spcPts val="0"/>
              </a:spcBef>
              <a:buNone/>
              <a:defRPr/>
            </a:pPr>
            <a:r>
              <a:rPr lang="nl-NL" sz="2400" noProof="0" dirty="0">
                <a:solidFill>
                  <a:srgbClr val="333333"/>
                </a:solidFill>
                <a:ea typeface="Calibri" panose="020F0502020204030204" pitchFamily="34" charset="0"/>
              </a:rPr>
              <a:t>Escaleert wanneer nodig</a:t>
            </a:r>
          </a:p>
          <a:p>
            <a:pPr marL="0" indent="0">
              <a:spcBef>
                <a:spcPts val="0"/>
              </a:spcBef>
              <a:buNone/>
            </a:pPr>
            <a:endParaRPr lang="nl-NL" sz="2400" noProof="0" dirty="0">
              <a:solidFill>
                <a:srgbClr val="333333"/>
              </a:solidFill>
              <a:effectLst/>
              <a:ea typeface="Calibri" panose="020F0502020204030204" pitchFamily="34" charset="0"/>
            </a:endParaRPr>
          </a:p>
        </p:txBody>
      </p:sp>
    </p:spTree>
    <p:extLst>
      <p:ext uri="{BB962C8B-B14F-4D97-AF65-F5344CB8AC3E}">
        <p14:creationId xmlns:p14="http://schemas.microsoft.com/office/powerpoint/2010/main" val="49062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0" y="360000"/>
            <a:ext cx="8910229" cy="634082"/>
          </a:xfrm>
        </p:spPr>
        <p:txBody>
          <a:bodyPr/>
          <a:lstStyle/>
          <a:p>
            <a:r>
              <a:rPr lang="en-GB" sz="2800"/>
              <a:t>Wat </a:t>
            </a:r>
            <a:r>
              <a:rPr lang="en-GB" sz="2800" err="1"/>
              <a:t>wordt</a:t>
            </a:r>
            <a:r>
              <a:rPr lang="en-GB" sz="2800"/>
              <a:t> er van je </a:t>
            </a:r>
            <a:r>
              <a:rPr lang="en-GB" sz="2800" err="1"/>
              <a:t>verwacht</a:t>
            </a:r>
            <a:r>
              <a:rPr lang="en-GB" sz="2800"/>
              <a:t> </a:t>
            </a:r>
            <a:r>
              <a:rPr lang="en-GB" sz="2800" err="1"/>
              <a:t>als</a:t>
            </a:r>
            <a:r>
              <a:rPr lang="en-GB" sz="2800"/>
              <a:t> </a:t>
            </a:r>
            <a:r>
              <a:rPr lang="en-GB" sz="2800" err="1"/>
              <a:t>teamlid</a:t>
            </a:r>
            <a:r>
              <a:rPr lang="en-GB" sz="2800"/>
              <a:t>?</a:t>
            </a:r>
          </a:p>
        </p:txBody>
      </p:sp>
      <p:sp>
        <p:nvSpPr>
          <p:cNvPr id="3" name="Rectangle: Rounded Corners 2">
            <a:extLst>
              <a:ext uri="{FF2B5EF4-FFF2-40B4-BE49-F238E27FC236}">
                <a16:creationId xmlns:a16="http://schemas.microsoft.com/office/drawing/2014/main" id="{276533E3-3B27-3597-7658-E4A36AA3B35E}"/>
              </a:ext>
            </a:extLst>
          </p:cNvPr>
          <p:cNvSpPr/>
          <p:nvPr/>
        </p:nvSpPr>
        <p:spPr bwMode="auto">
          <a:xfrm>
            <a:off x="563519" y="1502644"/>
            <a:ext cx="8016961" cy="3449366"/>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rPr>
              <a:t>Voer de taken uit zoals </a:t>
            </a:r>
            <a:r>
              <a:rPr lang="nl-NL" dirty="0">
                <a:solidFill>
                  <a:srgbClr val="333333"/>
                </a:solidFill>
                <a:latin typeface="Arial" panose="020B0604020202020204" pitchFamily="34" charset="0"/>
                <a:ea typeface="Calibri" panose="020F0502020204030204" pitchFamily="34" charset="0"/>
                <a:cs typeface="Arial" panose="020B0604020202020204" pitchFamily="34" charset="0"/>
              </a:rPr>
              <a:t>gevraagd, maar neem ook initiatief binnen je rol </a:t>
            </a:r>
          </a:p>
          <a:p>
            <a:pPr marL="0" indent="0" algn="ctr">
              <a:buNone/>
            </a:pPr>
            <a:endParaRPr lang="nl-NL" dirty="0">
              <a:solidFill>
                <a:srgbClr val="333333"/>
              </a:solidFill>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Informeer de teamleider over je acties en bevindingen </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Voer de vaardigheden in </a:t>
            </a:r>
            <a:r>
              <a:rPr lang="nl-NL" i="1" dirty="0">
                <a:latin typeface="Arial" panose="020B0604020202020204" pitchFamily="34" charset="0"/>
                <a:cs typeface="Arial" panose="020B0604020202020204" pitchFamily="34" charset="0"/>
              </a:rPr>
              <a:t>real-time</a:t>
            </a:r>
            <a:r>
              <a:rPr lang="nl-NL" dirty="0">
                <a:latin typeface="Arial" panose="020B0604020202020204" pitchFamily="34" charset="0"/>
                <a:cs typeface="Arial" panose="020B0604020202020204" pitchFamily="34" charset="0"/>
              </a:rPr>
              <a:t> uit tijdens de simulatie</a:t>
            </a:r>
            <a:endPar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4021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565F719-D97D-52C4-02E0-5A41D806E9B9}"/>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endParaRPr lang="en-GB" altLang="en-US">
              <a:latin typeface="Arial" panose="020B0604020202020204" pitchFamily="34" charset="0"/>
              <a:cs typeface="Arial" panose="020B0604020202020204" pitchFamily="34" charset="0"/>
            </a:endParaRPr>
          </a:p>
        </p:txBody>
      </p:sp>
      <p:sp>
        <p:nvSpPr>
          <p:cNvPr id="31747" name="Rectangle 5">
            <a:extLst>
              <a:ext uri="{FF2B5EF4-FFF2-40B4-BE49-F238E27FC236}">
                <a16:creationId xmlns:a16="http://schemas.microsoft.com/office/drawing/2014/main" id="{F5846648-1680-C4F0-D888-FC3DF8E0183D}"/>
              </a:ext>
            </a:extLst>
          </p:cNvPr>
          <p:cNvSpPr>
            <a:spLocks noGrp="1" noChangeArrowheads="1"/>
          </p:cNvSpPr>
          <p:nvPr>
            <p:ph type="title"/>
          </p:nvPr>
        </p:nvSpPr>
        <p:spPr bwMode="auto">
          <a:xfrm>
            <a:off x="468000" y="360000"/>
            <a:ext cx="8208456"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nl-NL" noProof="0">
                <a:ea typeface="ＭＳ Ｐゴシック" panose="020B0600070205080204" pitchFamily="34" charset="-128"/>
              </a:rPr>
              <a:t>Hoe jezelf als instructeur nomineren?</a:t>
            </a:r>
          </a:p>
        </p:txBody>
      </p:sp>
      <p:sp>
        <p:nvSpPr>
          <p:cNvPr id="31748" name="Rectangle 6">
            <a:extLst>
              <a:ext uri="{FF2B5EF4-FFF2-40B4-BE49-F238E27FC236}">
                <a16:creationId xmlns:a16="http://schemas.microsoft.com/office/drawing/2014/main" id="{8B3CA7E4-C388-6B8F-2F4D-16F0FDFC0B36}"/>
              </a:ext>
            </a:extLst>
          </p:cNvPr>
          <p:cNvSpPr>
            <a:spLocks noGrp="1" noChangeArrowheads="1"/>
          </p:cNvSpPr>
          <p:nvPr>
            <p:ph idx="1"/>
          </p:nvPr>
        </p:nvSpPr>
        <p:spPr bwMode="auto">
          <a:xfrm>
            <a:off x="466927" y="1397856"/>
            <a:ext cx="7920111" cy="417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Tx/>
              <a:buChar char="•"/>
            </a:pPr>
            <a:r>
              <a:rPr lang="nl-NL" sz="2400" noProof="0" dirty="0">
                <a:ea typeface="ＭＳ Ｐゴシック" panose="020B0600070205080204" pitchFamily="34" charset="-128"/>
              </a:rPr>
              <a:t>Mail </a:t>
            </a:r>
            <a:r>
              <a:rPr lang="nl-NL" sz="2400" noProof="0" dirty="0">
                <a:ea typeface="ＭＳ Ｐゴシック" panose="020B0600070205080204" pitchFamily="34" charset="-128"/>
                <a:hlinkClick r:id="rId3"/>
              </a:rPr>
              <a:t>richard@gokin.be</a:t>
            </a:r>
            <a:r>
              <a:rPr lang="nl-NL" sz="2400" noProof="0" dirty="0">
                <a:ea typeface="ＭＳ Ｐゴシック" panose="020B0600070205080204" pitchFamily="34" charset="-128"/>
              </a:rPr>
              <a:t> </a:t>
            </a:r>
          </a:p>
          <a:p>
            <a:pPr>
              <a:buFontTx/>
              <a:buChar char="•"/>
            </a:pPr>
            <a:r>
              <a:rPr lang="nl-NL" sz="2400" noProof="0" dirty="0">
                <a:latin typeface="Arial"/>
                <a:ea typeface="ＭＳ Ｐゴシック"/>
                <a:cs typeface="Arial"/>
              </a:rPr>
              <a:t>Doe dit </a:t>
            </a:r>
            <a:r>
              <a:rPr lang="nl-NL" sz="2400" b="1" noProof="0" dirty="0">
                <a:latin typeface="Arial"/>
                <a:ea typeface="ＭＳ Ｐゴシック"/>
                <a:cs typeface="Arial"/>
              </a:rPr>
              <a:t>binnen de 2w </a:t>
            </a:r>
            <a:r>
              <a:rPr lang="nl-NL" sz="2400" noProof="0" dirty="0">
                <a:latin typeface="Arial"/>
                <a:ea typeface="ＭＳ Ｐゴシック"/>
                <a:cs typeface="Arial"/>
              </a:rPr>
              <a:t>na de cursus met volgende informatie</a:t>
            </a:r>
          </a:p>
          <a:p>
            <a:pPr>
              <a:buFontTx/>
              <a:buChar char="•"/>
            </a:pPr>
            <a:endParaRPr lang="nl-NL" sz="2400" noProof="0" dirty="0">
              <a:latin typeface="Arial"/>
              <a:ea typeface="ＭＳ Ｐゴシック"/>
              <a:cs typeface="Arial"/>
            </a:endParaRPr>
          </a:p>
          <a:p>
            <a:pPr lvl="1">
              <a:buFontTx/>
              <a:buChar char="•"/>
            </a:pPr>
            <a:r>
              <a:rPr lang="nl-NL" sz="2200" noProof="0" dirty="0">
                <a:latin typeface="Arial"/>
                <a:ea typeface="ＭＳ Ｐゴシック"/>
                <a:cs typeface="Arial"/>
              </a:rPr>
              <a:t>Een paragraaf waarom je graag instructeur wil worden</a:t>
            </a:r>
          </a:p>
          <a:p>
            <a:pPr lvl="1">
              <a:buFontTx/>
              <a:buChar char="•"/>
            </a:pPr>
            <a:r>
              <a:rPr lang="nl-NL" sz="2200" noProof="0" dirty="0">
                <a:latin typeface="Arial"/>
                <a:ea typeface="ＭＳ Ｐゴシック"/>
                <a:cs typeface="Arial"/>
              </a:rPr>
              <a:t>Een paragraaf over wat jij kan bijbrengen aan onze groep van instructeurs</a:t>
            </a:r>
          </a:p>
          <a:p>
            <a:pPr lvl="1">
              <a:buFontTx/>
              <a:buChar char="•"/>
            </a:pPr>
            <a:r>
              <a:rPr lang="nl-NL" sz="2200" noProof="0" dirty="0">
                <a:ea typeface="ＭＳ Ｐゴシック" panose="020B0600070205080204" pitchFamily="34" charset="-128"/>
              </a:rPr>
              <a:t>Je huidige werkplaats en rol</a:t>
            </a:r>
          </a:p>
          <a:p>
            <a:pPr lvl="1">
              <a:buFontTx/>
              <a:buChar char="•"/>
            </a:pPr>
            <a:r>
              <a:rPr lang="nl-NL" sz="2200" noProof="0" dirty="0">
                <a:ea typeface="ＭＳ Ｐゴシック" panose="020B0600070205080204" pitchFamily="34" charset="-128"/>
              </a:rPr>
              <a:t>De naam van de course director</a:t>
            </a:r>
          </a:p>
        </p:txBody>
      </p:sp>
    </p:spTree>
  </p:cSld>
  <p:clrMapOvr>
    <a:masterClrMapping/>
  </p:clrMapOvr>
  <p:transition spd="med">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69812-04AA-6743-A23D-EB6EA344CBFE}"/>
              </a:ext>
            </a:extLst>
          </p:cNvPr>
          <p:cNvSpPr>
            <a:spLocks noGrp="1"/>
          </p:cNvSpPr>
          <p:nvPr>
            <p:ph type="title"/>
          </p:nvPr>
        </p:nvSpPr>
        <p:spPr>
          <a:xfrm>
            <a:off x="3046040" y="4243188"/>
            <a:ext cx="5486400" cy="841996"/>
          </a:xfrm>
        </p:spPr>
        <p:txBody>
          <a:bodyPr anchor="b">
            <a:noAutofit/>
          </a:bodyPr>
          <a:lstStyle/>
          <a:p>
            <a:pPr>
              <a:lnSpc>
                <a:spcPct val="90000"/>
              </a:lnSpc>
            </a:pPr>
            <a:r>
              <a:rPr lang="en-GB" altLang="en-US" sz="2400" dirty="0">
                <a:ea typeface="ＭＳ Ｐゴシック" panose="020B0600070205080204" pitchFamily="34" charset="-128"/>
              </a:rPr>
              <a:t>APLS Recertification cursus</a:t>
            </a:r>
            <a:br>
              <a:rPr lang="en-US" altLang="en-US" sz="2400" dirty="0"/>
            </a:br>
            <a:r>
              <a:rPr lang="en-US" altLang="en-US" sz="2400" dirty="0"/>
              <a:t>de faculty</a:t>
            </a:r>
            <a:endParaRPr lang="nl-NL" sz="2400" dirty="0"/>
          </a:p>
        </p:txBody>
      </p:sp>
      <p:pic>
        <p:nvPicPr>
          <p:cNvPr id="5" name="Tijdelijke aanduiding voor inhoud 4" descr="Moeder die buiten op het gras een kind op een fiets duwt">
            <a:extLst>
              <a:ext uri="{FF2B5EF4-FFF2-40B4-BE49-F238E27FC236}">
                <a16:creationId xmlns:a16="http://schemas.microsoft.com/office/drawing/2014/main" id="{4CCA4500-5E5F-ADAF-D4CC-9F9299EE2C0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2492" r="-1" b="18967"/>
          <a:stretch/>
        </p:blipFill>
        <p:spPr>
          <a:xfrm>
            <a:off x="683568" y="317847"/>
            <a:ext cx="7848872" cy="3925341"/>
          </a:xfrm>
          <a:prstGeom prst="rect">
            <a:avLst/>
          </a:prstGeom>
          <a:noFill/>
        </p:spPr>
      </p:pic>
    </p:spTree>
    <p:extLst>
      <p:ext uri="{BB962C8B-B14F-4D97-AF65-F5344CB8AC3E}">
        <p14:creationId xmlns:p14="http://schemas.microsoft.com/office/powerpoint/2010/main" val="20789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59113" y="4421188"/>
            <a:ext cx="5486400" cy="65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ea typeface="ＭＳ Ｐゴシック" panose="020B0600070205080204" pitchFamily="34" charset="-128"/>
              </a:rPr>
              <a:t>APLS Recertification course</a:t>
            </a:r>
            <a:endParaRPr lang="en-GB" altLang="en-US" sz="2400"/>
          </a:p>
        </p:txBody>
      </p:sp>
      <p:sp>
        <p:nvSpPr>
          <p:cNvPr id="19459" name="Text Placeholder 4"/>
          <p:cNvSpPr>
            <a:spLocks noGrp="1"/>
          </p:cNvSpPr>
          <p:nvPr>
            <p:ph type="body" sz="half" idx="2"/>
          </p:nvPr>
        </p:nvSpPr>
        <p:spPr bwMode="auto">
          <a:xfrm>
            <a:off x="3059113" y="5085184"/>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a:solidFill>
                  <a:schemeClr val="tx1">
                    <a:lumMod val="85000"/>
                    <a:lumOff val="15000"/>
                  </a:schemeClr>
                </a:solidFill>
              </a:rPr>
              <a:t>Introduction and house-keeping</a:t>
            </a:r>
          </a:p>
        </p:txBody>
      </p:sp>
      <p:pic>
        <p:nvPicPr>
          <p:cNvPr id="3074" name="Picture 2" descr="No Cell Phone Pretend It's 1995 Classroom Poster #nocell #cell #phone  #teacher #classroom #teacher #giftideas #teachergifts #giftforteacher  #giftforkidsteacher #giftforschoolteacher">
            <a:extLst>
              <a:ext uri="{FF2B5EF4-FFF2-40B4-BE49-F238E27FC236}">
                <a16:creationId xmlns:a16="http://schemas.microsoft.com/office/drawing/2014/main" id="{6A38BB77-8022-7A0F-3CE5-DEACE1E9C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79" y="791575"/>
            <a:ext cx="3251267" cy="325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lk To Each Other Novelty Sign - Do Not Use Mobile Symbol, SKU: K-0735">
            <a:extLst>
              <a:ext uri="{FF2B5EF4-FFF2-40B4-BE49-F238E27FC236}">
                <a16:creationId xmlns:a16="http://schemas.microsoft.com/office/drawing/2014/main" id="{0D11829B-3367-13EA-43FE-543E4C049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22" y="791575"/>
            <a:ext cx="4799410" cy="3251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343776C-C42E-7BA3-7FEA-BE0C8F652656}"/>
              </a:ext>
            </a:extLst>
          </p:cNvPr>
          <p:cNvSpPr txBox="1">
            <a:spLocks noChangeArrowheads="1"/>
          </p:cNvSpPr>
          <p:nvPr/>
        </p:nvSpPr>
        <p:spPr>
          <a:xfrm>
            <a:off x="4788024" y="1484784"/>
            <a:ext cx="3816424" cy="1728193"/>
          </a:xfrm>
          <a:prstGeom prst="rect">
            <a:avLst/>
          </a:prstGeom>
        </p:spPr>
        <p:txBody>
          <a:bodyPr>
            <a:normAutofit/>
          </a:bodyPr>
          <a:lstStyle/>
          <a:p>
            <a:pPr eaLnBrk="1" hangingPunct="1">
              <a:lnSpc>
                <a:spcPct val="90000"/>
              </a:lnSpc>
              <a:spcAft>
                <a:spcPts val="600"/>
              </a:spcAft>
              <a:defRPr/>
            </a:pPr>
            <a:r>
              <a:rPr lang="en-US" sz="2800" b="1" i="0" kern="0" dirty="0">
                <a:solidFill>
                  <a:schemeClr val="bg1"/>
                </a:solidFill>
                <a:latin typeface="Arial" panose="020B0604020202020204" pitchFamily="34" charset="0"/>
                <a:ea typeface="ＭＳ Ｐゴシック" charset="0"/>
                <a:cs typeface="Arial" panose="020B0604020202020204" pitchFamily="34" charset="0"/>
              </a:rPr>
              <a:t>Advanced </a:t>
            </a:r>
            <a:r>
              <a:rPr lang="en-US" sz="2800" b="1" i="0" kern="0" dirty="0" err="1">
                <a:solidFill>
                  <a:schemeClr val="bg1"/>
                </a:solidFill>
                <a:latin typeface="Arial" panose="020B0604020202020204" pitchFamily="34" charset="0"/>
                <a:ea typeface="ＭＳ Ｐゴシック" charset="0"/>
                <a:cs typeface="Arial" panose="020B0604020202020204" pitchFamily="34" charset="0"/>
              </a:rPr>
              <a:t>Paediatric</a:t>
            </a:r>
            <a:r>
              <a:rPr lang="en-US" sz="2800" b="1" i="0" kern="0" dirty="0">
                <a:solidFill>
                  <a:schemeClr val="bg1"/>
                </a:solidFill>
                <a:latin typeface="Arial" panose="020B0604020202020204" pitchFamily="34" charset="0"/>
                <a:ea typeface="ＭＳ Ｐゴシック" charset="0"/>
                <a:cs typeface="Arial" panose="020B0604020202020204" pitchFamily="34" charset="0"/>
              </a:rPr>
              <a:t> Life Support</a:t>
            </a:r>
          </a:p>
          <a:p>
            <a:pPr eaLnBrk="1" hangingPunct="1">
              <a:lnSpc>
                <a:spcPct val="90000"/>
              </a:lnSpc>
              <a:spcAft>
                <a:spcPts val="600"/>
              </a:spcAft>
              <a:defRPr/>
            </a:pPr>
            <a:r>
              <a:rPr lang="en-US" sz="2800" b="1" i="0" kern="0" dirty="0" err="1">
                <a:solidFill>
                  <a:schemeClr val="bg1"/>
                </a:solidFill>
                <a:latin typeface="Arial" panose="020B0604020202020204" pitchFamily="34" charset="0"/>
                <a:ea typeface="ＭＳ Ｐゴシック" charset="0"/>
                <a:cs typeface="Arial" panose="020B0604020202020204" pitchFamily="34" charset="0"/>
              </a:rPr>
              <a:t>Recertificatie</a:t>
            </a:r>
            <a:r>
              <a:rPr lang="en-US" sz="2800" b="1" i="0" kern="0" dirty="0">
                <a:solidFill>
                  <a:schemeClr val="bg1"/>
                </a:solidFill>
                <a:latin typeface="Arial" panose="020B0604020202020204" pitchFamily="34" charset="0"/>
                <a:ea typeface="ＭＳ Ｐゴシック" charset="0"/>
                <a:cs typeface="Arial" panose="020B0604020202020204" pitchFamily="34" charset="0"/>
              </a:rPr>
              <a:t> Cursus</a:t>
            </a:r>
          </a:p>
        </p:txBody>
      </p:sp>
      <p:sp>
        <p:nvSpPr>
          <p:cNvPr id="5" name="Rectangle 3">
            <a:extLst>
              <a:ext uri="{FF2B5EF4-FFF2-40B4-BE49-F238E27FC236}">
                <a16:creationId xmlns:a16="http://schemas.microsoft.com/office/drawing/2014/main" id="{3038A653-ABD7-0441-12BF-5E3F4B6B68ED}"/>
              </a:ext>
            </a:extLst>
          </p:cNvPr>
          <p:cNvSpPr txBox="1">
            <a:spLocks noChangeArrowheads="1"/>
          </p:cNvSpPr>
          <p:nvPr/>
        </p:nvSpPr>
        <p:spPr>
          <a:xfrm>
            <a:off x="4788024" y="3429000"/>
            <a:ext cx="3816424" cy="2736305"/>
          </a:xfrm>
          <a:prstGeom prst="rect">
            <a:avLst/>
          </a:prstGeom>
        </p:spPr>
        <p:txBody>
          <a:bodyPr>
            <a:normAutofit/>
          </a:bodyPr>
          <a:lstStyle/>
          <a:p>
            <a:pPr eaLnBrk="1" hangingPunct="1">
              <a:spcBef>
                <a:spcPct val="20000"/>
              </a:spcBef>
              <a:defRPr/>
            </a:pPr>
            <a:r>
              <a:rPr lang="en-US" sz="3200" b="0" i="0" kern="0" dirty="0">
                <a:solidFill>
                  <a:schemeClr val="bg1"/>
                </a:solidFill>
                <a:latin typeface="Arial" panose="020B0604020202020204" pitchFamily="34" charset="0"/>
                <a:ea typeface="ＭＳ Ｐゴシック" charset="0"/>
                <a:cs typeface="Arial" panose="020B0604020202020204" pitchFamily="34" charset="0"/>
              </a:rPr>
              <a:t>De </a:t>
            </a:r>
            <a:r>
              <a:rPr lang="en-US" sz="3200" b="0" i="0" kern="0" dirty="0" err="1">
                <a:solidFill>
                  <a:schemeClr val="bg1"/>
                </a:solidFill>
                <a:latin typeface="Arial" panose="020B0604020202020204" pitchFamily="34" charset="0"/>
                <a:ea typeface="ＭＳ Ｐゴシック" charset="0"/>
                <a:cs typeface="Arial" panose="020B0604020202020204" pitchFamily="34" charset="0"/>
              </a:rPr>
              <a:t>krijtlijnen</a:t>
            </a:r>
            <a:endParaRPr lang="en-US" sz="3200" b="0" i="0" kern="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0374B1C9-EFD7-D5D8-DC91-1A73294682F6}"/>
              </a:ext>
            </a:extLst>
          </p:cNvPr>
          <p:cNvPicPr>
            <a:picLocks noChangeAspect="1"/>
          </p:cNvPicPr>
          <p:nvPr/>
        </p:nvPicPr>
        <p:blipFill rotWithShape="1">
          <a:blip r:embed="rId3"/>
          <a:srcRect l="27000" r="28499" b="-1"/>
          <a:stretch/>
        </p:blipFill>
        <p:spPr>
          <a:xfrm>
            <a:off x="20" y="10"/>
            <a:ext cx="4571979" cy="685799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41A40-F297-D503-707E-7C1EBB107EB6}"/>
              </a:ext>
            </a:extLst>
          </p:cNvPr>
          <p:cNvSpPr/>
          <p:nvPr/>
        </p:nvSpPr>
        <p:spPr bwMode="auto">
          <a:xfrm>
            <a:off x="194652" y="971337"/>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Respiratoire obstructie</a:t>
            </a:r>
          </a:p>
        </p:txBody>
      </p:sp>
      <p:sp>
        <p:nvSpPr>
          <p:cNvPr id="5" name="Rectangle: Rounded Corners 4">
            <a:extLst>
              <a:ext uri="{FF2B5EF4-FFF2-40B4-BE49-F238E27FC236}">
                <a16:creationId xmlns:a16="http://schemas.microsoft.com/office/drawing/2014/main" id="{C639D908-90CB-AD94-155F-6D170C43B327}"/>
              </a:ext>
            </a:extLst>
          </p:cNvPr>
          <p:cNvSpPr/>
          <p:nvPr/>
        </p:nvSpPr>
        <p:spPr bwMode="auto">
          <a:xfrm>
            <a:off x="2432848" y="971337"/>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Respiratoire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depressie</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FC56EF7-19F6-2DB8-89C8-83773838D867}"/>
              </a:ext>
            </a:extLst>
          </p:cNvPr>
          <p:cNvSpPr/>
          <p:nvPr/>
        </p:nvSpPr>
        <p:spPr bwMode="auto">
          <a:xfrm>
            <a:off x="4671044" y="971337"/>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Vochtverlies</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037A253-9A46-DF02-16EF-6AE45814001F}"/>
              </a:ext>
            </a:extLst>
          </p:cNvPr>
          <p:cNvSpPr/>
          <p:nvPr/>
        </p:nvSpPr>
        <p:spPr bwMode="auto">
          <a:xfrm>
            <a:off x="6909238" y="971337"/>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Vocht</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maldistributie</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7D43A99-6229-BD4B-F8FD-52420DA31F47}"/>
              </a:ext>
            </a:extLst>
          </p:cNvPr>
          <p:cNvSpPr/>
          <p:nvPr/>
        </p:nvSpPr>
        <p:spPr bwMode="auto">
          <a:xfrm>
            <a:off x="191696" y="2296323"/>
            <a:ext cx="2016000" cy="1511487"/>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Vreemd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voorwerp</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Astma</a:t>
            </a:r>
            <a:endParaRPr lang="en-GB" sz="2000"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Pseudok</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roep</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59274B-AEFD-033D-33F5-99F12A4EDC9A}"/>
              </a:ext>
            </a:extLst>
          </p:cNvPr>
          <p:cNvSpPr/>
          <p:nvPr/>
        </p:nvSpPr>
        <p:spPr bwMode="auto">
          <a:xfrm>
            <a:off x="2431370" y="2292738"/>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Convulsies</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Intoxicatie</a:t>
            </a:r>
            <a:endParaRPr lang="en-GB" sz="2000"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ICP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stijging</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FE6D4D51-4E17-24C3-D732-A6DCB90F1654}"/>
              </a:ext>
            </a:extLst>
          </p:cNvPr>
          <p:cNvSpPr/>
          <p:nvPr/>
        </p:nvSpPr>
        <p:spPr bwMode="auto">
          <a:xfrm>
            <a:off x="4671043" y="2290945"/>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Bloedverlies</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Brandwonden</a:t>
            </a:r>
            <a:endParaRPr lang="en-GB" sz="2000"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Braken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DB23632-C996-A328-FCD6-466D1854235F}"/>
              </a:ext>
            </a:extLst>
          </p:cNvPr>
          <p:cNvSpPr/>
          <p:nvPr/>
        </p:nvSpPr>
        <p:spPr bwMode="auto">
          <a:xfrm>
            <a:off x="6909238" y="2290945"/>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Sepsis</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Anafylaxis</a:t>
            </a:r>
            <a:endParaRPr lang="en-GB" sz="2000"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Hart</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falen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0E42776-DED8-FCC1-896B-2F9E971D207C}"/>
              </a:ext>
            </a:extLst>
          </p:cNvPr>
          <p:cNvSpPr/>
          <p:nvPr/>
        </p:nvSpPr>
        <p:spPr bwMode="auto">
          <a:xfrm>
            <a:off x="194652" y="4492677"/>
            <a:ext cx="4252719" cy="461704"/>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Respiratoir</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falen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126F7E0-AF06-69B7-0179-B5A05D194100}"/>
              </a:ext>
            </a:extLst>
          </p:cNvPr>
          <p:cNvSpPr/>
          <p:nvPr/>
        </p:nvSpPr>
        <p:spPr bwMode="auto">
          <a:xfrm>
            <a:off x="4704357" y="4492675"/>
            <a:ext cx="4220881" cy="461705"/>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Circulatoir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falen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4A40AE8-79F7-1FFB-7077-0182D7366883}"/>
              </a:ext>
            </a:extLst>
          </p:cNvPr>
          <p:cNvSpPr/>
          <p:nvPr/>
        </p:nvSpPr>
        <p:spPr bwMode="auto">
          <a:xfrm>
            <a:off x="2454206" y="6135647"/>
            <a:ext cx="4409763" cy="461705"/>
          </a:xfrm>
          <a:prstGeom prst="roundRect">
            <a:avLst/>
          </a:prstGeom>
          <a:no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Hartstilstand</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Rectangle 2054">
            <a:extLst>
              <a:ext uri="{FF2B5EF4-FFF2-40B4-BE49-F238E27FC236}">
                <a16:creationId xmlns:a16="http://schemas.microsoft.com/office/drawing/2014/main" id="{044434A2-2F0E-7A22-5C44-BB9360BE8C1A}"/>
              </a:ext>
            </a:extLst>
          </p:cNvPr>
          <p:cNvSpPr txBox="1">
            <a:spLocks noChangeArrowheads="1"/>
          </p:cNvSpPr>
          <p:nvPr/>
        </p:nvSpPr>
        <p:spPr bwMode="auto">
          <a:xfrm>
            <a:off x="251520" y="180000"/>
            <a:ext cx="8229600" cy="5674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nl-NL" sz="3200" b="1" kern="0" noProof="0">
                <a:solidFill>
                  <a:srgbClr val="2F70C8"/>
                </a:solidFill>
                <a:latin typeface="Arial" panose="020B0604020202020204" pitchFamily="34" charset="0"/>
                <a:cs typeface="Arial" panose="020B0604020202020204" pitchFamily="34" charset="0"/>
              </a:rPr>
              <a:t>Oorzaken van hartstilstand bij kinderen</a:t>
            </a:r>
          </a:p>
        </p:txBody>
      </p:sp>
      <p:cxnSp>
        <p:nvCxnSpPr>
          <p:cNvPr id="17" name="Straight Arrow Connector 16">
            <a:extLst>
              <a:ext uri="{FF2B5EF4-FFF2-40B4-BE49-F238E27FC236}">
                <a16:creationId xmlns:a16="http://schemas.microsoft.com/office/drawing/2014/main" id="{0A98B581-E609-AE6B-1BF9-8D2AC2760163}"/>
              </a:ext>
            </a:extLst>
          </p:cNvPr>
          <p:cNvCxnSpPr>
            <a:cxnSpLocks/>
            <a:stCxn id="4" idx="2"/>
            <a:endCxn id="8" idx="0"/>
          </p:cNvCxnSpPr>
          <p:nvPr/>
        </p:nvCxnSpPr>
        <p:spPr bwMode="auto">
          <a:xfrm flipH="1">
            <a:off x="1199696" y="1756646"/>
            <a:ext cx="2956" cy="53967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12836C96-3E76-C5CF-554D-DC31F534BA16}"/>
              </a:ext>
            </a:extLst>
          </p:cNvPr>
          <p:cNvCxnSpPr/>
          <p:nvPr/>
        </p:nvCxnSpPr>
        <p:spPr bwMode="auto">
          <a:xfrm>
            <a:off x="3388248" y="1756646"/>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9EFCAE85-95A0-EA11-33FD-65EB4CB60AE6}"/>
              </a:ext>
            </a:extLst>
          </p:cNvPr>
          <p:cNvCxnSpPr/>
          <p:nvPr/>
        </p:nvCxnSpPr>
        <p:spPr bwMode="auto">
          <a:xfrm>
            <a:off x="5681420" y="1756646"/>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ED18A034-8CB9-40C1-5DFF-729B0D27F9AB}"/>
              </a:ext>
            </a:extLst>
          </p:cNvPr>
          <p:cNvCxnSpPr/>
          <p:nvPr/>
        </p:nvCxnSpPr>
        <p:spPr bwMode="auto">
          <a:xfrm>
            <a:off x="7877772" y="1756646"/>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4F7FAF87-1862-32C7-9C3F-9241C78F5290}"/>
              </a:ext>
            </a:extLst>
          </p:cNvPr>
          <p:cNvCxnSpPr/>
          <p:nvPr/>
        </p:nvCxnSpPr>
        <p:spPr bwMode="auto">
          <a:xfrm>
            <a:off x="6862531" y="3980769"/>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4DCD66C-1F56-CD58-ABC8-FFA7869A0FBC}"/>
              </a:ext>
            </a:extLst>
          </p:cNvPr>
          <p:cNvCxnSpPr/>
          <p:nvPr/>
        </p:nvCxnSpPr>
        <p:spPr bwMode="auto">
          <a:xfrm>
            <a:off x="2210652" y="4013917"/>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D0F3F0CC-346E-72EB-07E8-6900317AB1C7}"/>
              </a:ext>
            </a:extLst>
          </p:cNvPr>
          <p:cNvCxnSpPr/>
          <p:nvPr/>
        </p:nvCxnSpPr>
        <p:spPr bwMode="auto">
          <a:xfrm>
            <a:off x="4648247" y="5639244"/>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5" name="Straight Connector 24">
            <a:extLst>
              <a:ext uri="{FF2B5EF4-FFF2-40B4-BE49-F238E27FC236}">
                <a16:creationId xmlns:a16="http://schemas.microsoft.com/office/drawing/2014/main" id="{7A9BBC33-A0E2-C895-EC60-84BB39925A9D}"/>
              </a:ext>
            </a:extLst>
          </p:cNvPr>
          <p:cNvCxnSpPr>
            <a:cxnSpLocks/>
            <a:stCxn id="8" idx="2"/>
          </p:cNvCxnSpPr>
          <p:nvPr/>
        </p:nvCxnSpPr>
        <p:spPr bwMode="auto">
          <a:xfrm>
            <a:off x="1199696" y="3807810"/>
            <a:ext cx="2956" cy="20610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72AE627-CAE1-4F18-8E70-9326713B7B01}"/>
              </a:ext>
            </a:extLst>
          </p:cNvPr>
          <p:cNvCxnSpPr/>
          <p:nvPr/>
        </p:nvCxnSpPr>
        <p:spPr bwMode="auto">
          <a:xfrm>
            <a:off x="1202652" y="4013917"/>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53AEB97-2A27-7872-1926-9CA31C1C2A1F}"/>
              </a:ext>
            </a:extLst>
          </p:cNvPr>
          <p:cNvCxnSpPr/>
          <p:nvPr/>
        </p:nvCxnSpPr>
        <p:spPr bwMode="auto">
          <a:xfrm>
            <a:off x="5679043" y="3980769"/>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F54B3AB-DE21-302A-162E-EF57DE348BE5}"/>
              </a:ext>
            </a:extLst>
          </p:cNvPr>
          <p:cNvCxnSpPr/>
          <p:nvPr/>
        </p:nvCxnSpPr>
        <p:spPr bwMode="auto">
          <a:xfrm>
            <a:off x="3570999" y="3519987"/>
            <a:ext cx="0" cy="50377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902DA90-5E46-6FBA-0BAD-45ACFC47BD7A}"/>
              </a:ext>
            </a:extLst>
          </p:cNvPr>
          <p:cNvCxnSpPr/>
          <p:nvPr/>
        </p:nvCxnSpPr>
        <p:spPr bwMode="auto">
          <a:xfrm>
            <a:off x="5679043" y="3520670"/>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46809147-0F58-B7BE-F82A-A4A20C680E84}"/>
              </a:ext>
            </a:extLst>
          </p:cNvPr>
          <p:cNvCxnSpPr/>
          <p:nvPr/>
        </p:nvCxnSpPr>
        <p:spPr bwMode="auto">
          <a:xfrm>
            <a:off x="8048957" y="3519987"/>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447FAEB-1B14-F47D-BB45-8F6B902670B5}"/>
              </a:ext>
            </a:extLst>
          </p:cNvPr>
          <p:cNvCxnSpPr/>
          <p:nvPr/>
        </p:nvCxnSpPr>
        <p:spPr bwMode="auto">
          <a:xfrm>
            <a:off x="3519400" y="5639244"/>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C8F12C8-EBB2-7F28-1577-257D3F28DCFF}"/>
              </a:ext>
            </a:extLst>
          </p:cNvPr>
          <p:cNvCxnSpPr/>
          <p:nvPr/>
        </p:nvCxnSpPr>
        <p:spPr bwMode="auto">
          <a:xfrm>
            <a:off x="5889314" y="4971131"/>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59CE908C-F11A-3A66-6179-985E8582B023}"/>
              </a:ext>
            </a:extLst>
          </p:cNvPr>
          <p:cNvCxnSpPr/>
          <p:nvPr/>
        </p:nvCxnSpPr>
        <p:spPr bwMode="auto">
          <a:xfrm>
            <a:off x="3518136" y="4960245"/>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8580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540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noProof="0"/>
              <a:t>Advanced Paediatric Life Support systematische aanpak</a:t>
            </a:r>
          </a:p>
        </p:txBody>
      </p:sp>
      <p:graphicFrame>
        <p:nvGraphicFramePr>
          <p:cNvPr id="2" name="Table 1"/>
          <p:cNvGraphicFramePr>
            <a:graphicFrameLocks noGrp="1"/>
          </p:cNvGraphicFramePr>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Primaire</a:t>
              </a:r>
              <a:r>
                <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opvang</a:t>
              </a:r>
              <a:endPar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Resuscitatie</a:t>
              </a:r>
              <a:endPar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Secundaire</a:t>
              </a:r>
              <a:r>
                <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opvang</a:t>
              </a:r>
              <a:endPar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Spoedbehandeling</a:t>
              </a:r>
              <a:endPar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err="1">
                  <a:latin typeface="Arial" panose="020B0604020202020204" pitchFamily="34" charset="0"/>
                  <a:cs typeface="Arial" panose="020B0604020202020204" pitchFamily="34" charset="0"/>
                </a:rPr>
                <a:t>Stabilisatie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en</a:t>
              </a:r>
              <a:r>
                <a:rPr lang="en-GB" sz="1400" dirty="0">
                  <a:latin typeface="Arial" panose="020B0604020202020204" pitchFamily="34" charset="0"/>
                  <a:cs typeface="Arial" panose="020B0604020202020204" pitchFamily="34" charset="0"/>
                </a:rPr>
                <a:t> transfer </a:t>
              </a:r>
              <a:r>
                <a:rPr lang="en-GB" sz="1400" dirty="0" err="1">
                  <a:latin typeface="Arial" panose="020B0604020202020204" pitchFamily="34" charset="0"/>
                  <a:cs typeface="Arial" panose="020B0604020202020204" pitchFamily="34" charset="0"/>
                </a:rPr>
                <a:t>naar</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definitieve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zorg</a:t>
              </a:r>
              <a:endParaRPr kumimoji="0" lang="en-GB"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983667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5983653-4725-7FC3-E28D-849E4C88A4A9}"/>
              </a:ext>
            </a:extLst>
          </p:cNvPr>
          <p:cNvSpPr>
            <a:spLocks noGrp="1" noChangeArrowheads="1"/>
          </p:cNvSpPr>
          <p:nvPr>
            <p:ph type="title"/>
          </p:nvPr>
        </p:nvSpPr>
        <p:spPr bwMode="auto">
          <a:xfrm>
            <a:off x="3046413" y="4518025"/>
            <a:ext cx="5486400" cy="566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b" anchorCtr="0" compatLnSpc="1">
            <a:prstTxWarp prst="textNoShape">
              <a:avLst/>
            </a:prstTxWarp>
            <a:normAutofit/>
          </a:bodyPr>
          <a:lstStyle/>
          <a:p>
            <a:r>
              <a:rPr lang="en-GB" altLang="en-US"/>
              <a:t>APLS </a:t>
            </a:r>
            <a:r>
              <a:rPr lang="en-GB" altLang="en-US" err="1"/>
              <a:t>Recertificatie</a:t>
            </a:r>
            <a:r>
              <a:rPr lang="en-GB" altLang="en-US"/>
              <a:t> cursus</a:t>
            </a:r>
          </a:p>
        </p:txBody>
      </p:sp>
      <p:sp>
        <p:nvSpPr>
          <p:cNvPr id="41987" name="Text Placeholder 4">
            <a:extLst>
              <a:ext uri="{FF2B5EF4-FFF2-40B4-BE49-F238E27FC236}">
                <a16:creationId xmlns:a16="http://schemas.microsoft.com/office/drawing/2014/main" id="{63A78F3C-AC7C-6B2E-4409-29FF78AE8DE6}"/>
              </a:ext>
            </a:extLst>
          </p:cNvPr>
          <p:cNvSpPr>
            <a:spLocks noGrp="1"/>
          </p:cNvSpPr>
          <p:nvPr>
            <p:ph type="body" sz="half" idx="2"/>
          </p:nvPr>
        </p:nvSpPr>
        <p:spPr bwMode="auto">
          <a:xfrm>
            <a:off x="3046413" y="5072063"/>
            <a:ext cx="5486400" cy="8048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r>
              <a:rPr lang="en-GB" altLang="en-US"/>
              <a:t>De </a:t>
            </a:r>
            <a:r>
              <a:rPr lang="en-GB" altLang="en-US" err="1"/>
              <a:t>krijtlijnen</a:t>
            </a:r>
            <a:endParaRPr lang="en-GB" altLang="en-US"/>
          </a:p>
        </p:txBody>
      </p:sp>
      <p:pic>
        <p:nvPicPr>
          <p:cNvPr id="2050" name="Picture 2" descr="1+ Thousand Autumn Question Mark Royalty-Free Images, Stock Photos &amp;  Pictures | Shutterstock">
            <a:extLst>
              <a:ext uri="{FF2B5EF4-FFF2-40B4-BE49-F238E27FC236}">
                <a16:creationId xmlns:a16="http://schemas.microsoft.com/office/drawing/2014/main" id="{65CE3101-3B3C-BE1C-2FA9-E137324C3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82"/>
            <a:ext cx="9144000" cy="72005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Doel APLS</a:t>
            </a:r>
          </a:p>
        </p:txBody>
      </p:sp>
      <p:sp>
        <p:nvSpPr>
          <p:cNvPr id="14340" name="Rectangle 6"/>
          <p:cNvSpPr>
            <a:spLocks noGrp="1" noChangeArrowheads="1"/>
          </p:cNvSpPr>
          <p:nvPr>
            <p:ph idx="1"/>
          </p:nvPr>
        </p:nvSpPr>
        <p:spPr bwMode="auto">
          <a:xfrm>
            <a:off x="287462" y="1654824"/>
            <a:ext cx="8569076" cy="333403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Levens redden</a:t>
            </a:r>
          </a:p>
          <a:p>
            <a:pPr eaLnBrk="1" hangingPunct="1">
              <a:spcBef>
                <a:spcPts val="2376"/>
              </a:spcBef>
              <a:buFontTx/>
              <a:buChar char="•"/>
            </a:pPr>
            <a:r>
              <a:rPr lang="nl-NL" altLang="en-US" sz="2400" dirty="0"/>
              <a:t>Betere zorg voorzien</a:t>
            </a:r>
          </a:p>
          <a:p>
            <a:pPr eaLnBrk="1" hangingPunct="1">
              <a:spcBef>
                <a:spcPts val="2376"/>
              </a:spcBef>
              <a:buFontTx/>
              <a:buChar char="•"/>
            </a:pPr>
            <a:r>
              <a:rPr lang="nl-NL" altLang="en-US" sz="2400" dirty="0"/>
              <a:t>Zorgverleners sterker maken</a:t>
            </a:r>
          </a:p>
          <a:p>
            <a:pPr eaLnBrk="1" hangingPunct="1">
              <a:spcBef>
                <a:spcPts val="2376"/>
              </a:spcBef>
              <a:buFontTx/>
              <a:buChar char="•"/>
            </a:pPr>
            <a:r>
              <a:rPr lang="nl-NL" altLang="en-US" sz="2400" dirty="0"/>
              <a:t>Effectiever hulpteams samenstellen</a:t>
            </a:r>
          </a:p>
          <a:p>
            <a:pPr eaLnBrk="1" hangingPunct="1">
              <a:spcBef>
                <a:spcPts val="2376"/>
              </a:spcBef>
              <a:buFontTx/>
              <a:buChar char="•"/>
            </a:pPr>
            <a:r>
              <a:rPr lang="nl-NL" altLang="en-US" sz="2400" dirty="0"/>
              <a:t>Zorgverleners ondersteunen in zelfreflectie</a:t>
            </a:r>
          </a:p>
        </p:txBody>
      </p:sp>
    </p:spTree>
  </p:cSld>
  <p:clrMapOvr>
    <a:masterClrMapping/>
  </p:clrMapOvr>
  <p:transition spd="med" advTm="28864">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bwMode="auto">
          <a:xfrm>
            <a:off x="467544" y="332656"/>
            <a:ext cx="8229600" cy="634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a:t>RCC </a:t>
            </a:r>
            <a:r>
              <a:rPr lang="en-US" altLang="en-US" dirty="0" err="1"/>
              <a:t>Leerdoelen</a:t>
            </a:r>
            <a:endParaRPr lang="en-US" altLang="en-US" dirty="0"/>
          </a:p>
        </p:txBody>
      </p:sp>
      <p:sp>
        <p:nvSpPr>
          <p:cNvPr id="14340" name="Rectangle 6"/>
          <p:cNvSpPr>
            <a:spLocks noGrp="1" noChangeArrowheads="1"/>
          </p:cNvSpPr>
          <p:nvPr>
            <p:ph idx="1"/>
          </p:nvPr>
        </p:nvSpPr>
        <p:spPr bwMode="auto">
          <a:xfrm>
            <a:off x="458508" y="1336921"/>
            <a:ext cx="8229600" cy="4032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nl-NL" noProof="0" dirty="0"/>
              <a:t>het opfrissen van de kennis en skills voor de opvang en stabilisatie van kinderen met levensbedreigende aandoeningen</a:t>
            </a:r>
          </a:p>
          <a:p>
            <a:endParaRPr lang="nl-NL" noProof="0" dirty="0"/>
          </a:p>
          <a:p>
            <a:r>
              <a:rPr lang="nl-NL" noProof="0" dirty="0"/>
              <a:t>oefenen en verder ontwikkelen van de vaardigheden die nodig zijn voor effectief teamwork en leiderschap</a:t>
            </a:r>
          </a:p>
        </p:txBody>
      </p:sp>
    </p:spTree>
    <p:extLst>
      <p:ext uri="{BB962C8B-B14F-4D97-AF65-F5344CB8AC3E}">
        <p14:creationId xmlns:p14="http://schemas.microsoft.com/office/powerpoint/2010/main" val="3528125639"/>
      </p:ext>
    </p:extLst>
  </p:cSld>
  <p:clrMapOvr>
    <a:masterClrMapping/>
  </p:clrMapOvr>
  <p:transition spd="med">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en-US" altLang="en-US" dirty="0"/>
              <a:t>RCC: </a:t>
            </a:r>
            <a:r>
              <a:rPr lang="en-US" altLang="en-US" dirty="0" err="1"/>
              <a:t>jouw</a:t>
            </a:r>
            <a:r>
              <a:rPr lang="en-GB" altLang="en-US" dirty="0"/>
              <a:t> </a:t>
            </a:r>
            <a:r>
              <a:rPr lang="en-GB" altLang="en-US" dirty="0" err="1"/>
              <a:t>rol</a:t>
            </a:r>
            <a:endParaRPr lang="en-GB" altLang="en-US" dirty="0"/>
          </a:p>
        </p:txBody>
      </p:sp>
      <p:sp>
        <p:nvSpPr>
          <p:cNvPr id="16387" name="Rectangle 3"/>
          <p:cNvSpPr>
            <a:spLocks noGrp="1" noChangeArrowheads="1"/>
          </p:cNvSpPr>
          <p:nvPr>
            <p:ph sz="half" idx="1"/>
          </p:nvPr>
        </p:nvSpPr>
        <p:spPr bwMode="auto">
          <a:xfrm>
            <a:off x="457200" y="1166018"/>
            <a:ext cx="40386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lnSpc>
                <a:spcPct val="90000"/>
              </a:lnSpc>
              <a:buFontTx/>
              <a:buNone/>
            </a:pPr>
            <a:r>
              <a:rPr lang="nl-NL" altLang="en-US" sz="2200" dirty="0"/>
              <a:t>Je zou:</a:t>
            </a:r>
          </a:p>
          <a:p>
            <a:pPr eaLnBrk="1" hangingPunct="1">
              <a:lnSpc>
                <a:spcPct val="90000"/>
              </a:lnSpc>
              <a:buFontTx/>
              <a:buNone/>
            </a:pPr>
            <a:endParaRPr lang="nl-NL" altLang="en-US" sz="2200" dirty="0"/>
          </a:p>
          <a:p>
            <a:pPr lvl="1" eaLnBrk="1" hangingPunct="1">
              <a:lnSpc>
                <a:spcPct val="90000"/>
              </a:lnSpc>
              <a:buFont typeface="Arial" pitchFamily="34" charset="0"/>
              <a:buChar char="•"/>
            </a:pPr>
            <a:r>
              <a:rPr lang="nl-NL" altLang="en-US" sz="2200" dirty="0"/>
              <a:t>het boek (7) moeten gelezen hebben!</a:t>
            </a:r>
          </a:p>
          <a:p>
            <a:pPr lvl="1" eaLnBrk="1" hangingPunct="1">
              <a:lnSpc>
                <a:spcPct val="90000"/>
              </a:lnSpc>
              <a:buFont typeface="Arial" pitchFamily="34" charset="0"/>
              <a:buChar char="•"/>
            </a:pPr>
            <a:r>
              <a:rPr lang="nl-NL" altLang="en-US" sz="2200" dirty="0"/>
              <a:t>de VLE achter de rug moeten hebben</a:t>
            </a:r>
          </a:p>
          <a:p>
            <a:pPr lvl="1" eaLnBrk="1" hangingPunct="1">
              <a:lnSpc>
                <a:spcPct val="90000"/>
              </a:lnSpc>
              <a:buFont typeface="Arial" pitchFamily="34" charset="0"/>
              <a:buChar char="•"/>
            </a:pPr>
            <a:r>
              <a:rPr lang="nl-NL" altLang="en-US" sz="2200" dirty="0"/>
              <a:t>alle sessies moeten bijwonen</a:t>
            </a:r>
          </a:p>
          <a:p>
            <a:pPr lvl="1" eaLnBrk="1" hangingPunct="1">
              <a:lnSpc>
                <a:spcPct val="90000"/>
              </a:lnSpc>
              <a:buFont typeface="Arial" pitchFamily="34" charset="0"/>
              <a:buChar char="•"/>
            </a:pPr>
            <a:r>
              <a:rPr lang="nl-NL" altLang="en-US" sz="2200" dirty="0"/>
              <a:t>je medekandidaten en faculty enthousiast ondersteunen</a:t>
            </a:r>
          </a:p>
          <a:p>
            <a:pPr lvl="1" eaLnBrk="1" hangingPunct="1">
              <a:lnSpc>
                <a:spcPct val="90000"/>
              </a:lnSpc>
              <a:buFont typeface="Arial" pitchFamily="34" charset="0"/>
              <a:buChar char="•"/>
            </a:pPr>
            <a:r>
              <a:rPr lang="nl-NL" altLang="en-US" sz="2200" dirty="0"/>
              <a:t>maar vooral: veel plezier moeten hebben!</a:t>
            </a:r>
          </a:p>
        </p:txBody>
      </p:sp>
      <p:pic>
        <p:nvPicPr>
          <p:cNvPr id="2" name="Picture 2" descr="14 Fun Fall-Themed Toddler Activities | Creative Child">
            <a:extLst>
              <a:ext uri="{FF2B5EF4-FFF2-40B4-BE49-F238E27FC236}">
                <a16:creationId xmlns:a16="http://schemas.microsoft.com/office/drawing/2014/main" id="{87DFA257-954E-5A62-5EEB-69632156C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66" r="10040" b="-1"/>
          <a:stretch>
            <a:fillRect/>
          </a:stretch>
        </p:blipFill>
        <p:spPr bwMode="auto">
          <a:xfrm>
            <a:off x="4648200" y="1150212"/>
            <a:ext cx="4038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67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Simulaties</a:t>
            </a:r>
            <a:endParaRPr lang="en-GB" dirty="0"/>
          </a:p>
        </p:txBody>
      </p:sp>
      <p:sp>
        <p:nvSpPr>
          <p:cNvPr id="3" name="Content Placeholder 2"/>
          <p:cNvSpPr>
            <a:spLocks noGrp="1"/>
          </p:cNvSpPr>
          <p:nvPr>
            <p:ph idx="1"/>
          </p:nvPr>
        </p:nvSpPr>
        <p:spPr>
          <a:xfrm>
            <a:off x="197708" y="1442156"/>
            <a:ext cx="8946292" cy="4838525"/>
          </a:xfrm>
        </p:spPr>
        <p:txBody>
          <a:bodyPr/>
          <a:lstStyle/>
          <a:p>
            <a:r>
              <a:rPr lang="nl-NL" dirty="0"/>
              <a:t>Je bent wie je bent, ook als teamleider (2 sims)</a:t>
            </a:r>
          </a:p>
          <a:p>
            <a:r>
              <a:rPr lang="nl-NL" dirty="0"/>
              <a:t>Iemand van de </a:t>
            </a:r>
            <a:r>
              <a:rPr lang="nl-NL" dirty="0" err="1"/>
              <a:t>faculty</a:t>
            </a:r>
            <a:r>
              <a:rPr lang="nl-NL" dirty="0"/>
              <a:t> zit in je team als </a:t>
            </a:r>
            <a:r>
              <a:rPr lang="nl-NL" b="1" dirty="0"/>
              <a:t>helper</a:t>
            </a:r>
          </a:p>
          <a:p>
            <a:r>
              <a:rPr lang="nl-NL" b="1" dirty="0"/>
              <a:t>Na</a:t>
            </a:r>
            <a:r>
              <a:rPr lang="nl-NL" dirty="0"/>
              <a:t> de initiële beoordeling/resuscitatie komt hulp toe</a:t>
            </a:r>
          </a:p>
          <a:p>
            <a:r>
              <a:rPr lang="nl-NL" dirty="0"/>
              <a:t>Dan werk je verder met het hele team, je kan de leiding houden of overdragen </a:t>
            </a:r>
          </a:p>
          <a:p>
            <a:r>
              <a:rPr lang="nl-NL" dirty="0"/>
              <a:t>Hierop volgt een learning conversation</a:t>
            </a:r>
          </a:p>
          <a:p>
            <a:pPr marL="0" indent="0">
              <a:buNone/>
            </a:pPr>
            <a:endParaRPr lang="nl-NL" dirty="0"/>
          </a:p>
        </p:txBody>
      </p:sp>
    </p:spTree>
    <p:extLst>
      <p:ext uri="{BB962C8B-B14F-4D97-AF65-F5344CB8AC3E}">
        <p14:creationId xmlns:p14="http://schemas.microsoft.com/office/powerpoint/2010/main" val="1226330906"/>
      </p:ext>
    </p:extLst>
  </p:cSld>
  <p:clrMapOvr>
    <a:masterClrMapping/>
  </p:clrMapOvr>
  <mc:AlternateContent xmlns:mc="http://schemas.openxmlformats.org/markup-compatibility/2006" xmlns:p14="http://schemas.microsoft.com/office/powerpoint/2010/main">
    <mc:Choice Requires="p14">
      <p:transition spd="slow" p14:dur="2000" advTm="90978"/>
    </mc:Choice>
    <mc:Fallback xmlns="">
      <p:transition xmlns:p14="http://schemas.microsoft.com/office/powerpoint/2010/main" spd="slow" advTm="909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err="1"/>
              <a:t>Simulaties</a:t>
            </a:r>
            <a:endParaRPr lang="en-GB" dirty="0"/>
          </a:p>
        </p:txBody>
      </p:sp>
      <p:sp>
        <p:nvSpPr>
          <p:cNvPr id="3" name="Content Placeholder 2"/>
          <p:cNvSpPr>
            <a:spLocks noGrp="1"/>
          </p:cNvSpPr>
          <p:nvPr>
            <p:ph idx="1"/>
          </p:nvPr>
        </p:nvSpPr>
        <p:spPr>
          <a:xfrm>
            <a:off x="185611" y="1295153"/>
            <a:ext cx="8958389" cy="4761288"/>
          </a:xfrm>
        </p:spPr>
        <p:txBody>
          <a:bodyPr/>
          <a:lstStyle/>
          <a:p>
            <a:r>
              <a:rPr lang="nl-NL" sz="2400" noProof="0" dirty="0">
                <a:solidFill>
                  <a:srgbClr val="333333"/>
                </a:solidFill>
              </a:rPr>
              <a:t>Hoewel de behandeling pre-hospitaal start, is het belangrijk je ABCDE-beoordeling vanaf het begin uit te voeren, en geen aannames te doen over wat er vóór aankomst gebeurde.</a:t>
            </a:r>
          </a:p>
          <a:p>
            <a:pPr marL="0" indent="0">
              <a:buNone/>
            </a:pPr>
            <a:endParaRPr lang="nl-NL" sz="2400" noProof="0" dirty="0">
              <a:solidFill>
                <a:srgbClr val="333333"/>
              </a:solidFill>
            </a:endParaRPr>
          </a:p>
          <a:p>
            <a:r>
              <a:rPr lang="nl-NL" sz="2400" noProof="0" dirty="0">
                <a:solidFill>
                  <a:srgbClr val="333333"/>
                </a:solidFill>
              </a:rPr>
              <a:t>Het uitvoeren van een grondige ABCDE-beoordeling is een essentieel onderdeel van je leerproces.</a:t>
            </a:r>
          </a:p>
          <a:p>
            <a:pPr marL="0" indent="0">
              <a:buNone/>
            </a:pPr>
            <a:endParaRPr lang="nl-NL" sz="2400" noProof="0" dirty="0">
              <a:solidFill>
                <a:srgbClr val="333333"/>
              </a:solidFill>
            </a:endParaRPr>
          </a:p>
          <a:p>
            <a:r>
              <a:rPr lang="nl-NL" sz="2400" noProof="0" dirty="0">
                <a:solidFill>
                  <a:srgbClr val="333333"/>
                </a:solidFill>
              </a:rPr>
              <a:t>APLS wordt op veel verschillende plaatsen onderwezen en toegepast, waar een breed scala en niveau van pre-</a:t>
            </a:r>
            <a:r>
              <a:rPr lang="nl-NL" sz="2400" noProof="0" dirty="0" err="1">
                <a:solidFill>
                  <a:srgbClr val="333333"/>
                </a:solidFill>
              </a:rPr>
              <a:t>hospitale</a:t>
            </a:r>
            <a:r>
              <a:rPr lang="nl-NL" sz="2400" noProof="0" dirty="0">
                <a:solidFill>
                  <a:srgbClr val="333333"/>
                </a:solidFill>
              </a:rPr>
              <a:t> zorg aanwezig is.</a:t>
            </a:r>
          </a:p>
        </p:txBody>
      </p:sp>
    </p:spTree>
    <p:extLst>
      <p:ext uri="{BB962C8B-B14F-4D97-AF65-F5344CB8AC3E}">
        <p14:creationId xmlns:p14="http://schemas.microsoft.com/office/powerpoint/2010/main" val="47351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8229600" cy="634082"/>
          </a:xfrm>
        </p:spPr>
        <p:txBody>
          <a:bodyPr/>
          <a:lstStyle/>
          <a:p>
            <a:r>
              <a:rPr lang="en-GB" dirty="0" err="1"/>
              <a:t>Simulaties</a:t>
            </a:r>
            <a:endParaRPr lang="en-GB" dirty="0"/>
          </a:p>
        </p:txBody>
      </p:sp>
      <p:sp>
        <p:nvSpPr>
          <p:cNvPr id="3" name="Content Placeholder 2"/>
          <p:cNvSpPr>
            <a:spLocks noGrp="1"/>
          </p:cNvSpPr>
          <p:nvPr>
            <p:ph idx="1"/>
          </p:nvPr>
        </p:nvSpPr>
        <p:spPr>
          <a:xfrm>
            <a:off x="540000" y="1412776"/>
            <a:ext cx="8229600" cy="3816424"/>
          </a:xfrm>
        </p:spPr>
        <p:txBody>
          <a:bodyPr/>
          <a:lstStyle/>
          <a:p>
            <a:r>
              <a:rPr lang="nl-NL" noProof="0" dirty="0">
                <a:solidFill>
                  <a:srgbClr val="333333"/>
                </a:solidFill>
              </a:rPr>
              <a:t>Eén van de simulaties stopt voordat het kind ROSC krijgt. Dit om te kunnen praten over ‘Wanneer stop je met reanimeren?’, DNR beleid en vroegtijdige zorgplanning.</a:t>
            </a:r>
          </a:p>
          <a:p>
            <a:r>
              <a:rPr lang="nl-NL" noProof="0" dirty="0">
                <a:solidFill>
                  <a:srgbClr val="333333"/>
                </a:solidFill>
              </a:rPr>
              <a:t>Laat het tijdig aan je mentor weten als je om persoonlijke redenen niet als teamleider of teamlid aan deze simulatie wilt deelnemen!</a:t>
            </a:r>
          </a:p>
          <a:p>
            <a:endParaRPr lang="nl-NL" sz="3200" noProof="0" dirty="0">
              <a:solidFill>
                <a:srgbClr val="333333"/>
              </a:solidFill>
            </a:endParaRPr>
          </a:p>
        </p:txBody>
      </p:sp>
      <p:pic>
        <p:nvPicPr>
          <p:cNvPr id="1026" name="Picture 2" descr="Advance Care Planning: Importance for All Ages | Goshen Health">
            <a:extLst>
              <a:ext uri="{FF2B5EF4-FFF2-40B4-BE49-F238E27FC236}">
                <a16:creationId xmlns:a16="http://schemas.microsoft.com/office/drawing/2014/main" id="{B8B4FAEE-9200-94D1-35F7-672EFC20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226" b="66688"/>
          <a:stretch>
            <a:fillRect/>
          </a:stretch>
        </p:blipFill>
        <p:spPr bwMode="auto">
          <a:xfrm>
            <a:off x="3149240" y="4869867"/>
            <a:ext cx="5620360" cy="115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2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8F12-C131-0F2F-70DB-1EE6AA57A17C}"/>
              </a:ext>
            </a:extLst>
          </p:cNvPr>
          <p:cNvSpPr>
            <a:spLocks noGrp="1"/>
          </p:cNvSpPr>
          <p:nvPr>
            <p:ph type="title"/>
          </p:nvPr>
        </p:nvSpPr>
        <p:spPr/>
        <p:txBody>
          <a:bodyPr/>
          <a:lstStyle/>
          <a:p>
            <a:r>
              <a:rPr lang="en-GB" dirty="0"/>
              <a:t>Continue </a:t>
            </a:r>
            <a:r>
              <a:rPr lang="en-GB" dirty="0" err="1"/>
              <a:t>beoordeling</a:t>
            </a:r>
            <a:endParaRPr lang="en-GB" dirty="0"/>
          </a:p>
        </p:txBody>
      </p:sp>
      <p:sp>
        <p:nvSpPr>
          <p:cNvPr id="3" name="Content Placeholder 2">
            <a:extLst>
              <a:ext uri="{FF2B5EF4-FFF2-40B4-BE49-F238E27FC236}">
                <a16:creationId xmlns:a16="http://schemas.microsoft.com/office/drawing/2014/main" id="{1B9CCE75-0A43-7E51-C5D8-C11268899EB3}"/>
              </a:ext>
            </a:extLst>
          </p:cNvPr>
          <p:cNvSpPr>
            <a:spLocks noGrp="1"/>
          </p:cNvSpPr>
          <p:nvPr>
            <p:ph idx="1"/>
          </p:nvPr>
        </p:nvSpPr>
        <p:spPr>
          <a:xfrm>
            <a:off x="446856" y="966738"/>
            <a:ext cx="8229600" cy="4661013"/>
          </a:xfrm>
        </p:spPr>
        <p:txBody>
          <a:bodyPr/>
          <a:lstStyle/>
          <a:p>
            <a:pPr marL="0" indent="0">
              <a:buNone/>
            </a:pPr>
            <a:r>
              <a:rPr lang="nl-NL" sz="2400" noProof="0" dirty="0"/>
              <a:t>Je krijgt feedback over je vaardigheden en prestaties aan het einde van elke simulatie.</a:t>
            </a:r>
          </a:p>
          <a:p>
            <a:pPr lvl="1"/>
            <a:r>
              <a:rPr lang="nl-NL" sz="2200" noProof="0" dirty="0"/>
              <a:t>Daarbij wordt aangegeven of je het beoogde cursusniveau haalt of dat je er “</a:t>
            </a:r>
            <a:r>
              <a:rPr lang="nl-NL" sz="2200" i="1" noProof="0" dirty="0"/>
              <a:t>nog niet helemaal bent</a:t>
            </a:r>
            <a:r>
              <a:rPr lang="nl-NL" sz="2200" noProof="0" dirty="0"/>
              <a:t>”</a:t>
            </a:r>
          </a:p>
          <a:p>
            <a:pPr lvl="1"/>
            <a:r>
              <a:rPr lang="nl-NL" sz="2200" noProof="0" dirty="0"/>
              <a:t>Gebeurt dat in de ochtend, dan krijg je in de simulaties na de middag de kans om hierin te groeien.</a:t>
            </a:r>
          </a:p>
          <a:p>
            <a:pPr lvl="1"/>
            <a:endParaRPr lang="nl-NL" sz="2200" noProof="0" dirty="0"/>
          </a:p>
          <a:p>
            <a:r>
              <a:rPr lang="nl-NL" sz="2400" noProof="0" dirty="0"/>
              <a:t>Vraag uitleg aan de instructeurs/je mentor als je twijfel hebt over bepaalde zaken.</a:t>
            </a:r>
          </a:p>
          <a:p>
            <a:endParaRPr lang="nl-NL" sz="2400" noProof="0" dirty="0"/>
          </a:p>
          <a:p>
            <a:r>
              <a:rPr lang="nl-NL" sz="2400" noProof="0" dirty="0"/>
              <a:t>Neem actief deel aan het leergesprek: ieders mening telt, het gaat niet alleen om de teamleider.</a:t>
            </a:r>
          </a:p>
        </p:txBody>
      </p:sp>
    </p:spTree>
    <p:extLst>
      <p:ext uri="{BB962C8B-B14F-4D97-AF65-F5344CB8AC3E}">
        <p14:creationId xmlns:p14="http://schemas.microsoft.com/office/powerpoint/2010/main" val="530194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a:t>Wat </a:t>
            </a:r>
            <a:r>
              <a:rPr lang="en-GB" dirty="0" err="1"/>
              <a:t>wordt</a:t>
            </a:r>
            <a:r>
              <a:rPr lang="en-GB" dirty="0"/>
              <a:t> er van </a:t>
            </a:r>
            <a:r>
              <a:rPr lang="en-GB" dirty="0" err="1"/>
              <a:t>iedereen</a:t>
            </a:r>
            <a:r>
              <a:rPr lang="en-GB" dirty="0"/>
              <a:t> </a:t>
            </a:r>
            <a:r>
              <a:rPr lang="en-GB" dirty="0" err="1"/>
              <a:t>verwacht</a:t>
            </a:r>
            <a:r>
              <a:rPr lang="en-GB" dirty="0"/>
              <a:t>?</a:t>
            </a:r>
          </a:p>
        </p:txBody>
      </p:sp>
      <p:sp>
        <p:nvSpPr>
          <p:cNvPr id="3" name="Rectangle: Rounded Corners 2">
            <a:extLst>
              <a:ext uri="{FF2B5EF4-FFF2-40B4-BE49-F238E27FC236}">
                <a16:creationId xmlns:a16="http://schemas.microsoft.com/office/drawing/2014/main" id="{0280F045-2997-7F3B-1721-12E3278ADB69}"/>
              </a:ext>
            </a:extLst>
          </p:cNvPr>
          <p:cNvSpPr/>
          <p:nvPr/>
        </p:nvSpPr>
        <p:spPr bwMode="auto">
          <a:xfrm>
            <a:off x="161365" y="1412777"/>
            <a:ext cx="8821270" cy="3600400"/>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noProof="0" dirty="0">
                <a:latin typeface="Arial" panose="020B0604020202020204" pitchFamily="34" charset="0"/>
                <a:cs typeface="Arial" panose="020B0604020202020204" pitchFamily="34" charset="0"/>
              </a:rPr>
              <a:t>Prioritair is goede zorg voor ernstig zieke/gewonde kinderen of kinderen in arrest, en dit volgens de ABCDE-structuur</a:t>
            </a:r>
          </a:p>
          <a:p>
            <a:pPr algn="ctr"/>
            <a:endParaRPr lang="nl-NL" noProof="0" dirty="0">
              <a:latin typeface="Arial" panose="020B0604020202020204" pitchFamily="34" charset="0"/>
              <a:cs typeface="Arial" panose="020B0604020202020204" pitchFamily="34" charset="0"/>
            </a:endParaRPr>
          </a:p>
          <a:p>
            <a:pPr algn="ctr"/>
            <a:r>
              <a:rPr lang="nl-NL" noProof="0" dirty="0">
                <a:latin typeface="Arial" panose="020B0604020202020204" pitchFamily="34" charset="0"/>
                <a:cs typeface="Arial" panose="020B0604020202020204" pitchFamily="34" charset="0"/>
              </a:rPr>
              <a:t>Gebruik de </a:t>
            </a:r>
            <a:r>
              <a:rPr lang="nl-NL" i="1" noProof="0" dirty="0">
                <a:latin typeface="Arial" panose="020B0604020202020204" pitchFamily="34" charset="0"/>
                <a:cs typeface="Arial" panose="020B0604020202020204" pitchFamily="34" charset="0"/>
              </a:rPr>
              <a:t>closed-loop</a:t>
            </a:r>
            <a:r>
              <a:rPr lang="nl-NL" noProof="0" dirty="0">
                <a:latin typeface="Arial" panose="020B0604020202020204" pitchFamily="34" charset="0"/>
                <a:cs typeface="Arial" panose="020B0604020202020204" pitchFamily="34" charset="0"/>
              </a:rPr>
              <a:t> of gesloten communicatie </a:t>
            </a:r>
          </a:p>
          <a:p>
            <a:pPr algn="ctr"/>
            <a:endParaRPr lang="nl-NL" noProof="0" dirty="0">
              <a:latin typeface="Arial" panose="020B0604020202020204" pitchFamily="34" charset="0"/>
              <a:cs typeface="Arial" panose="020B0604020202020204" pitchFamily="34" charset="0"/>
            </a:endParaRPr>
          </a:p>
          <a:p>
            <a:pPr algn="ctr"/>
            <a:r>
              <a:rPr lang="nl-NL" noProof="0" dirty="0">
                <a:latin typeface="Arial" panose="020B0604020202020204" pitchFamily="34" charset="0"/>
                <a:cs typeface="Arial" panose="020B0604020202020204" pitchFamily="34" charset="0"/>
              </a:rPr>
              <a:t>Behandel collega's met respect </a:t>
            </a:r>
          </a:p>
          <a:p>
            <a:pPr algn="ctr"/>
            <a:endParaRPr lang="nl-NL" noProof="0" dirty="0">
              <a:latin typeface="Arial" panose="020B0604020202020204" pitchFamily="34" charset="0"/>
              <a:cs typeface="Arial" panose="020B0604020202020204" pitchFamily="34" charset="0"/>
            </a:endParaRPr>
          </a:p>
          <a:p>
            <a:pPr algn="ctr"/>
            <a:r>
              <a:rPr lang="nl-NL" noProof="0" dirty="0">
                <a:solidFill>
                  <a:srgbClr val="333333"/>
                </a:solidFill>
                <a:latin typeface="Arial" panose="020B0604020202020204" pitchFamily="34" charset="0"/>
                <a:ea typeface="Calibri" panose="020F0502020204030204" pitchFamily="34" charset="0"/>
                <a:cs typeface="Arial" panose="020B0604020202020204" pitchFamily="34" charset="0"/>
              </a:rPr>
              <a:t>De skills worden in realtime beoordeeld tijdens de simulaties</a:t>
            </a:r>
          </a:p>
          <a:p>
            <a:pPr algn="ctr"/>
            <a:endParaRPr lang="nl-NL" noProof="0" dirty="0">
              <a:solidFill>
                <a:srgbClr val="333333"/>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6422641"/>
      </p:ext>
    </p:extLst>
  </p:cSld>
  <p:clrMapOvr>
    <a:masterClrMapping/>
  </p:clrMapOvr>
</p:sld>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1401</TotalTime>
  <Words>1294</Words>
  <Application>Microsoft Macintosh PowerPoint</Application>
  <PresentationFormat>Diavoorstelling (4:3)</PresentationFormat>
  <Paragraphs>152</Paragraphs>
  <Slides>18</Slides>
  <Notes>18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18</vt:i4>
      </vt:variant>
    </vt:vector>
  </HeadingPairs>
  <TitlesOfParts>
    <vt:vector size="27" baseType="lpstr">
      <vt:lpstr>MS PGothic</vt:lpstr>
      <vt:lpstr>MS PGothic</vt:lpstr>
      <vt:lpstr>Aptos</vt:lpstr>
      <vt:lpstr>Arial</vt:lpstr>
      <vt:lpstr>Calibri</vt:lpstr>
      <vt:lpstr>Symbol</vt:lpstr>
      <vt:lpstr>Tahoma</vt:lpstr>
      <vt:lpstr>Times</vt:lpstr>
      <vt:lpstr>ALSG Master Layout</vt:lpstr>
      <vt:lpstr>APLS Recertificatiecursus </vt:lpstr>
      <vt:lpstr>Doel APLS</vt:lpstr>
      <vt:lpstr>RCC Leerdoelen</vt:lpstr>
      <vt:lpstr>RCC: jouw rol</vt:lpstr>
      <vt:lpstr>Simulaties</vt:lpstr>
      <vt:lpstr>Simulaties</vt:lpstr>
      <vt:lpstr>Simulaties</vt:lpstr>
      <vt:lpstr>Continue beoordeling</vt:lpstr>
      <vt:lpstr>Wat wordt er van iedereen verwacht?</vt:lpstr>
      <vt:lpstr>Wat wordt er van je verwacht als teamleider?</vt:lpstr>
      <vt:lpstr>Wat wordt er van je verwacht als teamlid?</vt:lpstr>
      <vt:lpstr>Hoe jezelf als instructeur nomineren?</vt:lpstr>
      <vt:lpstr>APLS Recertification cursus de faculty</vt:lpstr>
      <vt:lpstr>APLS Recertification course</vt:lpstr>
      <vt:lpstr>PowerPoint-presentatie</vt:lpstr>
      <vt:lpstr>PowerPoint-presentatie</vt:lpstr>
      <vt:lpstr>Advanced Paediatric Life Support systematische aanpak</vt:lpstr>
      <vt:lpstr>APLS Recertificatie cursus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 Recertificatiecursus 7 oktober 2020</dc:title>
  <dc:creator>Dimitri B</dc:creator>
  <cp:lastModifiedBy>Duval, Els</cp:lastModifiedBy>
  <cp:revision>29</cp:revision>
  <dcterms:created xsi:type="dcterms:W3CDTF">2020-10-01T19:21:37Z</dcterms:created>
  <dcterms:modified xsi:type="dcterms:W3CDTF">2025-11-11T13:00:16Z</dcterms:modified>
</cp:coreProperties>
</file>