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6" r:id="rId4"/>
  </p:sldMasterIdLst>
  <p:notesMasterIdLst>
    <p:notesMasterId r:id="rId46"/>
  </p:notesMasterIdLst>
  <p:handoutMasterIdLst>
    <p:handoutMasterId r:id="rId47"/>
  </p:handoutMasterIdLst>
  <p:sldIdLst>
    <p:sldId id="375" r:id="rId5"/>
    <p:sldId id="371" r:id="rId6"/>
    <p:sldId id="412" r:id="rId7"/>
    <p:sldId id="406" r:id="rId8"/>
    <p:sldId id="572" r:id="rId9"/>
    <p:sldId id="411" r:id="rId10"/>
    <p:sldId id="317" r:id="rId11"/>
    <p:sldId id="413" r:id="rId12"/>
    <p:sldId id="309" r:id="rId13"/>
    <p:sldId id="414" r:id="rId14"/>
    <p:sldId id="374" r:id="rId15"/>
    <p:sldId id="280" r:id="rId16"/>
    <p:sldId id="410" r:id="rId17"/>
    <p:sldId id="316" r:id="rId18"/>
    <p:sldId id="573" r:id="rId19"/>
    <p:sldId id="399" r:id="rId20"/>
    <p:sldId id="394" r:id="rId21"/>
    <p:sldId id="395" r:id="rId22"/>
    <p:sldId id="574" r:id="rId23"/>
    <p:sldId id="400" r:id="rId24"/>
    <p:sldId id="296" r:id="rId25"/>
    <p:sldId id="393" r:id="rId26"/>
    <p:sldId id="401" r:id="rId27"/>
    <p:sldId id="299" r:id="rId28"/>
    <p:sldId id="570" r:id="rId29"/>
    <p:sldId id="378" r:id="rId30"/>
    <p:sldId id="321" r:id="rId31"/>
    <p:sldId id="409" r:id="rId32"/>
    <p:sldId id="405" r:id="rId33"/>
    <p:sldId id="404" r:id="rId34"/>
    <p:sldId id="383" r:id="rId35"/>
    <p:sldId id="325" r:id="rId36"/>
    <p:sldId id="386" r:id="rId37"/>
    <p:sldId id="407" r:id="rId38"/>
    <p:sldId id="329" r:id="rId39"/>
    <p:sldId id="391" r:id="rId40"/>
    <p:sldId id="408" r:id="rId41"/>
    <p:sldId id="388" r:id="rId42"/>
    <p:sldId id="306" r:id="rId43"/>
    <p:sldId id="389" r:id="rId44"/>
    <p:sldId id="392"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0B127-1904-8926-212A-22900A921606}" name="DENNING Kate" initials="DK" userId="S::kate@alsg.org::6f1c7b72-2313-4590-9116-1d1b3a7a9f8e" providerId="AD"/>
  <p188:author id="{5718DAA7-D501-D496-E68D-2C06D3D1F80E}" name="RALPH Tanya" initials="RT" userId="S::tanya@alsg.org::5ed55860-3cb3-4e92-a1d1-bfb0cb2f0a97" providerId="AD"/>
  <p188:author id="{378B04E8-D403-B8D3-8C7B-208898CF5B7F}" name="HAINEY Nicky" initials="HN" userId="S::nicky@alsg.org::31b7cb6e-8d79-4f24-88ef-e9101aeec80f" providerId="AD"/>
  <p188:author id="{34AC77EE-81E9-A545-28C9-8035D2DBA054}" name="tralph@alsg.org" initials="tr" userId="S::urn:spo:guest#tralph@alsg.org::"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3ED"/>
    <a:srgbClr val="CFC6E2"/>
    <a:srgbClr val="00589A"/>
    <a:srgbClr val="FFFFFF"/>
    <a:srgbClr val="333333"/>
    <a:srgbClr val="F7F7F7"/>
    <a:srgbClr val="1B70C8"/>
    <a:srgbClr val="2470B8"/>
    <a:srgbClr val="0066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E8F43-1051-4EA5-9D2A-44ADBA817093}" v="1" dt="2023-11-13T14:57:41.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874"/>
    <p:restoredTop sz="95976" autoAdjust="0"/>
  </p:normalViewPr>
  <p:slideViewPr>
    <p:cSldViewPr snapToGrid="0">
      <p:cViewPr>
        <p:scale>
          <a:sx n="83" d="100"/>
          <a:sy n="83" d="100"/>
        </p:scale>
        <p:origin x="3360" y="912"/>
      </p:cViewPr>
      <p:guideLst>
        <p:guide orient="horz" pos="2160"/>
        <p:guide pos="2880"/>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8B15B22-1080-4E49-B844-22D411B3A64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9699" name="Rectangle 3">
            <a:extLst>
              <a:ext uri="{FF2B5EF4-FFF2-40B4-BE49-F238E27FC236}">
                <a16:creationId xmlns:a16="http://schemas.microsoft.com/office/drawing/2014/main" id="{3AA92233-C5E0-3FD9-D560-EAEDAAE46712}"/>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29700" name="Rectangle 4">
            <a:extLst>
              <a:ext uri="{FF2B5EF4-FFF2-40B4-BE49-F238E27FC236}">
                <a16:creationId xmlns:a16="http://schemas.microsoft.com/office/drawing/2014/main" id="{8662DB7B-F776-65E4-4CA7-FB3CD0752E5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9701" name="Rectangle 5">
            <a:extLst>
              <a:ext uri="{FF2B5EF4-FFF2-40B4-BE49-F238E27FC236}">
                <a16:creationId xmlns:a16="http://schemas.microsoft.com/office/drawing/2014/main" id="{ADDEDF44-0EBF-4548-3A2E-B0FDA862178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ECA8CB3F-7E39-48FB-AC73-9F1B9D923D9B}" type="slidenum">
              <a:rPr lang="en-US" altLang="en-US"/>
              <a:pPr>
                <a:defRPr/>
              </a:pPr>
              <a:t>‹nr.›</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DC1D002-FD3F-05EC-E033-03D7CF4C8AE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8675" name="Rectangle 3">
            <a:extLst>
              <a:ext uri="{FF2B5EF4-FFF2-40B4-BE49-F238E27FC236}">
                <a16:creationId xmlns:a16="http://schemas.microsoft.com/office/drawing/2014/main" id="{E40759F3-6AAC-369B-6719-1B9F0457BE7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048FBB7E-29DA-A3B3-A5B0-216D359D139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a:extLst>
              <a:ext uri="{FF2B5EF4-FFF2-40B4-BE49-F238E27FC236}">
                <a16:creationId xmlns:a16="http://schemas.microsoft.com/office/drawing/2014/main" id="{7D76E424-D891-C14F-4920-09DC7012A1E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a:extLst>
              <a:ext uri="{FF2B5EF4-FFF2-40B4-BE49-F238E27FC236}">
                <a16:creationId xmlns:a16="http://schemas.microsoft.com/office/drawing/2014/main" id="{75EC36C6-3E5A-3590-7169-71B6DC1ECFB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a:p>
        </p:txBody>
      </p:sp>
      <p:sp>
        <p:nvSpPr>
          <p:cNvPr id="28679" name="Rectangle 7">
            <a:extLst>
              <a:ext uri="{FF2B5EF4-FFF2-40B4-BE49-F238E27FC236}">
                <a16:creationId xmlns:a16="http://schemas.microsoft.com/office/drawing/2014/main" id="{B9A4A307-DA1F-B6DC-6E20-9A728E58C061}"/>
              </a:ext>
            </a:extLst>
          </p:cNvPr>
          <p:cNvSpPr>
            <a:spLocks noGrp="1" noChangeArrowheads="1"/>
          </p:cNvSpPr>
          <p:nvPr>
            <p:ph type="sldNum" sz="quarter" idx="5"/>
          </p:nvPr>
        </p:nvSpPr>
        <p:spPr bwMode="auto">
          <a:xfrm>
            <a:off x="2924175" y="8686800"/>
            <a:ext cx="39338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r>
              <a:rPr lang="en-US" altLang="en-US"/>
              <a:t>PLS 5e Cardiac Arrest: </a:t>
            </a:r>
            <a:fld id="{A1FB5703-AD88-4E9E-9445-ACDB5A6AD67C}" type="slidenum">
              <a:rPr lang="en-US" altLang="en-US" smtClean="0"/>
              <a:pPr>
                <a:defRPr/>
              </a:pPr>
              <a:t>‹nr.›</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suscitationjournal.com/article/S0300-9572(25)00279-5/fulltext#f003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A9A6454-3AAE-4B3C-84A9-4E0B3370270E}"/>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474F1AA9-5784-4A6E-B0F5-D92A793E11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latin typeface="Arial" panose="020B0604020202020204" pitchFamily="34" charset="0"/>
                <a:cs typeface="Arial" panose="020B0604020202020204" pitchFamily="34" charset="0"/>
              </a:rPr>
              <a:t>DON’T FORGET TO READ THE NOTES UNDER THE SLIDES!</a:t>
            </a:r>
          </a:p>
          <a:p>
            <a:endParaRPr lang="en-GB" altLang="en-US" sz="14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400" b="1" dirty="0">
                <a:latin typeface="Arial" panose="020B0604020202020204" pitchFamily="34" charset="0"/>
                <a:cs typeface="Arial" panose="020B0604020202020204" pitchFamily="34" charset="0"/>
              </a:rPr>
              <a:t>Remember the lectures are here to refresh the content for the candidates rather than teach it.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400" b="1" dirty="0">
                <a:latin typeface="Arial" panose="020B0604020202020204" pitchFamily="34" charset="0"/>
                <a:cs typeface="Arial" panose="020B0604020202020204" pitchFamily="34" charset="0"/>
              </a:rPr>
              <a:t>Don’t spend too long on the first 9 slides (BLS).</a:t>
            </a:r>
          </a:p>
          <a:p>
            <a:endParaRPr lang="en-GB" altLang="en-US" sz="1400" b="1" dirty="0">
              <a:latin typeface="Arial" panose="020B0604020202020204" pitchFamily="34" charset="0"/>
              <a:cs typeface="Arial" panose="020B0604020202020204" pitchFamily="34" charset="0"/>
            </a:endParaRPr>
          </a:p>
          <a:p>
            <a:r>
              <a:rPr lang="en-GB" altLang="en-US" sz="1400" dirty="0">
                <a:latin typeface="Tahoma" pitchFamily="34" charset="0"/>
              </a:rPr>
              <a:t>The cardiac demo simulation follows this lecture.</a:t>
            </a:r>
          </a:p>
          <a:p>
            <a:r>
              <a:rPr lang="en-GB" altLang="en-US" sz="1400" dirty="0">
                <a:latin typeface="Tahoma" pitchFamily="34" charset="0"/>
              </a:rPr>
              <a:t>The lecturer is responsible for leading into this at the end of the lecture and for facilitating the ‘partner discussion’ at the end of the sim demo.</a:t>
            </a:r>
          </a:p>
          <a:p>
            <a:r>
              <a:rPr lang="en-GB" altLang="en-US" sz="1400" dirty="0">
                <a:latin typeface="Tahoma" pitchFamily="34" charset="0"/>
              </a:rPr>
              <a:t>Please use the slide provided at the end of the lecture (after the questions and summary slides) to show the candidates the questions they need to discuss.</a:t>
            </a:r>
          </a:p>
          <a:p>
            <a:endParaRPr lang="en-GB" altLang="en-US" sz="1400" b="1" dirty="0">
              <a:latin typeface="Arial" panose="020B0604020202020204" pitchFamily="34" charset="0"/>
              <a:cs typeface="Arial" panose="020B0604020202020204" pitchFamily="34" charset="0"/>
            </a:endParaRPr>
          </a:p>
          <a:p>
            <a:endParaRPr lang="en-GB" altLang="en-US" sz="1400" dirty="0">
              <a:latin typeface="Arial" panose="020B0604020202020204" pitchFamily="34" charset="0"/>
              <a:cs typeface="Arial" panose="020B0604020202020204" pitchFamily="34" charset="0"/>
            </a:endParaRPr>
          </a:p>
        </p:txBody>
      </p:sp>
      <p:sp>
        <p:nvSpPr>
          <p:cNvPr id="16388" name="Rectangle 7">
            <a:extLst>
              <a:ext uri="{FF2B5EF4-FFF2-40B4-BE49-F238E27FC236}">
                <a16:creationId xmlns:a16="http://schemas.microsoft.com/office/drawing/2014/main" id="{EC30922B-68D1-4000-A203-E6EF1E0B6C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D5A534A6-B0D6-4820-8A65-4283A6891CB8}"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998EE-D776-61A5-ED8E-73E1FCE3C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FC6F8-9DBC-995B-0899-00E333B52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0A931-D008-ED79-4DC3-66A7ECCD1894}"/>
              </a:ext>
            </a:extLst>
          </p:cNvPr>
          <p:cNvSpPr>
            <a:spLocks noGrp="1"/>
          </p:cNvSpPr>
          <p:nvPr>
            <p:ph type="body" idx="1"/>
          </p:nvPr>
        </p:nvSpPr>
        <p:spPr/>
        <p:txBody>
          <a:bodyPr/>
          <a:lstStyle/>
          <a:p>
            <a:r>
              <a:rPr lang="pt-PT" sz="1200" kern="1200" dirty="0">
                <a:solidFill>
                  <a:schemeClr val="tx1"/>
                </a:solidFill>
                <a:effectLst/>
                <a:latin typeface="Tahoma" pitchFamily="34" charset="0"/>
                <a:ea typeface="MS PGothic" pitchFamily="34" charset="-128"/>
                <a:cs typeface="ＭＳ Ｐゴシック" charset="0"/>
              </a:rPr>
              <a:t>Ga na de 5</a:t>
            </a:r>
            <a:r>
              <a:rPr lang="nl-NL" sz="1200" kern="1200" dirty="0">
                <a:solidFill>
                  <a:schemeClr val="tx1"/>
                </a:solidFill>
                <a:effectLst/>
                <a:latin typeface="Tahoma" pitchFamily="34" charset="0"/>
                <a:ea typeface="MS PGothic" pitchFamily="34" charset="-128"/>
                <a:cs typeface="ＭＳ Ｐゴシック" charset="0"/>
              </a:rPr>
              <a:t> </a:t>
            </a:r>
            <a:r>
              <a:rPr lang="nl-NL" sz="1200" i="1" kern="1200" dirty="0">
                <a:solidFill>
                  <a:schemeClr val="tx1"/>
                </a:solidFill>
                <a:effectLst/>
                <a:latin typeface="Tahoma" pitchFamily="34" charset="0"/>
                <a:ea typeface="MS PGothic" pitchFamily="34" charset="-128"/>
                <a:cs typeface="ＭＳ Ｐゴシック" charset="0"/>
              </a:rPr>
              <a:t>beademingen </a:t>
            </a:r>
            <a:r>
              <a:rPr lang="nl-NL" sz="1200" kern="1200" dirty="0">
                <a:solidFill>
                  <a:schemeClr val="tx1"/>
                </a:solidFill>
                <a:effectLst/>
                <a:latin typeface="Tahoma" pitchFamily="34" charset="0"/>
                <a:ea typeface="MS PGothic" pitchFamily="34" charset="-128"/>
                <a:cs typeface="ＭＳ Ｐゴシック" charset="0"/>
              </a:rPr>
              <a:t>onmiddellijk over tot het </a:t>
            </a:r>
            <a:r>
              <a:rPr lang="nl-NL" sz="1200" b="0" kern="1200" dirty="0">
                <a:solidFill>
                  <a:schemeClr val="tx1"/>
                </a:solidFill>
                <a:effectLst/>
                <a:latin typeface="Tahoma" pitchFamily="34" charset="0"/>
                <a:ea typeface="MS PGothic" pitchFamily="34" charset="-128"/>
                <a:cs typeface="ＭＳ Ｐゴシック" charset="0"/>
              </a:rPr>
              <a:t>geven van </a:t>
            </a:r>
            <a:r>
              <a:rPr lang="nl-NL" sz="1200" b="1" kern="1200" dirty="0">
                <a:solidFill>
                  <a:schemeClr val="tx1"/>
                </a:solidFill>
                <a:effectLst/>
                <a:latin typeface="Tahoma" pitchFamily="34" charset="0"/>
                <a:ea typeface="MS PGothic" pitchFamily="34" charset="-128"/>
                <a:cs typeface="ＭＳ Ｐゴシック" charset="0"/>
              </a:rPr>
              <a:t>15 compressies</a:t>
            </a:r>
            <a:r>
              <a:rPr lang="nl-NL" sz="1200" kern="1200" dirty="0">
                <a:solidFill>
                  <a:schemeClr val="tx1"/>
                </a:solidFill>
                <a:effectLst/>
                <a:latin typeface="Tahoma" pitchFamily="34" charset="0"/>
                <a:ea typeface="MS PGothic" pitchFamily="34" charset="-128"/>
                <a:cs typeface="ＭＳ Ｐゴシック" charset="0"/>
              </a:rPr>
              <a:t>, tenzij er duidelijk tekenen van leven waren tijdens het beademen (bv. spontaan bewegen, hoesten, kokhalzen of ademen). Bij een kind aan de monitor worden ook compressies gestart als er een trage pols aanwezig is (&lt;60/min) met klinisch tekenen van een slechte</a:t>
            </a:r>
            <a:r>
              <a:rPr lang="nl-NL" sz="1200" kern="1200" baseline="0" dirty="0">
                <a:solidFill>
                  <a:schemeClr val="tx1"/>
                </a:solidFill>
                <a:effectLst/>
                <a:latin typeface="Tahoma" pitchFamily="34" charset="0"/>
                <a:ea typeface="MS PGothic" pitchFamily="34" charset="-128"/>
                <a:cs typeface="ＭＳ Ｐゴシック" charset="0"/>
              </a:rPr>
              <a:t> </a:t>
            </a:r>
            <a:r>
              <a:rPr lang="nl-NL" sz="1200" kern="1200" dirty="0">
                <a:solidFill>
                  <a:schemeClr val="tx1"/>
                </a:solidFill>
                <a:effectLst/>
                <a:latin typeface="Tahoma" pitchFamily="34" charset="0"/>
                <a:ea typeface="MS PGothic" pitchFamily="34" charset="-128"/>
                <a:cs typeface="ＭＳ Ｐゴシック" charset="0"/>
              </a:rPr>
              <a:t>circulatie (geen tekenen van leven). </a:t>
            </a:r>
          </a:p>
          <a:p>
            <a:r>
              <a:rPr lang="nl-NL" sz="1200" kern="1200" dirty="0">
                <a:solidFill>
                  <a:schemeClr val="tx1"/>
                </a:solidFill>
                <a:effectLst/>
                <a:latin typeface="Tahoma" pitchFamily="34" charset="0"/>
                <a:ea typeface="MS PGothic" pitchFamily="34" charset="-128"/>
                <a:cs typeface="ＭＳ Ｐゴシック" charset="0"/>
              </a:rPr>
              <a:t>Zijn er tekenen van leven maar blijft het kind in apneu, beadem dan verder tot het kind zelf weer goed gaat ademen.</a:t>
            </a:r>
            <a:endParaRPr lang="nl-BE" sz="1200" kern="1200" dirty="0">
              <a:solidFill>
                <a:schemeClr val="tx1"/>
              </a:solidFill>
              <a:effectLst/>
              <a:latin typeface="Tahoma" pitchFamily="34" charset="0"/>
              <a:ea typeface="MS PGothic" pitchFamily="34" charset="-128"/>
              <a:cs typeface="ＭＳ Ｐゴシック" charset="0"/>
            </a:endParaRPr>
          </a:p>
          <a:p>
            <a:endParaRPr lang="en-GB" dirty="0"/>
          </a:p>
        </p:txBody>
      </p:sp>
      <p:sp>
        <p:nvSpPr>
          <p:cNvPr id="4" name="Slide Number Placeholder 3">
            <a:extLst>
              <a:ext uri="{FF2B5EF4-FFF2-40B4-BE49-F238E27FC236}">
                <a16:creationId xmlns:a16="http://schemas.microsoft.com/office/drawing/2014/main" id="{36BEA21E-A27B-D101-DD22-E7C4247DCA93}"/>
              </a:ext>
            </a:extLst>
          </p:cNvPr>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10</a:t>
            </a:fld>
            <a:endParaRPr lang="en-US" altLang="en-US"/>
          </a:p>
        </p:txBody>
      </p:sp>
    </p:spTree>
    <p:extLst>
      <p:ext uri="{BB962C8B-B14F-4D97-AF65-F5344CB8AC3E}">
        <p14:creationId xmlns:p14="http://schemas.microsoft.com/office/powerpoint/2010/main" val="903307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2D8309C-B16D-8BD2-0A80-4471488A7672}"/>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FCAD42E-DA87-BC96-220A-44CDB9D00A6F}"/>
              </a:ext>
            </a:extLst>
          </p:cNvPr>
          <p:cNvSpPr>
            <a:spLocks noGrp="1" noChangeArrowheads="1"/>
          </p:cNvSpPr>
          <p:nvPr>
            <p:ph type="body" idx="1"/>
          </p:nvPr>
        </p:nvSpPr>
        <p:spPr>
          <a:xfrm>
            <a:off x="404664" y="4343400"/>
            <a:ext cx="5976664" cy="4621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GB" altLang="en-US" sz="1100" dirty="0">
                <a:latin typeface="Arial" panose="020B0604020202020204" pitchFamily="34" charset="0"/>
                <a:cs typeface="Arial" panose="020B0604020202020204" pitchFamily="34" charset="0"/>
              </a:rPr>
              <a:t>Compress the lower half of the sternum at least one third of the depth of the child’s/infant’s chest. </a:t>
            </a:r>
            <a:endParaRPr lang="en-US" altLang="en-US" sz="1100" dirty="0">
              <a:latin typeface="Arial" panose="020B0604020202020204" pitchFamily="34" charset="0"/>
              <a:cs typeface="Arial" panose="020B0604020202020204" pitchFamily="34" charset="0"/>
            </a:endParaRPr>
          </a:p>
          <a:p>
            <a:pPr>
              <a:spcBef>
                <a:spcPts val="0"/>
              </a:spcBef>
            </a:pPr>
            <a:endParaRPr lang="en-US" altLang="en-US" sz="1100" dirty="0">
              <a:latin typeface="Arial" panose="020B0604020202020204" pitchFamily="34" charset="0"/>
              <a:cs typeface="Arial" panose="020B0604020202020204" pitchFamily="34" charset="0"/>
            </a:endParaRPr>
          </a:p>
          <a:p>
            <a:pPr>
              <a:spcBef>
                <a:spcPts val="0"/>
              </a:spcBef>
            </a:pPr>
            <a:r>
              <a:rPr lang="en-GB" altLang="en-US" sz="1100" dirty="0">
                <a:latin typeface="Arial" panose="020B0604020202020204" pitchFamily="34" charset="0"/>
                <a:cs typeface="Arial" panose="020B0604020202020204" pitchFamily="34" charset="0"/>
              </a:rPr>
              <a:t>Infant - Using two-thumb encircling technique over the lower half of the sternum – at least 4cm</a:t>
            </a:r>
          </a:p>
          <a:p>
            <a:pPr>
              <a:spcBef>
                <a:spcPts val="0"/>
              </a:spcBef>
            </a:pPr>
            <a:r>
              <a:rPr lang="en-GB" altLang="en-US" sz="1100" dirty="0">
                <a:latin typeface="Arial" panose="020B0604020202020204" pitchFamily="34" charset="0"/>
                <a:cs typeface="Arial" panose="020B0604020202020204" pitchFamily="34" charset="0"/>
              </a:rPr>
              <a:t>Child - Using the heel of one hand (or two) over the lower half of the sternum – at least 5 cm</a:t>
            </a:r>
          </a:p>
        </p:txBody>
      </p:sp>
      <p:sp>
        <p:nvSpPr>
          <p:cNvPr id="32772" name="Rectangle 7">
            <a:extLst>
              <a:ext uri="{FF2B5EF4-FFF2-40B4-BE49-F238E27FC236}">
                <a16:creationId xmlns:a16="http://schemas.microsoft.com/office/drawing/2014/main" id="{4F14A42E-7EC4-D7FB-B921-7621FEF175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18749DA7-2F49-4BAE-95DD-4889FCA49515}" type="slidenum">
              <a:rPr lang="en-US" altLang="en-US" smtClean="0"/>
              <a:pPr>
                <a:spcBef>
                  <a:spcPct val="0"/>
                </a:spcBef>
              </a:pPr>
              <a:t>11</a:t>
            </a:fld>
            <a:endParaRPr lang="en-US" altLang="en-US"/>
          </a:p>
        </p:txBody>
      </p:sp>
    </p:spTree>
    <p:extLst>
      <p:ext uri="{BB962C8B-B14F-4D97-AF65-F5344CB8AC3E}">
        <p14:creationId xmlns:p14="http://schemas.microsoft.com/office/powerpoint/2010/main" val="1707869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a:extLst>
              <a:ext uri="{FF2B5EF4-FFF2-40B4-BE49-F238E27FC236}">
                <a16:creationId xmlns:a16="http://schemas.microsoft.com/office/drawing/2014/main" id="{92F7D0CA-40E6-9DC9-003D-41697D0185B2}"/>
              </a:ext>
            </a:extLst>
          </p:cNvPr>
          <p:cNvSpPr>
            <a:spLocks noGrp="1" noRot="1" noChangeAspect="1" noChangeArrowheads="1" noTextEdit="1"/>
          </p:cNvSpPr>
          <p:nvPr>
            <p:ph type="sldImg"/>
          </p:nvPr>
        </p:nvSpPr>
        <p:spPr>
          <a:ln/>
        </p:spPr>
        <p:txBody>
          <a:bodyPr/>
          <a:lstStyle/>
          <a:p>
            <a:endParaRPr lang="nl-NL"/>
          </a:p>
        </p:txBody>
      </p:sp>
      <p:sp>
        <p:nvSpPr>
          <p:cNvPr id="35843" name="Tijdelijke aanduiding voor notities 2">
            <a:extLst>
              <a:ext uri="{FF2B5EF4-FFF2-40B4-BE49-F238E27FC236}">
                <a16:creationId xmlns:a16="http://schemas.microsoft.com/office/drawing/2014/main" id="{CDD7A56F-113B-FC1B-ABF5-510A80A8A3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sz="1200" b="0" i="0" u="none" strike="noStrike" kern="1200" dirty="0">
                <a:solidFill>
                  <a:schemeClr val="tx1"/>
                </a:solidFill>
                <a:effectLst/>
                <a:latin typeface="Arial Narrow" pitchFamily="34" charset="0"/>
                <a:ea typeface="+mn-ea"/>
                <a:cs typeface="+mn-cs"/>
              </a:rPr>
              <a:t>DEZE DIA KAN OVERGESLAGREN WORDEN TIJDES DE CURSUS</a:t>
            </a:r>
          </a:p>
          <a:p>
            <a:endParaRPr lang="nl-BE" sz="1200" b="0" i="0" u="none" strike="noStrike" kern="1200" dirty="0">
              <a:solidFill>
                <a:schemeClr val="tx1"/>
              </a:solidFill>
              <a:effectLst/>
              <a:latin typeface="Arial Narrow" pitchFamily="34" charset="0"/>
              <a:ea typeface="+mn-ea"/>
              <a:cs typeface="+mn-cs"/>
            </a:endParaRPr>
          </a:p>
          <a:p>
            <a:r>
              <a:rPr lang="nl-BE" sz="1200" b="0" i="0" u="none" strike="noStrike" kern="1200" dirty="0">
                <a:solidFill>
                  <a:schemeClr val="tx1"/>
                </a:solidFill>
                <a:effectLst/>
                <a:latin typeface="Arial Narrow" pitchFamily="34" charset="0"/>
                <a:ea typeface="+mn-ea"/>
                <a:cs typeface="+mn-cs"/>
              </a:rPr>
              <a:t>If you encounter a child who appears to be unresponsive and you have no training in PBLS, ensure your own safety and that of the child and follow the </a:t>
            </a:r>
            <a:r>
              <a:rPr lang="nl-BE" sz="1200" b="1" i="0" u="none" strike="noStrike" kern="1200" dirty="0">
                <a:solidFill>
                  <a:schemeClr val="tx1"/>
                </a:solidFill>
                <a:effectLst/>
                <a:latin typeface="Arial Narrow" pitchFamily="34" charset="0"/>
                <a:ea typeface="+mn-ea"/>
                <a:cs typeface="+mn-cs"/>
              </a:rPr>
              <a:t>3 steps to save a life</a:t>
            </a:r>
            <a:r>
              <a:rPr lang="nl-BE" sz="1200" b="0" i="0" u="none" strike="noStrike" kern="1200" dirty="0">
                <a:solidFill>
                  <a:schemeClr val="tx1"/>
                </a:solidFill>
                <a:effectLst/>
                <a:latin typeface="Arial Narrow" pitchFamily="34" charset="0"/>
                <a:ea typeface="+mn-ea"/>
                <a:cs typeface="+mn-cs"/>
              </a:rPr>
              <a:t> (</a:t>
            </a:r>
            <a:r>
              <a:rPr lang="nl-BE" sz="1200" b="0" i="0" u="none" strike="noStrike" kern="1200" dirty="0">
                <a:solidFill>
                  <a:schemeClr val="tx1"/>
                </a:solidFill>
                <a:effectLst/>
                <a:latin typeface="Arial Narrow" pitchFamily="34" charset="0"/>
                <a:ea typeface="+mn-ea"/>
                <a:cs typeface="+mn-cs"/>
                <a:hlinkClick r:id="rId3"/>
              </a:rPr>
              <a:t>Fig. 6</a:t>
            </a:r>
            <a:r>
              <a:rPr lang="nl-BE" sz="1200" b="0" i="0" u="none" strike="noStrike" kern="1200" dirty="0">
                <a:solidFill>
                  <a:schemeClr val="tx1"/>
                </a:solidFill>
                <a:effectLst/>
                <a:latin typeface="Arial Narrow" pitchFamily="34" charset="0"/>
                <a:ea typeface="+mn-ea"/>
                <a:cs typeface="+mn-cs"/>
              </a:rPr>
              <a:t>):</a:t>
            </a:r>
          </a:p>
          <a:p>
            <a:r>
              <a:rPr lang="nl-BE" sz="1200" b="1" i="0" u="none" strike="noStrike" kern="1200" dirty="0">
                <a:solidFill>
                  <a:schemeClr val="tx1"/>
                </a:solidFill>
                <a:effectLst/>
                <a:latin typeface="Arial Narrow" pitchFamily="34" charset="0"/>
                <a:ea typeface="+mn-ea"/>
                <a:cs typeface="+mn-cs"/>
              </a:rPr>
              <a:t>oCheck</a:t>
            </a:r>
            <a:r>
              <a:rPr lang="nl-BE" sz="1200" b="0" i="0" u="none" strike="noStrike" kern="1200" dirty="0">
                <a:solidFill>
                  <a:schemeClr val="tx1"/>
                </a:solidFill>
                <a:effectLst/>
                <a:latin typeface="Arial Narrow" pitchFamily="34" charset="0"/>
                <a:ea typeface="+mn-ea"/>
                <a:cs typeface="+mn-cs"/>
              </a:rPr>
              <a:t> if the child reacts to a non-painful stimulus.</a:t>
            </a:r>
          </a:p>
          <a:p>
            <a:r>
              <a:rPr lang="nl-BE" sz="1200" b="1" i="0" u="none" strike="noStrike" kern="1200" dirty="0">
                <a:solidFill>
                  <a:schemeClr val="tx1"/>
                </a:solidFill>
                <a:effectLst/>
                <a:latin typeface="Arial Narrow" pitchFamily="34" charset="0"/>
                <a:ea typeface="+mn-ea"/>
                <a:cs typeface="+mn-cs"/>
              </a:rPr>
              <a:t>oCall</a:t>
            </a:r>
            <a:r>
              <a:rPr lang="nl-BE" sz="1200" b="0" i="0" u="none" strike="noStrike" kern="1200" dirty="0">
                <a:solidFill>
                  <a:schemeClr val="tx1"/>
                </a:solidFill>
                <a:effectLst/>
                <a:latin typeface="Arial Narrow" pitchFamily="34" charset="0"/>
                <a:ea typeface="+mn-ea"/>
                <a:cs typeface="+mn-cs"/>
              </a:rPr>
              <a:t> the EMS immediately if the child does not react and follow the dispatcher’s advice.</a:t>
            </a:r>
          </a:p>
          <a:p>
            <a:r>
              <a:rPr lang="nl-BE" sz="1200" b="1" i="0" u="none" strike="noStrike" kern="1200" dirty="0">
                <a:solidFill>
                  <a:schemeClr val="tx1"/>
                </a:solidFill>
                <a:effectLst/>
                <a:latin typeface="Arial Narrow" pitchFamily="34" charset="0"/>
                <a:ea typeface="+mn-ea"/>
                <a:cs typeface="+mn-cs"/>
              </a:rPr>
              <a:t>oCPR</a:t>
            </a:r>
            <a:r>
              <a:rPr lang="nl-BE" sz="1200" b="0" i="0" u="none" strike="noStrike" kern="1200" dirty="0">
                <a:solidFill>
                  <a:schemeClr val="tx1"/>
                </a:solidFill>
                <a:effectLst/>
                <a:latin typeface="Arial Narrow" pitchFamily="34" charset="0"/>
                <a:ea typeface="+mn-ea"/>
                <a:cs typeface="+mn-cs"/>
              </a:rPr>
              <a:t>: Start CPR immediately following the instructions of the dispatcher.</a:t>
            </a:r>
            <a:endParaRPr lang="nl-BE" sz="1200" b="1" i="0" u="none" strike="noStrike" kern="1200" dirty="0">
              <a:solidFill>
                <a:schemeClr val="tx1"/>
              </a:solidFill>
              <a:effectLst/>
              <a:latin typeface="Arial Narrow" pitchFamily="34" charset="0"/>
              <a:ea typeface="+mn-ea"/>
              <a:cs typeface="+mn-cs"/>
            </a:endParaRPr>
          </a:p>
          <a:p>
            <a:endParaRPr lang="nl-BE" sz="1200" b="0" i="0" u="none" strike="noStrike" kern="1200" dirty="0">
              <a:solidFill>
                <a:schemeClr val="tx1"/>
              </a:solidFill>
              <a:effectLst/>
              <a:latin typeface="Arial Narrow" pitchFamily="34" charset="0"/>
              <a:ea typeface="+mn-ea"/>
              <a:cs typeface="+mn-cs"/>
            </a:endParaRPr>
          </a:p>
          <a:p>
            <a:r>
              <a:rPr lang="nl-BE" sz="1200" b="0" i="0" u="none" strike="noStrike" kern="1200" dirty="0">
                <a:solidFill>
                  <a:schemeClr val="tx1"/>
                </a:solidFill>
                <a:effectLst/>
                <a:latin typeface="Arial Narrow" pitchFamily="34" charset="0"/>
                <a:ea typeface="+mn-ea"/>
                <a:cs typeface="+mn-cs"/>
              </a:rPr>
              <a:t>Dispatchers should encourage bystanders to </a:t>
            </a:r>
            <a:r>
              <a:rPr lang="nl-BE" sz="1200" b="1" i="0" u="none" strike="noStrike" kern="1200" dirty="0">
                <a:solidFill>
                  <a:schemeClr val="tx1"/>
                </a:solidFill>
                <a:effectLst/>
                <a:latin typeface="Arial Narrow" pitchFamily="34" charset="0"/>
                <a:ea typeface="+mn-ea"/>
                <a:cs typeface="+mn-cs"/>
              </a:rPr>
              <a:t>perform both ventilation and chest compressions in children of all ages</a:t>
            </a:r>
            <a:r>
              <a:rPr lang="nl-BE" sz="1200" b="0" i="0" u="none" strike="noStrike" kern="1200" dirty="0">
                <a:solidFill>
                  <a:schemeClr val="tx1"/>
                </a:solidFill>
                <a:effectLst/>
                <a:latin typeface="Arial Narrow" pitchFamily="34" charset="0"/>
                <a:ea typeface="+mn-ea"/>
                <a:cs typeface="+mn-cs"/>
              </a:rPr>
              <a:t>. They should actively ask about signs confirming that the ventilations are effective (e.g. whether the chest is moving).</a:t>
            </a:r>
          </a:p>
          <a:p>
            <a:r>
              <a:rPr lang="nl-BE" sz="1200" b="0" i="0" u="none" strike="noStrike" kern="1200" dirty="0">
                <a:solidFill>
                  <a:schemeClr val="tx1"/>
                </a:solidFill>
                <a:effectLst/>
                <a:latin typeface="Arial Narrow" pitchFamily="34" charset="0"/>
                <a:ea typeface="+mn-ea"/>
                <a:cs typeface="+mn-cs"/>
              </a:rPr>
              <a:t>Dispatchers should use a </a:t>
            </a:r>
            <a:r>
              <a:rPr lang="nl-BE" sz="1200" b="1" i="0" u="none" strike="noStrike" kern="1200" dirty="0">
                <a:solidFill>
                  <a:schemeClr val="tx1"/>
                </a:solidFill>
                <a:effectLst/>
                <a:latin typeface="Arial Narrow" pitchFamily="34" charset="0"/>
                <a:ea typeface="+mn-ea"/>
                <a:cs typeface="+mn-cs"/>
              </a:rPr>
              <a:t>30:2 ratio for CPR instructions with 5 initial rescue breaths for untrained bystanders or bystanders trained only in adult BLS.</a:t>
            </a:r>
          </a:p>
          <a:p>
            <a:r>
              <a:rPr lang="nl-BE" sz="1200" b="0" i="0" u="none" strike="noStrike" kern="1200" dirty="0">
                <a:solidFill>
                  <a:schemeClr val="tx1"/>
                </a:solidFill>
                <a:effectLst/>
                <a:latin typeface="Arial Narrow" pitchFamily="34" charset="0"/>
                <a:ea typeface="+mn-ea"/>
                <a:cs typeface="+mn-cs"/>
              </a:rPr>
              <a:t>If the bystanders are not willing or able to perform rescue breathing, dispatchers should encourage compression-only CPR in all children.</a:t>
            </a:r>
          </a:p>
          <a:p>
            <a:r>
              <a:rPr lang="nl-BE" sz="1200" b="0" i="0" u="none" strike="noStrike" kern="1200" dirty="0">
                <a:solidFill>
                  <a:schemeClr val="tx1"/>
                </a:solidFill>
                <a:effectLst/>
                <a:latin typeface="Arial Narrow" pitchFamily="34" charset="0"/>
                <a:ea typeface="+mn-ea"/>
                <a:cs typeface="+mn-cs"/>
              </a:rPr>
              <a:t>Dispatchers should instruct bystanders to use age-specific techniques for chest compressions and breathing in infants, children and adolescents (see below).</a:t>
            </a:r>
          </a:p>
          <a:p>
            <a:endParaRPr lang="nl-NL" altLang="nl-BE" dirty="0"/>
          </a:p>
        </p:txBody>
      </p:sp>
      <p:sp>
        <p:nvSpPr>
          <p:cNvPr id="35844" name="Tijdelijke aanduiding voor dianummer 3">
            <a:extLst>
              <a:ext uri="{FF2B5EF4-FFF2-40B4-BE49-F238E27FC236}">
                <a16:creationId xmlns:a16="http://schemas.microsoft.com/office/drawing/2014/main" id="{7BBBE9B5-4A67-754B-FF58-E11C78AC51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25000">
                <a:solidFill>
                  <a:schemeClr val="tx1"/>
                </a:solidFill>
                <a:latin typeface="Times New Roman" panose="02020603050405020304" pitchFamily="18" charset="0"/>
              </a:defRPr>
            </a:lvl1pPr>
            <a:lvl2pPr marL="742950" indent="-285750">
              <a:defRPr sz="2400" baseline="-25000">
                <a:solidFill>
                  <a:schemeClr val="tx1"/>
                </a:solidFill>
                <a:latin typeface="Times New Roman" panose="02020603050405020304" pitchFamily="18" charset="0"/>
              </a:defRPr>
            </a:lvl2pPr>
            <a:lvl3pPr marL="1143000" indent="-228600">
              <a:defRPr sz="2400" baseline="-25000">
                <a:solidFill>
                  <a:schemeClr val="tx1"/>
                </a:solidFill>
                <a:latin typeface="Times New Roman" panose="02020603050405020304" pitchFamily="18" charset="0"/>
              </a:defRPr>
            </a:lvl3pPr>
            <a:lvl4pPr marL="1600200" indent="-228600">
              <a:defRPr sz="2400" baseline="-25000">
                <a:solidFill>
                  <a:schemeClr val="tx1"/>
                </a:solidFill>
                <a:latin typeface="Times New Roman" panose="02020603050405020304" pitchFamily="18" charset="0"/>
              </a:defRPr>
            </a:lvl4pPr>
            <a:lvl5pPr marL="2057400" indent="-228600">
              <a:defRPr sz="2400" baseline="-25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aseline="-25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aseline="-25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aseline="-25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aseline="-25000">
                <a:solidFill>
                  <a:schemeClr val="tx1"/>
                </a:solidFill>
                <a:latin typeface="Times New Roman" panose="02020603050405020304" pitchFamily="18" charset="0"/>
              </a:defRPr>
            </a:lvl9pPr>
          </a:lstStyle>
          <a:p>
            <a:fld id="{E4E7D566-4F89-004A-B606-F04988513B85}" type="slidenum">
              <a:rPr lang="en-US" altLang="nl-BE" sz="1200" baseline="0"/>
              <a:pPr/>
              <a:t>12</a:t>
            </a:fld>
            <a:endParaRPr lang="en-US" altLang="nl-BE" sz="1200" baseline="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13</a:t>
            </a:fld>
            <a:endParaRPr lang="en-US" altLang="en-US"/>
          </a:p>
        </p:txBody>
      </p:sp>
    </p:spTree>
    <p:extLst>
      <p:ext uri="{BB962C8B-B14F-4D97-AF65-F5344CB8AC3E}">
        <p14:creationId xmlns:p14="http://schemas.microsoft.com/office/powerpoint/2010/main" val="339610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2BED83A-8155-BE4C-6A75-1349CBCD395D}"/>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8AB1CCCB-97DC-09F4-478D-E5D560818E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Use airway adjuncts as appropriate and in a timely fashion</a:t>
            </a:r>
          </a:p>
          <a:p>
            <a:endParaRPr lang="en-GB" altLang="en-US" dirty="0">
              <a:latin typeface="Arial" panose="020B0604020202020204" pitchFamily="34" charset="0"/>
              <a:cs typeface="Arial" panose="020B0604020202020204" pitchFamily="34" charset="0"/>
            </a:endParaRPr>
          </a:p>
        </p:txBody>
      </p:sp>
      <p:sp>
        <p:nvSpPr>
          <p:cNvPr id="37892" name="Rectangle 7">
            <a:extLst>
              <a:ext uri="{FF2B5EF4-FFF2-40B4-BE49-F238E27FC236}">
                <a16:creationId xmlns:a16="http://schemas.microsoft.com/office/drawing/2014/main" id="{833D3D87-E6A4-AAA9-F543-5D428417A7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08EF45E0-ABA8-434C-9842-AA2B7D92395A}"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CFE00-F4BE-026F-21A0-4B4FB178F5A7}"/>
            </a:ext>
          </a:extLst>
        </p:cNvPr>
        <p:cNvGrpSpPr/>
        <p:nvPr/>
      </p:nvGrpSpPr>
      <p:grpSpPr>
        <a:xfrm>
          <a:off x="0" y="0"/>
          <a:ext cx="0" cy="0"/>
          <a:chOff x="0" y="0"/>
          <a:chExt cx="0" cy="0"/>
        </a:xfrm>
      </p:grpSpPr>
      <p:sp>
        <p:nvSpPr>
          <p:cNvPr id="37890" name="Rectangle 2">
            <a:extLst>
              <a:ext uri="{FF2B5EF4-FFF2-40B4-BE49-F238E27FC236}">
                <a16:creationId xmlns:a16="http://schemas.microsoft.com/office/drawing/2014/main" id="{037375BD-4D9C-BEE2-4059-B4DE5E7EC5BF}"/>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11EA61E-E23C-0F90-A686-7902275EFA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mj-lt"/>
              <a:buNone/>
            </a:pPr>
            <a:r>
              <a:rPr lang="nl-BE" sz="1200" b="0" i="0" kern="1200" dirty="0">
                <a:solidFill>
                  <a:schemeClr val="tx1"/>
                </a:solidFill>
                <a:effectLst/>
                <a:latin typeface="Arial Narrow" pitchFamily="34" charset="0"/>
                <a:ea typeface="MS PGothic" pitchFamily="34" charset="-128"/>
                <a:cs typeface="ＭＳ Ｐゴシック" charset="0"/>
              </a:rPr>
              <a:t>In de nieuwe richtlijnen wordt sterk aangedrongen om </a:t>
            </a:r>
            <a:r>
              <a:rPr lang="nl-BE" sz="1200" b="1" i="0" kern="1200" dirty="0">
                <a:solidFill>
                  <a:schemeClr val="tx1"/>
                </a:solidFill>
                <a:effectLst/>
                <a:latin typeface="Arial Narrow" pitchFamily="34" charset="0"/>
                <a:ea typeface="MS PGothic" pitchFamily="34" charset="-128"/>
                <a:cs typeface="ＭＳ Ｐゴシック" charset="0"/>
              </a:rPr>
              <a:t>alleen over te gaan op masker-en-ballon beademing als je met twee personen bent</a:t>
            </a:r>
            <a:r>
              <a:rPr lang="nl-BE" sz="1200" b="0" i="0" kern="1200" dirty="0">
                <a:solidFill>
                  <a:schemeClr val="tx1"/>
                </a:solidFill>
                <a:effectLst/>
                <a:latin typeface="Arial Narrow" pitchFamily="34" charset="0"/>
                <a:ea typeface="MS PGothic" pitchFamily="34" charset="-128"/>
                <a:cs typeface="ＭＳ Ｐゴシック" charset="0"/>
              </a:rPr>
              <a:t>. De tweede persoon kan dan het masker vasthouden en de luchtweg openen via een jaw trust maneuver .</a:t>
            </a:r>
            <a:endParaRPr lang="nl-BE" dirty="0"/>
          </a:p>
          <a:p>
            <a:endParaRPr lang="en-GB" altLang="en-US" dirty="0">
              <a:latin typeface="Arial" panose="020B0604020202020204" pitchFamily="34" charset="0"/>
              <a:cs typeface="Arial" panose="020B0604020202020204" pitchFamily="34" charset="0"/>
            </a:endParaRPr>
          </a:p>
        </p:txBody>
      </p:sp>
      <p:sp>
        <p:nvSpPr>
          <p:cNvPr id="37892" name="Rectangle 7">
            <a:extLst>
              <a:ext uri="{FF2B5EF4-FFF2-40B4-BE49-F238E27FC236}">
                <a16:creationId xmlns:a16="http://schemas.microsoft.com/office/drawing/2014/main" id="{F4B28338-51A5-56B3-CA05-A297B24A44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08EF45E0-ABA8-434C-9842-AA2B7D92395A}" type="slidenum">
              <a:rPr lang="en-US" altLang="en-US" smtClean="0"/>
              <a:pPr>
                <a:spcBef>
                  <a:spcPct val="0"/>
                </a:spcBef>
              </a:pPr>
              <a:t>15</a:t>
            </a:fld>
            <a:endParaRPr lang="en-US" altLang="en-US"/>
          </a:p>
        </p:txBody>
      </p:sp>
    </p:spTree>
    <p:extLst>
      <p:ext uri="{BB962C8B-B14F-4D97-AF65-F5344CB8AC3E}">
        <p14:creationId xmlns:p14="http://schemas.microsoft.com/office/powerpoint/2010/main" val="2958782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16</a:t>
            </a:fld>
            <a:endParaRPr lang="en-US" altLang="en-US"/>
          </a:p>
        </p:txBody>
      </p:sp>
    </p:spTree>
    <p:extLst>
      <p:ext uri="{BB962C8B-B14F-4D97-AF65-F5344CB8AC3E}">
        <p14:creationId xmlns:p14="http://schemas.microsoft.com/office/powerpoint/2010/main" val="1339252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814DB60-4F1C-218C-670B-1C13EA4D3159}"/>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37CB00FD-24E3-ED22-37FA-6F240ACE9A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Mention checking leads and turning up ECG gain</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43012" name="Rectangle 7">
            <a:extLst>
              <a:ext uri="{FF2B5EF4-FFF2-40B4-BE49-F238E27FC236}">
                <a16:creationId xmlns:a16="http://schemas.microsoft.com/office/drawing/2014/main" id="{A4637893-F921-80E6-039E-B41EE2BEA3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5D7EEB62-DAF8-44C0-BD4A-89B97AF73667}" type="slidenum">
              <a:rPr lang="en-US" altLang="en-US" smtClean="0"/>
              <a:pPr>
                <a:spcBef>
                  <a:spcPct val="0"/>
                </a:spcBef>
              </a:pPr>
              <a:t>17</a:t>
            </a:fld>
            <a:endParaRPr lang="en-US" altLang="en-US"/>
          </a:p>
        </p:txBody>
      </p:sp>
    </p:spTree>
    <p:extLst>
      <p:ext uri="{BB962C8B-B14F-4D97-AF65-F5344CB8AC3E}">
        <p14:creationId xmlns:p14="http://schemas.microsoft.com/office/powerpoint/2010/main" val="1485829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4D61BC3-2FE0-D9D3-8EA7-5E9324D8C13E}"/>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B8757353-8F6C-F12B-9E6E-BDDAC7BA3C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cs typeface="Arial" panose="020B0604020202020204" pitchFamily="34" charset="0"/>
              </a:rPr>
              <a:t>Pulseless Electrical Activity is the absence of a palpable pulse in the presence of an electrical rhythm that should produce a pulse in an unconscious patient</a:t>
            </a:r>
          </a:p>
          <a:p>
            <a:pPr marL="171450" indent="-171450">
              <a:buFontTx/>
              <a:buChar char="•"/>
            </a:pPr>
            <a:r>
              <a:rPr lang="en-US" altLang="en-US" dirty="0">
                <a:latin typeface="Arial" panose="020B0604020202020204" pitchFamily="34" charset="0"/>
                <a:cs typeface="Arial" panose="020B0604020202020204" pitchFamily="34" charset="0"/>
              </a:rPr>
              <a:t>Electro-Mechanical Dis-association is a particular type of PEA usually seen in adults with severe coronary disease and therefore not relevant to children. The two names are sometimes used interchangeably</a:t>
            </a:r>
          </a:p>
        </p:txBody>
      </p:sp>
      <p:sp>
        <p:nvSpPr>
          <p:cNvPr id="45060" name="Rectangle 7">
            <a:extLst>
              <a:ext uri="{FF2B5EF4-FFF2-40B4-BE49-F238E27FC236}">
                <a16:creationId xmlns:a16="http://schemas.microsoft.com/office/drawing/2014/main" id="{A9A5C9D9-F904-410C-1CA0-6B4008132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8DFB5EE2-E7B5-4139-B9EA-5E83E19BE974}" type="slidenum">
              <a:rPr lang="en-US" altLang="en-US" smtClean="0"/>
              <a:pPr>
                <a:spcBef>
                  <a:spcPct val="0"/>
                </a:spcBef>
              </a:pPr>
              <a:t>18</a:t>
            </a:fld>
            <a:endParaRPr lang="en-US" altLang="en-US"/>
          </a:p>
        </p:txBody>
      </p:sp>
    </p:spTree>
    <p:extLst>
      <p:ext uri="{BB962C8B-B14F-4D97-AF65-F5344CB8AC3E}">
        <p14:creationId xmlns:p14="http://schemas.microsoft.com/office/powerpoint/2010/main" val="290894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DD17B-A6B3-2835-73B4-FC9BDDC29546}"/>
            </a:ext>
          </a:extLst>
        </p:cNvPr>
        <p:cNvGrpSpPr/>
        <p:nvPr/>
      </p:nvGrpSpPr>
      <p:grpSpPr>
        <a:xfrm>
          <a:off x="0" y="0"/>
          <a:ext cx="0" cy="0"/>
          <a:chOff x="0" y="0"/>
          <a:chExt cx="0" cy="0"/>
        </a:xfrm>
      </p:grpSpPr>
      <p:sp>
        <p:nvSpPr>
          <p:cNvPr id="45058" name="Rectangle 2">
            <a:extLst>
              <a:ext uri="{FF2B5EF4-FFF2-40B4-BE49-F238E27FC236}">
                <a16:creationId xmlns:a16="http://schemas.microsoft.com/office/drawing/2014/main" id="{9D4441E0-332A-4693-B8A0-827337CFEF18}"/>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7FB51CF0-BDE1-BA40-B4AD-ECC6E95786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dirty="0">
              <a:latin typeface="Arial" panose="020B0604020202020204" pitchFamily="34" charset="0"/>
              <a:cs typeface="Arial" panose="020B0604020202020204" pitchFamily="34" charset="0"/>
            </a:endParaRPr>
          </a:p>
        </p:txBody>
      </p:sp>
      <p:sp>
        <p:nvSpPr>
          <p:cNvPr id="45060" name="Rectangle 7">
            <a:extLst>
              <a:ext uri="{FF2B5EF4-FFF2-40B4-BE49-F238E27FC236}">
                <a16:creationId xmlns:a16="http://schemas.microsoft.com/office/drawing/2014/main" id="{66B27A50-8726-3A05-A9CF-3147C30FFB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8DFB5EE2-E7B5-4139-B9EA-5E83E19BE974}" type="slidenum">
              <a:rPr lang="en-US" altLang="en-US" smtClean="0"/>
              <a:pPr>
                <a:spcBef>
                  <a:spcPct val="0"/>
                </a:spcBef>
              </a:pPr>
              <a:t>19</a:t>
            </a:fld>
            <a:endParaRPr lang="en-US" altLang="en-US"/>
          </a:p>
        </p:txBody>
      </p:sp>
    </p:spTree>
    <p:extLst>
      <p:ext uri="{BB962C8B-B14F-4D97-AF65-F5344CB8AC3E}">
        <p14:creationId xmlns:p14="http://schemas.microsoft.com/office/powerpoint/2010/main" val="184647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5D1BA4F-E7DF-D0D1-F4FF-2C59335CD89F}"/>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DE2BB303-2C95-D6C7-8808-C4C7020DB7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8436" name="Rectangle 7">
            <a:extLst>
              <a:ext uri="{FF2B5EF4-FFF2-40B4-BE49-F238E27FC236}">
                <a16:creationId xmlns:a16="http://schemas.microsoft.com/office/drawing/2014/main" id="{82DC3549-9F89-2E8C-0DB6-0C5DF3C27B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F78E236A-05EF-4D0B-A644-73FDD8D17768}"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20</a:t>
            </a:fld>
            <a:endParaRPr lang="en-US" altLang="en-US"/>
          </a:p>
        </p:txBody>
      </p:sp>
    </p:spTree>
    <p:extLst>
      <p:ext uri="{BB962C8B-B14F-4D97-AF65-F5344CB8AC3E}">
        <p14:creationId xmlns:p14="http://schemas.microsoft.com/office/powerpoint/2010/main" val="844466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F19025B-039A-BC59-1ADC-FCCEEFD8082E}"/>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5F2C882A-3CA8-7A94-8A1C-9290E411D4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Arial" panose="020B0604020202020204" pitchFamily="34" charset="0"/>
                <a:cs typeface="Arial" panose="020B0604020202020204" pitchFamily="34" charset="0"/>
              </a:rPr>
              <a:t>Instructor notes</a:t>
            </a:r>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Ask the candidates to shout out the 4 Hs and then click to project these; then ask for the 4 Ts and then click to project these.</a:t>
            </a:r>
            <a:endParaRPr lang="en-US" altLang="en-US" b="1" dirty="0">
              <a:latin typeface="Arial" panose="020B0604020202020204" pitchFamily="34" charset="0"/>
              <a:cs typeface="Arial" panose="020B0604020202020204" pitchFamily="34" charset="0"/>
            </a:endParaRPr>
          </a:p>
        </p:txBody>
      </p:sp>
      <p:sp>
        <p:nvSpPr>
          <p:cNvPr id="59396" name="Rectangle 7">
            <a:extLst>
              <a:ext uri="{FF2B5EF4-FFF2-40B4-BE49-F238E27FC236}">
                <a16:creationId xmlns:a16="http://schemas.microsoft.com/office/drawing/2014/main" id="{26727AE4-4030-E60D-5E72-44DC10EFF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67D16650-2A5C-4F7F-9560-B70947BA9243}"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47DC4D0-71F0-017A-3647-38221254545B}"/>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AEC4D1B5-DE9B-30FF-062D-17442481A4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z="1000">
              <a:cs typeface="Times New Roman" panose="02020603050405020304" pitchFamily="18" charset="0"/>
            </a:endParaRPr>
          </a:p>
        </p:txBody>
      </p:sp>
      <p:sp>
        <p:nvSpPr>
          <p:cNvPr id="47108" name="Rectangle 7">
            <a:extLst>
              <a:ext uri="{FF2B5EF4-FFF2-40B4-BE49-F238E27FC236}">
                <a16:creationId xmlns:a16="http://schemas.microsoft.com/office/drawing/2014/main" id="{65BC1A8C-ACC8-D64D-9A42-D8428E3902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3723F383-EAAD-4969-9079-9568CA2C33AC}" type="slidenum">
              <a:rPr lang="en-US" altLang="en-US" smtClean="0"/>
              <a:pPr>
                <a:spcBef>
                  <a:spcPct val="0"/>
                </a:spcBef>
              </a:pPr>
              <a:t>22</a:t>
            </a:fld>
            <a:endParaRPr lang="en-US" altLang="en-US"/>
          </a:p>
        </p:txBody>
      </p:sp>
    </p:spTree>
    <p:extLst>
      <p:ext uri="{BB962C8B-B14F-4D97-AF65-F5344CB8AC3E}">
        <p14:creationId xmlns:p14="http://schemas.microsoft.com/office/powerpoint/2010/main" val="1622787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23</a:t>
            </a:fld>
            <a:endParaRPr lang="en-US" altLang="en-US"/>
          </a:p>
        </p:txBody>
      </p:sp>
    </p:spTree>
    <p:extLst>
      <p:ext uri="{BB962C8B-B14F-4D97-AF65-F5344CB8AC3E}">
        <p14:creationId xmlns:p14="http://schemas.microsoft.com/office/powerpoint/2010/main" val="2322526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F59F598-0232-E896-42BC-4CFACA3FC66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73FC0B20-B648-B3F8-63D0-0B84061C0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For the infant of less than one year a manual defibrillator which can adjusted to give the correct shock is recommended. However, if an AED is the only defibrillator available, it use should be considered, preferably with paediatric attenuation pads. The order of decreasing preference for defibrillation in the under ones is as follows:</a:t>
            </a:r>
          </a:p>
          <a:p>
            <a:endParaRPr lang="en-GB" altLang="en-US" dirty="0">
              <a:latin typeface="Arial" panose="020B0604020202020204" pitchFamily="34" charset="0"/>
              <a:cs typeface="Arial" panose="020B0604020202020204" pitchFamily="34" charset="0"/>
            </a:endParaRP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Manual defibrillator</a:t>
            </a: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AED with dose attenuator</a:t>
            </a:r>
          </a:p>
          <a:p>
            <a:pPr indent="177800">
              <a:buFont typeface="Calibri" panose="020F0502020204030204" pitchFamily="34" charset="0"/>
              <a:buAutoNum type="arabicPeriod"/>
            </a:pPr>
            <a:r>
              <a:rPr lang="en-GB" altLang="en-US" dirty="0">
                <a:latin typeface="Arial" panose="020B0604020202020204" pitchFamily="34" charset="0"/>
                <a:cs typeface="Arial" panose="020B0604020202020204" pitchFamily="34" charset="0"/>
              </a:rPr>
              <a:t>AED without dose attenuator</a:t>
            </a:r>
          </a:p>
          <a:p>
            <a:pPr indent="177800">
              <a:buFont typeface="Calibri" panose="020F0502020204030204" pitchFamily="34" charset="0"/>
              <a:buAutoNum type="arabicPeriod"/>
            </a:pPr>
            <a:endParaRPr lang="en-GB" altLang="en-US" dirty="0">
              <a:latin typeface="Arial" panose="020B0604020202020204" pitchFamily="34" charset="0"/>
              <a:cs typeface="Arial" panose="020B0604020202020204" pitchFamily="34" charset="0"/>
            </a:endParaRPr>
          </a:p>
          <a:p>
            <a:pPr marL="0" indent="0">
              <a:buFont typeface="Calibri" panose="020F0502020204030204" pitchFamily="34" charset="0"/>
              <a:buNone/>
            </a:pPr>
            <a:r>
              <a:rPr lang="en-GB" dirty="0"/>
              <a:t>From Resuscitation 161 (2021) page 338 -  European Resuscitation Council Guidelines 2021: Paediatric Life Support : </a:t>
            </a:r>
          </a:p>
          <a:p>
            <a:pPr marL="0" indent="0">
              <a:buFont typeface="Calibri" panose="020F0502020204030204" pitchFamily="34" charset="0"/>
              <a:buNone/>
            </a:pPr>
            <a:r>
              <a:rPr lang="en-GB" i="1" dirty="0"/>
              <a:t>“Use 4 J/kg as the standard energy dose for shocks. It seems reasonable not to use doses above those suggested for adults (120-200 J, depending on the type of defibrillator). Consider escalating doses -stepwise increasing up to 8 J/Kg and max. 360 J- for refractory VF/</a:t>
            </a:r>
            <a:r>
              <a:rPr lang="en-GB" i="1" dirty="0" err="1"/>
              <a:t>pVT</a:t>
            </a:r>
            <a:r>
              <a:rPr lang="en-GB" i="1" dirty="0"/>
              <a:t> (i.e. more than 5 shocks </a:t>
            </a:r>
            <a:r>
              <a:rPr lang="en-GB" i="1" dirty="0" err="1"/>
              <a:t>neede</a:t>
            </a:r>
            <a:endParaRPr lang="en-US" altLang="en-US" dirty="0">
              <a:latin typeface="Arial" panose="020B0604020202020204" pitchFamily="34" charset="0"/>
              <a:cs typeface="Arial" panose="020B0604020202020204" pitchFamily="34" charset="0"/>
            </a:endParaRPr>
          </a:p>
        </p:txBody>
      </p:sp>
      <p:sp>
        <p:nvSpPr>
          <p:cNvPr id="61444" name="Rectangle 7">
            <a:extLst>
              <a:ext uri="{FF2B5EF4-FFF2-40B4-BE49-F238E27FC236}">
                <a16:creationId xmlns:a16="http://schemas.microsoft.com/office/drawing/2014/main" id="{A07539D6-1B67-B935-AE1B-579E7F67FE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29B8AFEF-1739-4129-B26A-64B94438561C}" type="slidenum">
              <a:rPr lang="en-US" altLang="en-US" smtClean="0"/>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46188" y="1279525"/>
            <a:ext cx="4606925" cy="3454400"/>
          </a:xfrm>
        </p:spPr>
        <p:txBody>
          <a:bodyPr/>
          <a:lstStyle/>
          <a:p>
            <a:endParaRPr lang="nl-NL"/>
          </a:p>
        </p:txBody>
      </p:sp>
      <p:sp>
        <p:nvSpPr>
          <p:cNvPr id="3" name="Tijdelijke aanduiding voor notities 2"/>
          <p:cNvSpPr>
            <a:spLocks noGrp="1"/>
          </p:cNvSpPr>
          <p:nvPr>
            <p:ph type="body" idx="1"/>
          </p:nvPr>
        </p:nvSpPr>
        <p:spPr/>
        <p:txBody>
          <a:bodyPr/>
          <a:lstStyle/>
          <a:p>
            <a:r>
              <a:rPr lang="nl-BE"/>
              <a:t>Ontbloot dan de borstkas en plaats de electroden. </a:t>
            </a: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Bij kinderen die gemakkelijk op de zij gedraaid kunnen worden (tot een jaar of 8 of &lt;25 kg), plaats je de elektroden voor-achterwaarts: de voorste elektrode tegen het midden van de borstkas net links van het borstbeen en de achterste elektrode in het midden van de rug tussen de schouderbladen.</a:t>
            </a:r>
          </a:p>
          <a:p>
            <a:r>
              <a:rPr lang="nl-BE" sz="1200" kern="1200">
                <a:solidFill>
                  <a:schemeClr val="tx1"/>
                </a:solidFill>
                <a:effectLst/>
                <a:latin typeface="+mn-lt"/>
                <a:ea typeface="+mn-ea"/>
                <a:cs typeface="+mn-cs"/>
              </a:rPr>
              <a:t>Bij kinderen die niet gemakkelijk op de zij gedraaid kunnen worden (&gt;25 kg) plaats je één elektrode op de borstkas direct onder het rechter sleutelbeen dicht tegen het midden van de borstkas. Plaats de andere elektrode in de linker oksel. Raken de electroden elkaar, plaats ze dan ook hier in de voorachterwaartse postie zoals bij kinderen &lt;8jaar (of &lt;25 kg)</a:t>
            </a:r>
          </a:p>
          <a:p>
            <a:r>
              <a:rPr lang="nl-BE" sz="1200" kern="1200">
                <a:solidFill>
                  <a:schemeClr val="tx1"/>
                </a:solidFill>
                <a:effectLst/>
                <a:latin typeface="+mn-lt"/>
                <a:ea typeface="+mn-ea"/>
                <a:cs typeface="+mn-cs"/>
              </a:rPr>
              <a:t>Zorg ervoor dat de electrode niet op borstweefesl geplaatst wordt bij de adolescent. </a:t>
            </a:r>
          </a:p>
          <a:p>
            <a:endParaRPr lang="nl-BE" b="1" i="0" baseline="0"/>
          </a:p>
          <a:p>
            <a:r>
              <a:rPr lang="nl-BE" b="1" i="0" baseline="0"/>
              <a:t>Ben je met 2 of meer, vergeet dan niet verder BLS te geven bij het plaatsen van de elektrodes.</a:t>
            </a:r>
          </a:p>
          <a:p>
            <a:endParaRPr lang="nl-BE" b="1" i="0" baseline="0"/>
          </a:p>
        </p:txBody>
      </p:sp>
      <p:sp>
        <p:nvSpPr>
          <p:cNvPr id="4" name="Tijdelijke aanduiding voor dianummer 3"/>
          <p:cNvSpPr>
            <a:spLocks noGrp="1"/>
          </p:cNvSpPr>
          <p:nvPr>
            <p:ph type="sldNum" sz="quarter" idx="10"/>
          </p:nvPr>
        </p:nvSpPr>
        <p:spPr/>
        <p:txBody>
          <a:bodyPr/>
          <a:lstStyle/>
          <a:p>
            <a:fld id="{C05E8E0E-C93D-4294-B055-B40179706DE6}" type="slidenum">
              <a:rPr lang="nl-BE" smtClean="0"/>
              <a:t>25</a:t>
            </a:fld>
            <a:endParaRPr lang="nl-BE"/>
          </a:p>
        </p:txBody>
      </p:sp>
    </p:spTree>
    <p:extLst>
      <p:ext uri="{BB962C8B-B14F-4D97-AF65-F5344CB8AC3E}">
        <p14:creationId xmlns:p14="http://schemas.microsoft.com/office/powerpoint/2010/main" val="1786531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summary: </a:t>
            </a:r>
            <a:r>
              <a:rPr lang="nl-NL" dirty="0" err="1"/>
              <a:t>This</a:t>
            </a:r>
            <a:r>
              <a:rPr lang="nl-NL" dirty="0"/>
              <a:t> is </a:t>
            </a:r>
            <a:r>
              <a:rPr lang="nl-NL" dirty="0" err="1"/>
              <a:t>the</a:t>
            </a:r>
            <a:r>
              <a:rPr lang="nl-NL" dirty="0"/>
              <a:t> complete </a:t>
            </a:r>
            <a:r>
              <a:rPr lang="nl-NL" dirty="0" err="1"/>
              <a:t>cardiac</a:t>
            </a:r>
            <a:r>
              <a:rPr lang="nl-NL" dirty="0"/>
              <a:t> arrest </a:t>
            </a:r>
            <a:r>
              <a:rPr lang="nl-NL" dirty="0" err="1"/>
              <a:t>algorithm</a:t>
            </a:r>
            <a:r>
              <a:rPr lang="nl-NL" dirty="0"/>
              <a:t> as </a:t>
            </a:r>
            <a:r>
              <a:rPr lang="nl-NL" dirty="0" err="1"/>
              <a:t>you</a:t>
            </a:r>
            <a:r>
              <a:rPr lang="nl-NL" dirty="0"/>
              <a:t> have </a:t>
            </a:r>
            <a:r>
              <a:rPr lang="nl-NL" dirty="0" err="1"/>
              <a:t>seen</a:t>
            </a:r>
            <a:r>
              <a:rPr lang="nl-NL" dirty="0"/>
              <a:t> in </a:t>
            </a:r>
            <a:r>
              <a:rPr lang="nl-NL" dirty="0" err="1"/>
              <a:t>your</a:t>
            </a:r>
            <a:r>
              <a:rPr lang="nl-NL" dirty="0"/>
              <a:t> </a:t>
            </a:r>
            <a:r>
              <a:rPr lang="nl-NL" dirty="0" err="1"/>
              <a:t>book</a:t>
            </a:r>
            <a:r>
              <a:rPr lang="nl-NL" dirty="0"/>
              <a:t> (p 257)</a:t>
            </a:r>
          </a:p>
          <a:p>
            <a:r>
              <a:rPr lang="nl-NL" dirty="0"/>
              <a:t>Follow </a:t>
            </a:r>
            <a:r>
              <a:rPr lang="nl-NL" dirty="0" err="1"/>
              <a:t>the</a:t>
            </a:r>
            <a:r>
              <a:rPr lang="nl-NL" dirty="0"/>
              <a:t> </a:t>
            </a:r>
            <a:r>
              <a:rPr lang="nl-NL" dirty="0" err="1"/>
              <a:t>appropriate</a:t>
            </a:r>
            <a:r>
              <a:rPr lang="nl-NL" dirty="0"/>
              <a:t> arm of </a:t>
            </a:r>
            <a:r>
              <a:rPr lang="nl-NL" dirty="0" err="1"/>
              <a:t>the</a:t>
            </a:r>
            <a:r>
              <a:rPr lang="nl-NL" dirty="0"/>
              <a:t> </a:t>
            </a:r>
            <a:r>
              <a:rPr lang="nl-NL" dirty="0" err="1"/>
              <a:t>algorithm</a:t>
            </a:r>
            <a:r>
              <a:rPr lang="nl-NL" dirty="0"/>
              <a:t> </a:t>
            </a:r>
            <a:r>
              <a:rPr lang="nl-NL" dirty="0" err="1"/>
              <a:t>depending</a:t>
            </a:r>
            <a:r>
              <a:rPr lang="nl-NL" dirty="0"/>
              <a:t> on </a:t>
            </a:r>
            <a:r>
              <a:rPr lang="nl-NL" dirty="0" err="1"/>
              <a:t>the</a:t>
            </a:r>
            <a:r>
              <a:rPr lang="nl-NL" dirty="0"/>
              <a:t> </a:t>
            </a:r>
            <a:r>
              <a:rPr lang="nl-NL" dirty="0" err="1"/>
              <a:t>rhythm</a:t>
            </a:r>
            <a:r>
              <a:rPr lang="nl-NL" dirty="0"/>
              <a:t> on </a:t>
            </a:r>
            <a:r>
              <a:rPr lang="nl-NL" dirty="0" err="1"/>
              <a:t>the</a:t>
            </a:r>
            <a:r>
              <a:rPr lang="nl-NL" dirty="0"/>
              <a:t> monitor, get </a:t>
            </a:r>
            <a:r>
              <a:rPr lang="nl-NL" dirty="0" err="1"/>
              <a:t>early</a:t>
            </a:r>
            <a:r>
              <a:rPr lang="nl-NL" dirty="0"/>
              <a:t> IV/IO access </a:t>
            </a:r>
            <a:r>
              <a:rPr lang="nl-NL" dirty="0" err="1"/>
              <a:t>and</a:t>
            </a:r>
            <a:r>
              <a:rPr lang="nl-NL" dirty="0"/>
              <a:t> </a:t>
            </a:r>
            <a:r>
              <a:rPr lang="nl-NL" dirty="0" err="1"/>
              <a:t>consider</a:t>
            </a:r>
            <a:r>
              <a:rPr lang="nl-NL" dirty="0"/>
              <a:t> </a:t>
            </a:r>
            <a:r>
              <a:rPr lang="nl-NL" dirty="0" err="1"/>
              <a:t>the</a:t>
            </a:r>
            <a:r>
              <a:rPr lang="nl-NL" dirty="0"/>
              <a:t> 4 Hs </a:t>
            </a:r>
            <a:r>
              <a:rPr lang="nl-NL" dirty="0" err="1"/>
              <a:t>and</a:t>
            </a:r>
            <a:r>
              <a:rPr lang="nl-NL" dirty="0"/>
              <a:t> 4 Ts. </a:t>
            </a:r>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26</a:t>
            </a:fld>
            <a:endParaRPr lang="en-US" altLang="en-US"/>
          </a:p>
        </p:txBody>
      </p:sp>
    </p:spTree>
    <p:extLst>
      <p:ext uri="{BB962C8B-B14F-4D97-AF65-F5344CB8AC3E}">
        <p14:creationId xmlns:p14="http://schemas.microsoft.com/office/powerpoint/2010/main" val="1368110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424B178-B5EF-E5C3-3180-3C533AC66C9C}"/>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BA80FB6-885D-CE38-38C1-B0FCDC13B6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cs typeface="Arial" panose="020B0604020202020204" pitchFamily="34" charset="0"/>
              </a:rPr>
              <a:t>Discuss the roles and what they involve – how the team may have to double up where less staff are available – see colours on diagram</a:t>
            </a:r>
          </a:p>
          <a:p>
            <a:r>
              <a:rPr lang="en-GB" altLang="en-US" dirty="0">
                <a:latin typeface="Arial" panose="020B0604020202020204" pitchFamily="34" charset="0"/>
                <a:cs typeface="Arial" panose="020B0604020202020204" pitchFamily="34" charset="0"/>
              </a:rPr>
              <a:t>Discuss communication via team leader</a:t>
            </a:r>
          </a:p>
          <a:p>
            <a:r>
              <a:rPr lang="en-GB" altLang="en-US" dirty="0">
                <a:latin typeface="Arial" panose="020B0604020202020204" pitchFamily="34" charset="0"/>
                <a:cs typeface="Arial" panose="020B0604020202020204" pitchFamily="34" charset="0"/>
              </a:rPr>
              <a:t>Pre allocation of roles where possible</a:t>
            </a:r>
          </a:p>
          <a:p>
            <a:r>
              <a:rPr lang="en-GB" altLang="en-US" dirty="0">
                <a:latin typeface="Arial" panose="020B0604020202020204" pitchFamily="34" charset="0"/>
                <a:cs typeface="Arial" panose="020B0604020202020204" pitchFamily="34" charset="0"/>
              </a:rPr>
              <a:t>Discuss when it is expedient to use advanced airway skills</a:t>
            </a:r>
          </a:p>
          <a:p>
            <a:endParaRPr lang="en-GB" altLang="en-US" dirty="0">
              <a:latin typeface="Arial" panose="020B0604020202020204" pitchFamily="34" charset="0"/>
              <a:cs typeface="Arial" panose="020B0604020202020204" pitchFamily="34" charset="0"/>
            </a:endParaRPr>
          </a:p>
        </p:txBody>
      </p:sp>
      <p:sp>
        <p:nvSpPr>
          <p:cNvPr id="63492" name="Rectangle 7">
            <a:extLst>
              <a:ext uri="{FF2B5EF4-FFF2-40B4-BE49-F238E27FC236}">
                <a16:creationId xmlns:a16="http://schemas.microsoft.com/office/drawing/2014/main" id="{A6FD874D-BB29-4C82-13C8-FBE5374D09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7E092F68-B124-48C7-AC9D-0815645B73FA}" type="slidenum">
              <a:rPr lang="en-US" altLang="en-US" smtClean="0"/>
              <a:pPr>
                <a:spcBef>
                  <a:spcPct val="0"/>
                </a:spcBef>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Why do we do this differently? Aimed at managing the causes likely in traumatic injury particularly haemorrhagic hypovolaemia.</a:t>
            </a:r>
          </a:p>
          <a:p>
            <a:r>
              <a:rPr lang="en-GB" dirty="0"/>
              <a:t>When do we do this? Talk through indications and timings penetrating injury; and limited evidence in blunt injury.</a:t>
            </a:r>
          </a:p>
          <a:p>
            <a:endParaRPr lang="en-GB" dirty="0"/>
          </a:p>
          <a:p>
            <a:r>
              <a:rPr lang="en-GB" dirty="0"/>
              <a:t>How do we do this differently? (next slide)</a:t>
            </a:r>
          </a:p>
          <a:p>
            <a:pPr algn="l"/>
            <a:endParaRPr lang="en-GB" dirty="0"/>
          </a:p>
          <a:p>
            <a:pPr algn="l"/>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28</a:t>
            </a:fld>
            <a:endParaRPr lang="en-US" altLang="en-US"/>
          </a:p>
        </p:txBody>
      </p:sp>
    </p:spTree>
    <p:extLst>
      <p:ext uri="{BB962C8B-B14F-4D97-AF65-F5344CB8AC3E}">
        <p14:creationId xmlns:p14="http://schemas.microsoft.com/office/powerpoint/2010/main" val="371100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HelveticaLTStd-Blk" panose="020B0904030502020204" pitchFamily="34" charset="0"/>
              </a:rPr>
              <a:t>Immediate life saving interventions if appropriate – name HOTT principles (</a:t>
            </a:r>
            <a:r>
              <a:rPr lang="nl-BE" sz="2800" b="0" i="0" u="none" strike="noStrike" dirty="0">
                <a:solidFill>
                  <a:srgbClr val="E8EAED"/>
                </a:solidFill>
                <a:effectLst/>
                <a:latin typeface="Google Sans"/>
              </a:rPr>
              <a:t>stands for </a:t>
            </a:r>
            <a:r>
              <a:rPr lang="nl-BE" sz="2800" b="0" i="0" u="none" strike="noStrike" dirty="0">
                <a:solidFill>
                  <a:srgbClr val="E2EEFF"/>
                </a:solidFill>
                <a:effectLst/>
                <a:latin typeface="Google Sans"/>
              </a:rPr>
              <a:t>hypovolaemia; oxygenation; tension pneumothorax/tamponade</a:t>
            </a:r>
            <a:r>
              <a:rPr lang="nl-BE" sz="2800" b="0" i="0" u="none" strike="noStrike" dirty="0">
                <a:solidFill>
                  <a:srgbClr val="E8EAED"/>
                </a:solidFill>
                <a:effectLst/>
                <a:latin typeface="Google Sans"/>
              </a:rPr>
              <a:t>. </a:t>
            </a:r>
            <a:r>
              <a:rPr lang="en-GB" sz="2800" b="0" i="0" u="none" strike="noStrike" baseline="0" dirty="0">
                <a:latin typeface="HelveticaLTStd-Blk" panose="020B0904030502020204" pitchFamily="34" charset="0"/>
              </a:rPr>
              <a:t>= 2 of the H and 2 of the T in cardiac arrest)</a:t>
            </a:r>
          </a:p>
          <a:p>
            <a:pPr algn="l"/>
            <a:r>
              <a:rPr lang="en-GB" sz="2800" b="0" i="0" u="none" strike="noStrike" baseline="0" dirty="0">
                <a:latin typeface="HelveticaLTStd-Roman" panose="020B0504020202020204" pitchFamily="34" charset="0"/>
              </a:rPr>
              <a:t>· External haemorrhage control (prioritise over chest compressions and defibrillation)</a:t>
            </a:r>
          </a:p>
          <a:p>
            <a:pPr algn="l"/>
            <a:r>
              <a:rPr lang="en-GB" sz="2800" b="0" i="0" u="none" strike="noStrike" baseline="0" dirty="0">
                <a:latin typeface="HelveticaLTStd-Roman" panose="020B0504020202020204" pitchFamily="34" charset="0"/>
              </a:rPr>
              <a:t>· Ensure adequate oxygenation and ventilation</a:t>
            </a:r>
          </a:p>
          <a:p>
            <a:pPr algn="l"/>
            <a:r>
              <a:rPr lang="en-GB" sz="2800" b="0" i="0" u="none" strike="noStrike" baseline="0" dirty="0">
                <a:latin typeface="HelveticaLTStd-Roman" panose="020B0504020202020204" pitchFamily="34" charset="0"/>
              </a:rPr>
              <a:t>· Bilateral thoracostomies</a:t>
            </a:r>
          </a:p>
          <a:p>
            <a:pPr algn="l"/>
            <a:r>
              <a:rPr lang="en-GB" sz="2800" b="0" i="0" u="none" strike="noStrike" baseline="0" dirty="0">
                <a:latin typeface="HelveticaLTStd-Roman" panose="020B0504020202020204" pitchFamily="34" charset="0"/>
              </a:rPr>
              <a:t>· Activate massive haemorrhage protocol</a:t>
            </a:r>
          </a:p>
          <a:p>
            <a:pPr algn="l"/>
            <a:r>
              <a:rPr lang="en-GB" sz="2800" b="0" i="0" u="none" strike="noStrike" baseline="0" dirty="0">
                <a:latin typeface="HelveticaLTStd-Roman" panose="020B0504020202020204" pitchFamily="34" charset="0"/>
              </a:rPr>
              <a:t>· Rapid volume replacement (IV/IO) with warmed blood and blood products (balanced crystalloid if blood not immediately available)</a:t>
            </a:r>
          </a:p>
          <a:p>
            <a:pPr algn="l"/>
            <a:r>
              <a:rPr lang="en-GB" sz="2800" b="0" i="0" u="none" strike="noStrike" baseline="0" dirty="0">
                <a:latin typeface="HelveticaLTStd-Roman" panose="020B0504020202020204" pitchFamily="34" charset="0"/>
              </a:rPr>
              <a:t>· Apply pelvic binder in blunt trauma</a:t>
            </a:r>
          </a:p>
          <a:p>
            <a:pPr algn="l"/>
            <a:r>
              <a:rPr lang="en-GB" sz="2800" b="0" i="0" u="none" strike="noStrike" baseline="0" dirty="0">
                <a:latin typeface="HelveticaLTStd-Roman" panose="020B0504020202020204" pitchFamily="34" charset="0"/>
              </a:rPr>
              <a:t>· Ensure cardiothoracic consultant and or surgical consultant called</a:t>
            </a:r>
            <a:endParaRPr lang="en-GB" sz="2800"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29</a:t>
            </a:fld>
            <a:endParaRPr lang="en-US" altLang="en-US"/>
          </a:p>
        </p:txBody>
      </p:sp>
    </p:spTree>
    <p:extLst>
      <p:ext uri="{BB962C8B-B14F-4D97-AF65-F5344CB8AC3E}">
        <p14:creationId xmlns:p14="http://schemas.microsoft.com/office/powerpoint/2010/main" val="3434486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3CF64-CA4E-9B50-CCF0-6B3CAFB30693}"/>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A41C8F2F-D7E1-9E1C-A329-EBF311951E9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1B600252-B5E0-BB46-9C2D-FFEBD82230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b="0" i="0" dirty="0">
                <a:solidFill>
                  <a:srgbClr val="282C2E"/>
                </a:solidFill>
                <a:effectLst/>
                <a:latin typeface="Open Sans"/>
              </a:rPr>
              <a:t>Ook voor kinderen geldt dat hoe vroeger je start met BLS, des te groter de kans op succes is. Hier zie je een overzicht van het </a:t>
            </a:r>
            <a:r>
              <a:rPr lang="nl-BE" b="1" i="0" dirty="0">
                <a:solidFill>
                  <a:srgbClr val="282C2E"/>
                </a:solidFill>
                <a:effectLst/>
                <a:latin typeface="Open Sans"/>
              </a:rPr>
              <a:t>BLS 3-stappenplan bij kinderen.</a:t>
            </a:r>
            <a:r>
              <a:rPr lang="nl-BE" b="0" i="0" dirty="0">
                <a:solidFill>
                  <a:srgbClr val="282C2E"/>
                </a:solidFill>
                <a:effectLst/>
                <a:latin typeface="Open Sans"/>
              </a:rPr>
              <a:t> We bespreken alle stappen afzonderlijk, voor professionals (getraind in pediatrische BLS) is er en licht afwijkend stappenplan in vergelijking met leken (niet getraind in pediatrische BLS). We komen daar later kort op terug.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sz="1200" b="0" i="0" kern="1200" dirty="0">
              <a:solidFill>
                <a:schemeClr val="tx1"/>
              </a:solidFill>
              <a:effectLst/>
              <a:latin typeface="Tahoma" pitchFamily="34" charset="0"/>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dirty="0"/>
          </a:p>
          <a:p>
            <a:endParaRPr lang="en-GB" altLang="en-US" dirty="0"/>
          </a:p>
        </p:txBody>
      </p:sp>
      <p:sp>
        <p:nvSpPr>
          <p:cNvPr id="20484" name="Rectangle 7">
            <a:extLst>
              <a:ext uri="{FF2B5EF4-FFF2-40B4-BE49-F238E27FC236}">
                <a16:creationId xmlns:a16="http://schemas.microsoft.com/office/drawing/2014/main" id="{C8842A28-865C-B18B-6233-D8975E9F9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BB7227AA-91C3-4D19-B3FE-D3C79B6FB560}" type="slidenum">
              <a:rPr lang="en-US" altLang="en-US" smtClean="0"/>
              <a:pPr>
                <a:spcBef>
                  <a:spcPct val="0"/>
                </a:spcBef>
              </a:pPr>
              <a:t>3</a:t>
            </a:fld>
            <a:endParaRPr lang="en-US" altLang="en-US"/>
          </a:p>
        </p:txBody>
      </p:sp>
    </p:spTree>
    <p:extLst>
      <p:ext uri="{BB962C8B-B14F-4D97-AF65-F5344CB8AC3E}">
        <p14:creationId xmlns:p14="http://schemas.microsoft.com/office/powerpoint/2010/main" val="1308646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Briefly talk through the bottom half of the algorithm</a:t>
            </a:r>
          </a:p>
          <a:p>
            <a:pPr algn="l"/>
            <a:r>
              <a:rPr lang="en-GB" dirty="0"/>
              <a:t>The 2</a:t>
            </a:r>
            <a:r>
              <a:rPr lang="en-GB" baseline="30000" dirty="0"/>
              <a:t>nd</a:t>
            </a:r>
            <a:r>
              <a:rPr lang="en-GB" dirty="0"/>
              <a:t> T in HOTT: Emergency thoracotomy – clamshell – when you would do this – who would do this</a:t>
            </a:r>
          </a:p>
          <a:p>
            <a:pPr algn="l"/>
            <a:r>
              <a:rPr lang="en-GB" dirty="0"/>
              <a:t>Then:</a:t>
            </a:r>
          </a:p>
          <a:p>
            <a:pPr marL="171450" indent="-171450" algn="l">
              <a:buFont typeface="Arial" panose="020B0604020202020204" pitchFamily="34" charset="0"/>
              <a:buChar char="•"/>
            </a:pPr>
            <a:r>
              <a:rPr lang="en-GB" dirty="0"/>
              <a:t>Post ROSC – imaging, surgery, transfer</a:t>
            </a:r>
          </a:p>
          <a:p>
            <a:pPr marL="171450" indent="-171450" algn="l">
              <a:buFont typeface="Arial" panose="020B0604020202020204" pitchFamily="34" charset="0"/>
              <a:buChar char="•"/>
            </a:pPr>
            <a:r>
              <a:rPr lang="en-GB" dirty="0"/>
              <a:t>When to stop………………..</a:t>
            </a:r>
          </a:p>
          <a:p>
            <a:pPr marL="0" indent="0" algn="l">
              <a:buFont typeface="Arial" panose="020B0604020202020204" pitchFamily="34" charset="0"/>
              <a:buNone/>
            </a:pPr>
            <a:r>
              <a:rPr lang="en-GB" dirty="0"/>
              <a:t>Questions?</a:t>
            </a:r>
          </a:p>
          <a:p>
            <a:pPr algn="l"/>
            <a:endParaRPr lang="en-GB" dirty="0"/>
          </a:p>
          <a:p>
            <a:pPr algn="l"/>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30</a:t>
            </a:fld>
            <a:endParaRPr lang="en-US" altLang="en-US"/>
          </a:p>
        </p:txBody>
      </p:sp>
    </p:spTree>
    <p:extLst>
      <p:ext uri="{BB962C8B-B14F-4D97-AF65-F5344CB8AC3E}">
        <p14:creationId xmlns:p14="http://schemas.microsoft.com/office/powerpoint/2010/main" val="371100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GB" sz="1200" b="0" i="0" kern="1200" dirty="0">
                <a:solidFill>
                  <a:schemeClr val="tx1"/>
                </a:solidFill>
                <a:effectLst/>
                <a:highlight>
                  <a:srgbClr val="FFFF00"/>
                </a:highlight>
                <a:latin typeface="Tahoma" pitchFamily="34" charset="0"/>
                <a:ea typeface="MS PGothic" pitchFamily="34" charset="-128"/>
              </a:rPr>
              <a:t>Make it clear that </a:t>
            </a:r>
            <a:r>
              <a:rPr lang="en-GB" sz="1800" dirty="0">
                <a:effectLst/>
                <a:highlight>
                  <a:srgbClr val="FFFF00"/>
                </a:highlight>
                <a:latin typeface="Aptos" panose="020B0004020202020204" pitchFamily="34" charset="0"/>
                <a:ea typeface="Aptos" panose="020B0004020202020204" pitchFamily="34" charset="0"/>
                <a:cs typeface="Calibri" panose="020F0502020204030204" pitchFamily="34" charset="0"/>
              </a:rPr>
              <a:t>this is immediate post-delivery resuscitation (in ED, on a general </a:t>
            </a:r>
            <a:r>
              <a:rPr lang="en-GB" sz="1800" dirty="0">
                <a:effectLst/>
                <a:latin typeface="Aptos" panose="020B0004020202020204" pitchFamily="34" charset="0"/>
                <a:ea typeface="Aptos" panose="020B0004020202020204" pitchFamily="34" charset="0"/>
                <a:cs typeface="Calibri" panose="020F0502020204030204" pitchFamily="34" charset="0"/>
              </a:rPr>
              <a:t>ward or in the labour room) rather than every neonate and that otherwise follow usual APLS guidance. </a:t>
            </a:r>
          </a:p>
          <a:p>
            <a:pPr marL="171450" indent="-171450">
              <a:buFont typeface="Arial" panose="020B0604020202020204" pitchFamily="34" charset="0"/>
              <a:buChar char="•"/>
            </a:pPr>
            <a:r>
              <a:rPr lang="en-GB" sz="1200" b="0" i="0" kern="1200" dirty="0">
                <a:solidFill>
                  <a:schemeClr val="tx1"/>
                </a:solidFill>
                <a:effectLst/>
                <a:latin typeface="Tahoma" pitchFamily="34" charset="0"/>
                <a:ea typeface="MS PGothic" pitchFamily="34" charset="-128"/>
              </a:rPr>
              <a:t>Why does </a:t>
            </a:r>
            <a:r>
              <a:rPr lang="en-GB" b="0" i="0" dirty="0">
                <a:solidFill>
                  <a:srgbClr val="000000"/>
                </a:solidFill>
                <a:effectLst/>
                <a:latin typeface="Resus"/>
              </a:rPr>
              <a:t>Newborn resuscitation need a different approach to paediatric resuscitation? </a:t>
            </a:r>
          </a:p>
          <a:p>
            <a:pPr marL="171450" indent="-171450">
              <a:buFont typeface="Arial" panose="020B0604020202020204" pitchFamily="34" charset="0"/>
              <a:buChar char="•"/>
            </a:pPr>
            <a:r>
              <a:rPr lang="en-GB" b="0" i="0" dirty="0">
                <a:solidFill>
                  <a:srgbClr val="000000"/>
                </a:solidFill>
                <a:effectLst/>
                <a:latin typeface="Resus"/>
              </a:rPr>
              <a:t>In most cases they have a hypoxic event in utero and the lungs have not yet been inflated</a:t>
            </a:r>
            <a:endParaRPr lang="en-GB" dirty="0"/>
          </a:p>
          <a:p>
            <a:endParaRPr lang="nl-NL" dirty="0"/>
          </a:p>
        </p:txBody>
      </p:sp>
      <p:sp>
        <p:nvSpPr>
          <p:cNvPr id="4" name="Tijdelijke aanduiding voor dianumm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31</a:t>
            </a:fld>
            <a:endParaRPr lang="en-US" altLang="en-US"/>
          </a:p>
        </p:txBody>
      </p:sp>
    </p:spTree>
    <p:extLst>
      <p:ext uri="{BB962C8B-B14F-4D97-AF65-F5344CB8AC3E}">
        <p14:creationId xmlns:p14="http://schemas.microsoft.com/office/powerpoint/2010/main" val="2287070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i="0" dirty="0" err="1">
                <a:solidFill>
                  <a:srgbClr val="000000"/>
                </a:solidFill>
                <a:effectLst/>
                <a:latin typeface="Resus"/>
              </a:rPr>
              <a:t>Newborn</a:t>
            </a:r>
            <a:r>
              <a:rPr lang="en-GB" b="0" i="0" dirty="0">
                <a:solidFill>
                  <a:srgbClr val="000000"/>
                </a:solidFill>
                <a:effectLst/>
                <a:latin typeface="Resus"/>
              </a:rPr>
              <a:t> resuscitation needs a different approach to paediatric resuscitation because in most cases they have a hypoxic event in utero and the lungs have not yet been inflated. </a:t>
            </a:r>
          </a:p>
          <a:p>
            <a:r>
              <a:rPr lang="en-GB" b="0" i="0" dirty="0">
                <a:solidFill>
                  <a:srgbClr val="000000"/>
                </a:solidFill>
                <a:effectLst/>
                <a:latin typeface="Resus"/>
              </a:rPr>
              <a:t>Most infants adapt well to extra-uterine life but some require help with stabilisation, or resuscitation. Up to 85% breathe spontaneously without intervention; a further 10% respond after drying, stimulation and airway opening manoeuvres; approximately 5% receive positive pressure ventilation. Intubation rates vary between 0.4 and 2%. Fewer than 0.3% of infants receive chest compressions and only 0.05% receive adrenaline</a:t>
            </a:r>
          </a:p>
          <a:p>
            <a:r>
              <a:rPr lang="en-GB" b="0" i="0" dirty="0">
                <a:solidFill>
                  <a:srgbClr val="000000"/>
                </a:solidFill>
                <a:effectLst/>
                <a:latin typeface="Resus"/>
              </a:rPr>
              <a:t>This algorithm clearly describes the sequence of actions needed to resuscitation a </a:t>
            </a:r>
            <a:r>
              <a:rPr lang="en-GB" b="0" i="0" dirty="0" err="1">
                <a:solidFill>
                  <a:srgbClr val="000000"/>
                </a:solidFill>
                <a:effectLst/>
                <a:latin typeface="Resus"/>
              </a:rPr>
              <a:t>newborn</a:t>
            </a:r>
            <a:r>
              <a:rPr lang="en-GB" b="0" i="0" dirty="0">
                <a:solidFill>
                  <a:srgbClr val="000000"/>
                </a:solidFill>
                <a:effectLst/>
                <a:latin typeface="Resus"/>
              </a:rPr>
              <a:t>. </a:t>
            </a:r>
          </a:p>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1950’s some important research was carried out on mammals. They were delivered into a bag of saline, to mimic a hypoxic event and then released from the bag at different points. </a:t>
            </a:r>
          </a:p>
          <a:p>
            <a:r>
              <a:rPr lang="en-GB" dirty="0"/>
              <a:t>This graph demonstrates the time following hypoxia and the physiological sequence of events. </a:t>
            </a:r>
          </a:p>
          <a:p>
            <a:r>
              <a:rPr lang="en-GB" dirty="0"/>
              <a:t>The arrows are the point at which the animals were ‘delivered’ out of the saline bag and resuscitated. </a:t>
            </a:r>
          </a:p>
          <a:p>
            <a:endParaRPr lang="en-GB" dirty="0"/>
          </a:p>
          <a:p>
            <a:r>
              <a:rPr lang="en-GB" dirty="0"/>
              <a:t>At the bottom is a timeline and on the vertical graph you can see the heart rate, blood pressure and acid balance. The top line shows the respiratory effort of an infant following a hypoxic event. </a:t>
            </a:r>
          </a:p>
          <a:p>
            <a:endParaRPr lang="en-GB" dirty="0"/>
          </a:p>
          <a:p>
            <a:r>
              <a:rPr lang="en-GB" dirty="0"/>
              <a:t>Delivery at the first point (note the baby has been hypoxic for approx. 8-9 minutes) would mean the baby has gone into primary apnoea, and management would be to inflate the lungs with 5 inflation breaths. This would allow the heart rate to increase, acid base to normalise. The baby would most likely self-resuscitate by gasping if nothing was done at this point.</a:t>
            </a:r>
          </a:p>
          <a:p>
            <a:r>
              <a:rPr lang="en-GB" dirty="0"/>
              <a:t>Treatment: Dry the baby: 5 inflation breaths, check for chest movement, if chest rises, then continue with ventilation breaths until the baby breathes for themselves. Wrap and hand to mother. </a:t>
            </a:r>
          </a:p>
          <a:p>
            <a:endParaRPr lang="en-GB" dirty="0"/>
          </a:p>
          <a:p>
            <a:r>
              <a:rPr lang="en-GB" dirty="0"/>
              <a:t>At approximately 12 minutes following  hypoxia a baby will start gasping, these are irregular ‘spinal’ breaths and if nothing was done, they would inflate the lungs and the baby would self-ventilate. </a:t>
            </a:r>
          </a:p>
          <a:p>
            <a:r>
              <a:rPr lang="en-GB" dirty="0"/>
              <a:t>If delivery happens at this point: dry the baby, 5 inflation breaths followed by ventilations if successful chest rise. </a:t>
            </a:r>
          </a:p>
          <a:p>
            <a:r>
              <a:rPr lang="en-GB" dirty="0"/>
              <a:t>Once the baby breathes, wrap and hand to the mother. </a:t>
            </a:r>
          </a:p>
          <a:p>
            <a:endParaRPr lang="en-GB" dirty="0"/>
          </a:p>
          <a:p>
            <a:r>
              <a:rPr lang="en-GB" dirty="0"/>
              <a:t>Delivery during the secondary apnoeic event will require 5 inflation breaths </a:t>
            </a:r>
            <a:r>
              <a:rPr lang="en-GB" dirty="0" err="1"/>
              <a:t>ánd</a:t>
            </a:r>
            <a:r>
              <a:rPr lang="en-GB" dirty="0"/>
              <a:t> ventilations. If the heart rate does not increase, this needs to be followed by 3:1 compressions until the heart rate improves. Check the baby every 30 seconds for tone, colour, breathing and heart rate. </a:t>
            </a:r>
          </a:p>
          <a:p>
            <a:r>
              <a:rPr lang="en-GB" dirty="0"/>
              <a:t>If no increase of heart rate or asystole, consideration should be given to adrenaline and intubation and further resuscitation. </a:t>
            </a:r>
          </a:p>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33</a:t>
            </a:fld>
            <a:endParaRPr lang="en-US" altLang="en-US"/>
          </a:p>
        </p:txBody>
      </p:sp>
    </p:spTree>
    <p:extLst>
      <p:ext uri="{BB962C8B-B14F-4D97-AF65-F5344CB8AC3E}">
        <p14:creationId xmlns:p14="http://schemas.microsoft.com/office/powerpoint/2010/main" val="4123297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Briefly talk through this algorithm, mention acceptable pre-ductal saturations. </a:t>
            </a:r>
          </a:p>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36</a:t>
            </a:fld>
            <a:endParaRPr lang="en-US" altLang="en-US"/>
          </a:p>
        </p:txBody>
      </p:sp>
    </p:spTree>
    <p:extLst>
      <p:ext uri="{BB962C8B-B14F-4D97-AF65-F5344CB8AC3E}">
        <p14:creationId xmlns:p14="http://schemas.microsoft.com/office/powerpoint/2010/main" val="2081460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EDC6915-91F0-4F57-8B6F-883372DCFA64}"/>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1DA2E806-2E75-42FD-AAE7-04833BA3B4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57348" name="Rectangle 7">
            <a:extLst>
              <a:ext uri="{FF2B5EF4-FFF2-40B4-BE49-F238E27FC236}">
                <a16:creationId xmlns:a16="http://schemas.microsoft.com/office/drawing/2014/main" id="{3C880EE9-B129-4034-85AC-CB83740DE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522FFEE-8B2D-4C2E-AD80-50BE6F0A409E}" type="slidenum">
              <a:rPr lang="en-US" altLang="en-US" smtClean="0"/>
              <a:pPr>
                <a:spcBef>
                  <a:spcPct val="0"/>
                </a:spcBef>
              </a:pPr>
              <a:t>37</a:t>
            </a:fld>
            <a:endParaRPr lang="en-US" altLang="en-US"/>
          </a:p>
        </p:txBody>
      </p:sp>
    </p:spTree>
    <p:extLst>
      <p:ext uri="{BB962C8B-B14F-4D97-AF65-F5344CB8AC3E}">
        <p14:creationId xmlns:p14="http://schemas.microsoft.com/office/powerpoint/2010/main" val="764357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52CFC28-36E5-4193-B4B0-C68CF0F93CC4}"/>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27E9B33-B940-47CE-B0E6-CDEB83CBD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59396" name="Rectangle 7">
            <a:extLst>
              <a:ext uri="{FF2B5EF4-FFF2-40B4-BE49-F238E27FC236}">
                <a16:creationId xmlns:a16="http://schemas.microsoft.com/office/drawing/2014/main" id="{6518CE45-6800-4DF7-AF69-68DB8496BD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C4EBBD0F-4410-4CFF-99A0-3C539028BC22}" type="slidenum">
              <a:rPr lang="en-US" altLang="en-US" smtClean="0"/>
              <a:pPr>
                <a:spcBef>
                  <a:spcPct val="0"/>
                </a:spcBef>
              </a:pPr>
              <a:t>38</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3528603-05DB-4BEE-E12A-FB55F4807F41}"/>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724A5D26-9A3C-D7C7-EC7B-1342A3D696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71684" name="Rectangle 7">
            <a:extLst>
              <a:ext uri="{FF2B5EF4-FFF2-40B4-BE49-F238E27FC236}">
                <a16:creationId xmlns:a16="http://schemas.microsoft.com/office/drawing/2014/main" id="{DA1778A0-F783-AB50-6EFE-1F0101025C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46642011-FCA2-447A-A697-175A554BBC2C}" type="slidenum">
              <a:rPr lang="en-US" altLang="en-US" smtClean="0"/>
              <a:pPr>
                <a:spcBef>
                  <a:spcPct val="0"/>
                </a:spcBef>
              </a:pPr>
              <a:t>39</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summary: </a:t>
            </a:r>
            <a:r>
              <a:rPr lang="nl-NL" dirty="0" err="1"/>
              <a:t>This</a:t>
            </a:r>
            <a:r>
              <a:rPr lang="nl-NL" dirty="0"/>
              <a:t> is </a:t>
            </a:r>
            <a:r>
              <a:rPr lang="nl-NL" dirty="0" err="1"/>
              <a:t>the</a:t>
            </a:r>
            <a:r>
              <a:rPr lang="nl-NL" dirty="0"/>
              <a:t> complete </a:t>
            </a:r>
            <a:r>
              <a:rPr lang="nl-NL" dirty="0" err="1"/>
              <a:t>cardiac</a:t>
            </a:r>
            <a:r>
              <a:rPr lang="nl-NL" dirty="0"/>
              <a:t> arrest </a:t>
            </a:r>
            <a:r>
              <a:rPr lang="nl-NL" dirty="0" err="1"/>
              <a:t>algorithm</a:t>
            </a:r>
            <a:r>
              <a:rPr lang="nl-NL" dirty="0"/>
              <a:t> as </a:t>
            </a:r>
            <a:r>
              <a:rPr lang="nl-NL" dirty="0" err="1"/>
              <a:t>you</a:t>
            </a:r>
            <a:r>
              <a:rPr lang="nl-NL" dirty="0"/>
              <a:t> have </a:t>
            </a:r>
            <a:r>
              <a:rPr lang="nl-NL" dirty="0" err="1"/>
              <a:t>seen</a:t>
            </a:r>
            <a:r>
              <a:rPr lang="nl-NL" dirty="0"/>
              <a:t> in </a:t>
            </a:r>
            <a:r>
              <a:rPr lang="nl-NL" dirty="0" err="1"/>
              <a:t>your</a:t>
            </a:r>
            <a:r>
              <a:rPr lang="nl-NL" dirty="0"/>
              <a:t> </a:t>
            </a:r>
            <a:r>
              <a:rPr lang="nl-NL" dirty="0" err="1"/>
              <a:t>book</a:t>
            </a:r>
            <a:r>
              <a:rPr lang="nl-NL" dirty="0"/>
              <a:t> (p 257)</a:t>
            </a:r>
          </a:p>
          <a:p>
            <a:r>
              <a:rPr lang="nl-NL" dirty="0"/>
              <a:t>Follow </a:t>
            </a:r>
            <a:r>
              <a:rPr lang="nl-NL" dirty="0" err="1"/>
              <a:t>the</a:t>
            </a:r>
            <a:r>
              <a:rPr lang="nl-NL" dirty="0"/>
              <a:t> </a:t>
            </a:r>
            <a:r>
              <a:rPr lang="nl-NL" dirty="0" err="1"/>
              <a:t>appropriate</a:t>
            </a:r>
            <a:r>
              <a:rPr lang="nl-NL" dirty="0"/>
              <a:t> arm of </a:t>
            </a:r>
            <a:r>
              <a:rPr lang="nl-NL" dirty="0" err="1"/>
              <a:t>the</a:t>
            </a:r>
            <a:r>
              <a:rPr lang="nl-NL" dirty="0"/>
              <a:t> </a:t>
            </a:r>
            <a:r>
              <a:rPr lang="nl-NL" dirty="0" err="1"/>
              <a:t>algorithm</a:t>
            </a:r>
            <a:r>
              <a:rPr lang="nl-NL" dirty="0"/>
              <a:t> </a:t>
            </a:r>
            <a:r>
              <a:rPr lang="nl-NL" dirty="0" err="1"/>
              <a:t>depending</a:t>
            </a:r>
            <a:r>
              <a:rPr lang="nl-NL" dirty="0"/>
              <a:t> on </a:t>
            </a:r>
            <a:r>
              <a:rPr lang="nl-NL" dirty="0" err="1"/>
              <a:t>the</a:t>
            </a:r>
            <a:r>
              <a:rPr lang="nl-NL" dirty="0"/>
              <a:t> </a:t>
            </a:r>
            <a:r>
              <a:rPr lang="nl-NL" dirty="0" err="1"/>
              <a:t>rhythm</a:t>
            </a:r>
            <a:r>
              <a:rPr lang="nl-NL" dirty="0"/>
              <a:t> on </a:t>
            </a:r>
            <a:r>
              <a:rPr lang="nl-NL" dirty="0" err="1"/>
              <a:t>the</a:t>
            </a:r>
            <a:r>
              <a:rPr lang="nl-NL" dirty="0"/>
              <a:t> monitor, get </a:t>
            </a:r>
            <a:r>
              <a:rPr lang="nl-NL" dirty="0" err="1"/>
              <a:t>early</a:t>
            </a:r>
            <a:r>
              <a:rPr lang="nl-NL" dirty="0"/>
              <a:t> IV/IO access </a:t>
            </a:r>
            <a:r>
              <a:rPr lang="nl-NL" dirty="0" err="1"/>
              <a:t>and</a:t>
            </a:r>
            <a:r>
              <a:rPr lang="nl-NL" dirty="0"/>
              <a:t> </a:t>
            </a:r>
            <a:r>
              <a:rPr lang="nl-NL" dirty="0" err="1"/>
              <a:t>consider</a:t>
            </a:r>
            <a:r>
              <a:rPr lang="nl-NL" dirty="0"/>
              <a:t> </a:t>
            </a:r>
            <a:r>
              <a:rPr lang="nl-NL" dirty="0" err="1"/>
              <a:t>the</a:t>
            </a:r>
            <a:r>
              <a:rPr lang="nl-NL" dirty="0"/>
              <a:t> 4 Hs </a:t>
            </a:r>
            <a:r>
              <a:rPr lang="nl-NL" dirty="0" err="1"/>
              <a:t>and</a:t>
            </a:r>
            <a:r>
              <a:rPr lang="nl-NL" dirty="0"/>
              <a:t> 4 Ts. </a:t>
            </a:r>
            <a:endParaRPr lang="en-GB" dirty="0"/>
          </a:p>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40</a:t>
            </a:fld>
            <a:endParaRPr lang="en-US" altLang="en-US"/>
          </a:p>
        </p:txBody>
      </p:sp>
    </p:spTree>
    <p:extLst>
      <p:ext uri="{BB962C8B-B14F-4D97-AF65-F5344CB8AC3E}">
        <p14:creationId xmlns:p14="http://schemas.microsoft.com/office/powerpoint/2010/main" val="339787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13E10A-9E44-47DD-D361-1328D71E76E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8F7E62B5-7B23-AB80-B365-8C763EC94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Hier </a:t>
            </a:r>
            <a:r>
              <a:rPr lang="en-GB" altLang="en-US" dirty="0" err="1"/>
              <a:t>zie</a:t>
            </a:r>
            <a:r>
              <a:rPr lang="en-GB" altLang="en-US" dirty="0"/>
              <a:t> je de </a:t>
            </a:r>
            <a:r>
              <a:rPr lang="en-GB" altLang="en-US" dirty="0" err="1"/>
              <a:t>verschillende</a:t>
            </a:r>
            <a:r>
              <a:rPr lang="en-GB" altLang="en-US" dirty="0"/>
              <a:t> </a:t>
            </a:r>
            <a:r>
              <a:rPr lang="en-GB" altLang="en-US" dirty="0" err="1"/>
              <a:t>stappen</a:t>
            </a:r>
            <a:r>
              <a:rPr lang="en-GB" altLang="en-US" dirty="0"/>
              <a:t> </a:t>
            </a:r>
            <a:r>
              <a:rPr lang="en-GB" altLang="en-US" dirty="0" err="1"/>
              <a:t>nogmaals</a:t>
            </a:r>
            <a:r>
              <a:rPr lang="en-GB" altLang="en-US" dirty="0"/>
              <a:t> maar net wat </a:t>
            </a:r>
            <a:r>
              <a:rPr lang="en-GB" altLang="en-US" dirty="0" err="1"/>
              <a:t>anders</a:t>
            </a:r>
            <a:r>
              <a:rPr lang="en-GB" altLang="en-US" dirty="0"/>
              <a:t> </a:t>
            </a:r>
            <a:r>
              <a:rPr lang="en-GB" altLang="en-US" dirty="0" err="1"/>
              <a:t>voorgesteld</a:t>
            </a:r>
            <a:r>
              <a:rPr lang="en-GB" altLang="en-US" dirty="0"/>
              <a:t>. </a:t>
            </a:r>
          </a:p>
        </p:txBody>
      </p:sp>
      <p:sp>
        <p:nvSpPr>
          <p:cNvPr id="20484" name="Rectangle 7">
            <a:extLst>
              <a:ext uri="{FF2B5EF4-FFF2-40B4-BE49-F238E27FC236}">
                <a16:creationId xmlns:a16="http://schemas.microsoft.com/office/drawing/2014/main" id="{B625A889-7419-8F1B-DC84-C4B3A1F95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BB7227AA-91C3-4D19-B3FE-D3C79B6FB560}" type="slidenum">
              <a:rPr lang="en-US" altLang="en-US" smtClean="0"/>
              <a:pPr>
                <a:spcBef>
                  <a:spcPct val="0"/>
                </a:spcBef>
              </a:pPr>
              <a:t>4</a:t>
            </a:fld>
            <a:endParaRPr lang="en-US" altLang="en-US"/>
          </a:p>
        </p:txBody>
      </p:sp>
    </p:spTree>
    <p:extLst>
      <p:ext uri="{BB962C8B-B14F-4D97-AF65-F5344CB8AC3E}">
        <p14:creationId xmlns:p14="http://schemas.microsoft.com/office/powerpoint/2010/main" val="25372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0311F-91C5-E36C-261C-D29E79E765B5}"/>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B57CE7C9-4FDB-0915-8107-1E5BDE59BDDF}"/>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2C69976E-FD9B-4C5D-34E5-1D4CA3C6F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sz="1200" b="0" i="0" kern="1200" dirty="0">
                <a:solidFill>
                  <a:schemeClr val="tx1"/>
                </a:solidFill>
                <a:effectLst/>
                <a:latin typeface="Tahoma" pitchFamily="34" charset="0"/>
                <a:ea typeface="MS PGothic" pitchFamily="34" charset="-128"/>
                <a:cs typeface="ＭＳ Ｐゴシック" charset="0"/>
              </a:rPr>
              <a:t>Uiteraard start alles met het verzekeren van de veiligheid, zowel voor jezelf als het kind! Soms is het gevaar zo groot dat de reanimatie moet gestaakt worden: bv. als het kind zich onder instabiel puin bevindt.  Voor een kind in het hospitaal kan men er meestal wel van uitgaan dat de omgeving veilig is, hoewel bepaalde situaties bepaalde voorzorgsmaatregelen met zich mee kunnen brengen. </a:t>
            </a:r>
          </a:p>
          <a:p>
            <a:endParaRPr lang="nl-BE" sz="1200" b="0" i="0" kern="1200" dirty="0">
              <a:solidFill>
                <a:schemeClr val="tx1"/>
              </a:solidFill>
              <a:effectLst/>
              <a:latin typeface="Tahoma" pitchFamily="34" charset="0"/>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BE" sz="1200" b="0" i="0" kern="1200" dirty="0">
                <a:solidFill>
                  <a:schemeClr val="tx1"/>
                </a:solidFill>
                <a:effectLst/>
                <a:latin typeface="Tahoma" pitchFamily="34" charset="0"/>
                <a:ea typeface="MS PGothic" pitchFamily="34" charset="-128"/>
                <a:cs typeface="ＭＳ Ｐゴシック" charset="0"/>
              </a:rPr>
              <a:t>Na het checken van de veilgheid gaan we na of het kind reageert. </a:t>
            </a:r>
            <a:r>
              <a:rPr lang="nl-BE" sz="1200" kern="1200" dirty="0">
                <a:solidFill>
                  <a:schemeClr val="tx1"/>
                </a:solidFill>
                <a:effectLst/>
                <a:latin typeface="Tahoma" pitchFamily="34" charset="0"/>
                <a:ea typeface="MS PGothic" pitchFamily="34" charset="-128"/>
                <a:cs typeface="ＭＳ Ｐゴシック" charset="0"/>
              </a:rPr>
              <a:t>Reageert het kind niet dan is hulp nodig en dat </a:t>
            </a:r>
            <a:r>
              <a:rPr lang="nl-BE" sz="1200" b="0" i="0" kern="1200" dirty="0">
                <a:solidFill>
                  <a:schemeClr val="tx1"/>
                </a:solidFill>
                <a:effectLst/>
                <a:latin typeface="Tahoma" pitchFamily="34" charset="0"/>
                <a:ea typeface="MS PGothic" pitchFamily="34" charset="-128"/>
                <a:cs typeface="ＭＳ Ｐゴシック" charset="0"/>
              </a:rPr>
              <a:t>zo spoedig mogelijk!</a:t>
            </a:r>
          </a:p>
          <a:p>
            <a:pPr marL="228600" indent="-228600">
              <a:buFont typeface="+mj-lt"/>
              <a:buAutoNum type="arabicPeriod"/>
            </a:pPr>
            <a:r>
              <a:rPr lang="nl-BE" sz="1200" b="0" i="0" kern="1200" dirty="0">
                <a:solidFill>
                  <a:schemeClr val="tx1"/>
                </a:solidFill>
                <a:effectLst/>
                <a:latin typeface="Tahoma" pitchFamily="34" charset="0"/>
                <a:ea typeface="MS PGothic" pitchFamily="34" charset="-128"/>
                <a:cs typeface="ＭＳ Ｐゴシック" charset="0"/>
              </a:rPr>
              <a:t>Ben je met meerdere mensen, laat je iemand 2222/interne rea bellen met de melding dat je een bewusteloos kind hebt. Zorg ervoor dat deze persoon in de buurt blijft en open ondertussen de luchtweg. Blijkt het kind na 10 seconden kijken/luisteren/voelen NIET te ademen, meld dit dan ook aan 2222/interne rea.</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nl-BE" sz="1200" b="0" i="0" kern="1200" dirty="0">
                <a:solidFill>
                  <a:schemeClr val="tx1"/>
                </a:solidFill>
                <a:effectLst/>
                <a:latin typeface="Tahoma" pitchFamily="34" charset="0"/>
                <a:ea typeface="MS PGothic" pitchFamily="34" charset="-128"/>
                <a:cs typeface="ＭＳ Ｐゴシック" charset="0"/>
              </a:rPr>
              <a:t>Ben je alleen met je gsm/dect, bel dan 2222/interne rea en zet je telefoon op luidspreker. </a:t>
            </a:r>
            <a:r>
              <a:rPr lang="nl-BE" sz="1200" b="0" i="0" kern="1200" dirty="0">
                <a:solidFill>
                  <a:schemeClr val="tx1"/>
                </a:solidFill>
                <a:effectLst/>
                <a:latin typeface="Arial Narrow" pitchFamily="34" charset="0"/>
                <a:ea typeface="MS PGothic" pitchFamily="34" charset="-128"/>
                <a:cs typeface="ＭＳ Ｐゴシック" charset="0"/>
              </a:rPr>
              <a:t>Open ondertussen de luchtweg. Blijkt het kind na 10 seconden kijken/luisteren/voelen NIET te ademen, meld dit dan aan 2222/interne rea.</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nl-BE" sz="1200" b="0" i="0" kern="1200" dirty="0">
                <a:solidFill>
                  <a:schemeClr val="tx1"/>
                </a:solidFill>
                <a:effectLst/>
                <a:latin typeface="Arial Narrow" pitchFamily="34" charset="0"/>
                <a:ea typeface="MS PGothic" pitchFamily="34" charset="-128"/>
                <a:cs typeface="ＭＳ Ｐゴシック" charset="0"/>
              </a:rPr>
              <a:t>Ben je alleen en heb je geen dect/gsm of geen bereik, ga dan eerst 1 min reanimeren waarna je hulp gaat halen.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sz="1200" b="0" i="0" kern="1200" dirty="0">
              <a:solidFill>
                <a:schemeClr val="tx1"/>
              </a:solidFill>
              <a:effectLst/>
              <a:latin typeface="Tahoma" pitchFamily="34" charset="0"/>
              <a:ea typeface="MS PGothic" pitchFamily="34" charset="-128"/>
              <a:cs typeface="ＭＳ Ｐゴシック" charset="0"/>
            </a:endParaRPr>
          </a:p>
        </p:txBody>
      </p:sp>
      <p:sp>
        <p:nvSpPr>
          <p:cNvPr id="20484" name="Rectangle 7">
            <a:extLst>
              <a:ext uri="{FF2B5EF4-FFF2-40B4-BE49-F238E27FC236}">
                <a16:creationId xmlns:a16="http://schemas.microsoft.com/office/drawing/2014/main" id="{2943EC3C-7423-2E7D-F955-EF74B2EED9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BB7227AA-91C3-4D19-B3FE-D3C79B6FB560}" type="slidenum">
              <a:rPr lang="en-US" altLang="en-US" smtClean="0"/>
              <a:pPr>
                <a:spcBef>
                  <a:spcPct val="0"/>
                </a:spcBef>
              </a:pPr>
              <a:t>5</a:t>
            </a:fld>
            <a:endParaRPr lang="en-US" altLang="en-US"/>
          </a:p>
        </p:txBody>
      </p:sp>
    </p:spTree>
    <p:extLst>
      <p:ext uri="{BB962C8B-B14F-4D97-AF65-F5344CB8AC3E}">
        <p14:creationId xmlns:p14="http://schemas.microsoft.com/office/powerpoint/2010/main" val="270187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dirty="0"/>
              <a:t>De luchtweg openen doen we via het </a:t>
            </a:r>
            <a:r>
              <a:rPr lang="nl-BE" b="1" noProof="0" dirty="0"/>
              <a:t>head tilt-chin lift </a:t>
            </a:r>
            <a:r>
              <a:rPr lang="nl-BE" noProof="0" dirty="0"/>
              <a:t>maneuver waarbij we met de ene hand op het voorhoofd en de andere hand onder de kin het hoofd optillen en in een bepaalde positie brengen:</a:t>
            </a:r>
          </a:p>
          <a:p>
            <a:r>
              <a:rPr lang="nl-BE" sz="1200" b="0" i="0" kern="1200" dirty="0">
                <a:solidFill>
                  <a:schemeClr val="tx1"/>
                </a:solidFill>
                <a:effectLst/>
                <a:latin typeface="Tahoma" pitchFamily="34" charset="0"/>
                <a:ea typeface="MS PGothic" pitchFamily="34" charset="-128"/>
                <a:cs typeface="ＭＳ Ｐゴシック" charset="0"/>
              </a:rPr>
              <a:t>Afhankelijk van de leeftijd wordt het hoofd van het kind</a:t>
            </a:r>
          </a:p>
          <a:p>
            <a:pPr marL="171450" indent="-171450">
              <a:buFont typeface="Arial" panose="020B0604020202020204" pitchFamily="34" charset="0"/>
              <a:buChar char="•"/>
            </a:pPr>
            <a:r>
              <a:rPr lang="nl-BE" sz="1200" b="0" i="0" kern="1200" dirty="0">
                <a:solidFill>
                  <a:schemeClr val="tx1"/>
                </a:solidFill>
                <a:effectLst/>
                <a:latin typeface="Tahoma" pitchFamily="34" charset="0"/>
                <a:ea typeface="MS PGothic" pitchFamily="34" charset="-128"/>
                <a:cs typeface="ＭＳ Ｐゴシック" charset="0"/>
              </a:rPr>
              <a:t>in </a:t>
            </a:r>
            <a:r>
              <a:rPr lang="nl-BE" sz="1200" b="1" i="0" kern="1200" dirty="0">
                <a:solidFill>
                  <a:schemeClr val="tx1"/>
                </a:solidFill>
                <a:effectLst/>
                <a:latin typeface="Tahoma" pitchFamily="34" charset="0"/>
                <a:ea typeface="MS PGothic" pitchFamily="34" charset="-128"/>
                <a:cs typeface="ＭＳ Ｐゴシック" charset="0"/>
              </a:rPr>
              <a:t>neutrale of horizontale </a:t>
            </a:r>
            <a:r>
              <a:rPr lang="nl-BE" sz="1200" b="0" i="0" kern="1200" dirty="0">
                <a:solidFill>
                  <a:schemeClr val="tx1"/>
                </a:solidFill>
                <a:effectLst/>
                <a:latin typeface="Tahoma" pitchFamily="34" charset="0"/>
                <a:ea typeface="MS PGothic" pitchFamily="34" charset="-128"/>
                <a:cs typeface="ＭＳ Ｐゴシック" charset="0"/>
              </a:rPr>
              <a:t>positie gebracht (zuigeling &lt; 1 jaar)</a:t>
            </a:r>
          </a:p>
          <a:p>
            <a:pPr marL="171450" indent="-171450">
              <a:buFont typeface="Arial" panose="020B0604020202020204" pitchFamily="34" charset="0"/>
              <a:buChar char="•"/>
            </a:pPr>
            <a:r>
              <a:rPr lang="nl-BE" sz="1200" b="0" i="0" kern="1200" dirty="0">
                <a:solidFill>
                  <a:schemeClr val="tx1"/>
                </a:solidFill>
                <a:effectLst/>
                <a:latin typeface="Tahoma" pitchFamily="34" charset="0"/>
                <a:ea typeface="MS PGothic" pitchFamily="34" charset="-128"/>
                <a:cs typeface="ＭＳ Ｐゴシック" charset="0"/>
              </a:rPr>
              <a:t>in </a:t>
            </a:r>
            <a:r>
              <a:rPr lang="nl-BE" sz="1200" b="1" i="0" kern="1200" dirty="0">
                <a:solidFill>
                  <a:schemeClr val="tx1"/>
                </a:solidFill>
                <a:effectLst/>
                <a:latin typeface="Tahoma" pitchFamily="34" charset="0"/>
                <a:ea typeface="MS PGothic" pitchFamily="34" charset="-128"/>
                <a:cs typeface="ＭＳ Ｐゴシック" charset="0"/>
              </a:rPr>
              <a:t>“sniffing”</a:t>
            </a:r>
            <a:r>
              <a:rPr lang="nl-BE" sz="1200" b="0" i="0" kern="1200" dirty="0">
                <a:solidFill>
                  <a:schemeClr val="tx1"/>
                </a:solidFill>
                <a:effectLst/>
                <a:latin typeface="Tahoma" pitchFamily="34" charset="0"/>
                <a:ea typeface="MS PGothic" pitchFamily="34" charset="-128"/>
                <a:cs typeface="ＭＳ Ｐゴシック" charset="0"/>
              </a:rPr>
              <a:t> </a:t>
            </a:r>
            <a:r>
              <a:rPr lang="nl-BE" sz="1200" b="1" i="0" kern="1200" dirty="0">
                <a:solidFill>
                  <a:schemeClr val="tx1"/>
                </a:solidFill>
                <a:effectLst/>
                <a:latin typeface="Tahoma" pitchFamily="34" charset="0"/>
                <a:ea typeface="MS PGothic" pitchFamily="34" charset="-128"/>
                <a:cs typeface="ＭＳ Ｐゴシック" charset="0"/>
              </a:rPr>
              <a:t>positie</a:t>
            </a:r>
            <a:r>
              <a:rPr lang="nl-BE" sz="1200" b="0" i="0" kern="1200" dirty="0">
                <a:solidFill>
                  <a:schemeClr val="tx1"/>
                </a:solidFill>
                <a:effectLst/>
                <a:latin typeface="Tahoma" pitchFamily="34" charset="0"/>
                <a:ea typeface="MS PGothic" pitchFamily="34" charset="-128"/>
                <a:cs typeface="ＭＳ Ｐゴシック" charset="0"/>
              </a:rPr>
              <a:t> gebracht (kind &gt; 1 jaar)</a:t>
            </a:r>
          </a:p>
          <a:p>
            <a:r>
              <a:rPr lang="nl-BE" sz="1200" b="0" i="0" kern="1200" dirty="0">
                <a:solidFill>
                  <a:schemeClr val="tx1"/>
                </a:solidFill>
                <a:effectLst/>
                <a:latin typeface="Tahoma" pitchFamily="34" charset="0"/>
                <a:ea typeface="MS PGothic" pitchFamily="34" charset="-128"/>
                <a:cs typeface="ＭＳ Ｐゴシック" charset="0"/>
              </a:rPr>
              <a:t>Een zuigeling heeft namelijk een groot achterhoofd, bij doorkantelen wordt de luchtweg opnieuw geblokkeerd. Het kind heeft dat niet, daar mag je ver naar achter kantelen.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BE" sz="1200" b="0" i="0" kern="1200" dirty="0">
                <a:solidFill>
                  <a:schemeClr val="tx1"/>
                </a:solidFill>
                <a:effectLst/>
                <a:latin typeface="Tahoma" pitchFamily="34" charset="0"/>
                <a:ea typeface="MS PGothic" pitchFamily="34" charset="-128"/>
                <a:cs typeface="ＭＳ Ｐゴシック" charset="0"/>
              </a:rPr>
              <a:t>Na het openen van de luchtweg ga je maximaal 10 seconden </a:t>
            </a:r>
            <a:r>
              <a:rPr lang="nl-BE" sz="1200" b="1" i="0" kern="1200" dirty="0">
                <a:solidFill>
                  <a:schemeClr val="tx1"/>
                </a:solidFill>
                <a:effectLst/>
                <a:latin typeface="Tahoma" pitchFamily="34" charset="0"/>
                <a:ea typeface="MS PGothic" pitchFamily="34" charset="-128"/>
                <a:cs typeface="ＭＳ Ｐゴシック" charset="0"/>
              </a:rPr>
              <a:t>kijken </a:t>
            </a:r>
            <a:r>
              <a:rPr lang="nl-BE" sz="1200" b="0" i="0" kern="1200" dirty="0">
                <a:solidFill>
                  <a:schemeClr val="tx1"/>
                </a:solidFill>
                <a:effectLst/>
                <a:latin typeface="Tahoma" pitchFamily="34" charset="0"/>
                <a:ea typeface="MS PGothic" pitchFamily="34" charset="-128"/>
                <a:cs typeface="ＭＳ Ｐゴシック" charset="0"/>
              </a:rPr>
              <a:t>(borstkas en buik)</a:t>
            </a:r>
            <a:r>
              <a:rPr lang="nl-BE" sz="1200" b="1" i="0" kern="1200" dirty="0">
                <a:solidFill>
                  <a:schemeClr val="tx1"/>
                </a:solidFill>
                <a:effectLst/>
                <a:latin typeface="Tahoma" pitchFamily="34" charset="0"/>
                <a:ea typeface="MS PGothic" pitchFamily="34" charset="-128"/>
                <a:cs typeface="ＭＳ Ｐゴシック" charset="0"/>
              </a:rPr>
              <a:t>, luisteren </a:t>
            </a:r>
            <a:r>
              <a:rPr lang="nl-BE" sz="1200" b="0" i="0" kern="1200" dirty="0">
                <a:solidFill>
                  <a:schemeClr val="tx1"/>
                </a:solidFill>
                <a:effectLst/>
                <a:latin typeface="Tahoma" pitchFamily="34" charset="0"/>
                <a:ea typeface="MS PGothic" pitchFamily="34" charset="-128"/>
                <a:cs typeface="ＭＳ Ｐゴシック" charset="0"/>
              </a:rPr>
              <a:t>(ademgeluid)</a:t>
            </a:r>
            <a:r>
              <a:rPr lang="nl-BE" sz="1200" b="1" i="0" kern="1200" dirty="0">
                <a:solidFill>
                  <a:schemeClr val="tx1"/>
                </a:solidFill>
                <a:effectLst/>
                <a:latin typeface="Tahoma" pitchFamily="34" charset="0"/>
                <a:ea typeface="MS PGothic" pitchFamily="34" charset="-128"/>
                <a:cs typeface="ＭＳ Ｐゴシック" charset="0"/>
              </a:rPr>
              <a:t> en voelen</a:t>
            </a:r>
            <a:r>
              <a:rPr lang="nl-BE" sz="1200" b="0" i="0" kern="1200" dirty="0">
                <a:solidFill>
                  <a:schemeClr val="tx1"/>
                </a:solidFill>
                <a:effectLst/>
                <a:latin typeface="Tahoma" pitchFamily="34" charset="0"/>
                <a:ea typeface="MS PGothic" pitchFamily="34" charset="-128"/>
                <a:cs typeface="ＭＳ Ｐゴシック" charset="0"/>
              </a:rPr>
              <a:t> (verplaatsing lucht tegen je wang) of er een </a:t>
            </a:r>
            <a:r>
              <a:rPr lang="nl-BE" sz="1200" b="1" i="0" kern="1200" dirty="0">
                <a:solidFill>
                  <a:schemeClr val="tx1"/>
                </a:solidFill>
                <a:effectLst/>
                <a:latin typeface="Tahoma" pitchFamily="34" charset="0"/>
                <a:ea typeface="MS PGothic" pitchFamily="34" charset="-128"/>
                <a:cs typeface="ＭＳ Ｐゴシック" charset="0"/>
              </a:rPr>
              <a:t>normale</a:t>
            </a:r>
            <a:r>
              <a:rPr lang="nl-BE" sz="1200" b="0" i="0" kern="1200" dirty="0">
                <a:solidFill>
                  <a:schemeClr val="tx1"/>
                </a:solidFill>
                <a:effectLst/>
                <a:latin typeface="Tahoma" pitchFamily="34" charset="0"/>
                <a:ea typeface="MS PGothic" pitchFamily="34" charset="-128"/>
                <a:cs typeface="ＭＳ Ｐゴシック" charset="0"/>
              </a:rPr>
              <a:t> ademhaling is. </a:t>
            </a:r>
          </a:p>
          <a:p>
            <a:endParaRPr lang="nl-BE" sz="1200" b="0" i="0" kern="1200" dirty="0">
              <a:solidFill>
                <a:schemeClr val="tx1"/>
              </a:solidFill>
              <a:effectLst/>
              <a:latin typeface="Tahoma" pitchFamily="34" charset="0"/>
              <a:ea typeface="MS PGothic" pitchFamily="34" charset="-128"/>
              <a:cs typeface="ＭＳ Ｐゴシック" charset="0"/>
            </a:endParaRPr>
          </a:p>
          <a:p>
            <a:endParaRPr lang="nl-BE" noProof="0" dirty="0"/>
          </a:p>
          <a:p>
            <a:endParaRPr lang="en-GB" dirty="0"/>
          </a:p>
        </p:txBody>
      </p:sp>
      <p:sp>
        <p:nvSpPr>
          <p:cNvPr id="4" name="Slide Number Placeholder 3"/>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6</a:t>
            </a:fld>
            <a:endParaRPr lang="en-US" altLang="en-US"/>
          </a:p>
        </p:txBody>
      </p:sp>
    </p:spTree>
    <p:extLst>
      <p:ext uri="{BB962C8B-B14F-4D97-AF65-F5344CB8AC3E}">
        <p14:creationId xmlns:p14="http://schemas.microsoft.com/office/powerpoint/2010/main" val="412610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F9ABA7C-1E8D-6EEC-1B69-EC21A374EECF}"/>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38E84FEB-E73D-AE9A-AF92-ACED7A482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noProof="0" dirty="0"/>
              <a:t>Bij kinderen die bewusteloos zijn, valt de tong immers naar achteren en wordt de luchtweg geblokkeerd. Met dit maneuver ga je dat tegen. Het is van groot belang bij deze actie goed de kin op te heffen. Alleen dan komt de luchtweg open! </a:t>
            </a:r>
          </a:p>
          <a:p>
            <a:r>
              <a:rPr lang="nl-BE" noProof="0" dirty="0"/>
              <a:t>Tijdens dit maneuver kan je snel even kijken of er zich een vreemd voorwerp in de mond bevindt.</a:t>
            </a:r>
          </a:p>
          <a:p>
            <a:r>
              <a:rPr lang="en-GB" altLang="en-US" dirty="0">
                <a:latin typeface="Arial" panose="020B0604020202020204" pitchFamily="34" charset="0"/>
                <a:cs typeface="Arial" panose="020B0604020202020204" pitchFamily="34" charset="0"/>
              </a:rPr>
              <a:t>Trauma jaw trust</a:t>
            </a:r>
          </a:p>
        </p:txBody>
      </p:sp>
      <p:sp>
        <p:nvSpPr>
          <p:cNvPr id="25604" name="Rectangle 7">
            <a:extLst>
              <a:ext uri="{FF2B5EF4-FFF2-40B4-BE49-F238E27FC236}">
                <a16:creationId xmlns:a16="http://schemas.microsoft.com/office/drawing/2014/main" id="{C5370C30-436F-6EAF-6615-BD1A9BD4D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9555A5BF-2285-4D6F-8C8A-B81B0C7AC8EA}"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9F5E1-2D19-876B-17F0-930A5604E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08DC1-105B-CE39-9029-B767704B6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40796-715C-4CA7-B2AD-CCA8C7D195A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Is er een afwezige of abnormale ademhaling, dan is het kind niet alleen bewusteloos maar ook levenloos. Als je op straat bent, vraag je iemand de AED te halen en start je met 5 beademingen. In het ziekenhuis start je nu de reanimatie met 5 beademingen. </a:t>
            </a:r>
          </a:p>
          <a:p>
            <a:endParaRPr lang="en-GB" dirty="0"/>
          </a:p>
        </p:txBody>
      </p:sp>
      <p:sp>
        <p:nvSpPr>
          <p:cNvPr id="4" name="Slide Number Placeholder 3">
            <a:extLst>
              <a:ext uri="{FF2B5EF4-FFF2-40B4-BE49-F238E27FC236}">
                <a16:creationId xmlns:a16="http://schemas.microsoft.com/office/drawing/2014/main" id="{65FB6694-755A-BF55-F128-79F51197A3D6}"/>
              </a:ext>
            </a:extLst>
          </p:cNvPr>
          <p:cNvSpPr>
            <a:spLocks noGrp="1"/>
          </p:cNvSpPr>
          <p:nvPr>
            <p:ph type="sldNum" sz="quarter" idx="5"/>
          </p:nvPr>
        </p:nvSpPr>
        <p:spPr/>
        <p:txBody>
          <a:bodyPr/>
          <a:lstStyle/>
          <a:p>
            <a:pPr>
              <a:defRPr/>
            </a:pPr>
            <a:r>
              <a:rPr lang="en-US" altLang="en-US"/>
              <a:t>PLS 5e Cardiac Arrest: </a:t>
            </a:r>
            <a:fld id="{A1FB5703-AD88-4E9E-9445-ACDB5A6AD67C}" type="slidenum">
              <a:rPr lang="en-US" altLang="en-US" smtClean="0"/>
              <a:pPr>
                <a:defRPr/>
              </a:pPr>
              <a:t>8</a:t>
            </a:fld>
            <a:endParaRPr lang="en-US" altLang="en-US"/>
          </a:p>
        </p:txBody>
      </p:sp>
    </p:spTree>
    <p:extLst>
      <p:ext uri="{BB962C8B-B14F-4D97-AF65-F5344CB8AC3E}">
        <p14:creationId xmlns:p14="http://schemas.microsoft.com/office/powerpoint/2010/main" val="329191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58A9D68-F6FF-4D5A-C03F-04186681A1A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042035DC-B1B1-758D-1E9C-295AF01DB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sz="1200" b="0" i="0" kern="1200" dirty="0">
                <a:solidFill>
                  <a:schemeClr val="tx1"/>
                </a:solidFill>
                <a:effectLst/>
                <a:latin typeface="Tahoma" pitchFamily="34" charset="0"/>
                <a:ea typeface="MS PGothic" pitchFamily="34" charset="-128"/>
                <a:cs typeface="ＭＳ Ｐゴシック" charset="0"/>
              </a:rPr>
              <a:t>Beademen van het kind kan door </a:t>
            </a:r>
          </a:p>
          <a:p>
            <a:pPr marL="171450" indent="-171450">
              <a:buFont typeface="Arial" panose="020B0604020202020204" pitchFamily="34" charset="0"/>
              <a:buChar char="•"/>
            </a:pPr>
            <a:r>
              <a:rPr lang="nl-BE" sz="1200" b="1" i="0" kern="1200" dirty="0">
                <a:solidFill>
                  <a:schemeClr val="tx1"/>
                </a:solidFill>
                <a:effectLst/>
                <a:latin typeface="Tahoma" pitchFamily="34" charset="0"/>
                <a:ea typeface="MS PGothic" pitchFamily="34" charset="-128"/>
                <a:cs typeface="ＭＳ Ｐゴシック" charset="0"/>
              </a:rPr>
              <a:t>mond-op-mond </a:t>
            </a:r>
            <a:r>
              <a:rPr lang="nl-BE" sz="1200" b="0" i="0" kern="1200" dirty="0">
                <a:solidFill>
                  <a:schemeClr val="tx1"/>
                </a:solidFill>
                <a:effectLst/>
                <a:latin typeface="Tahoma" pitchFamily="34" charset="0"/>
                <a:ea typeface="MS PGothic" pitchFamily="34" charset="-128"/>
                <a:cs typeface="ＭＳ Ｐゴシック" charset="0"/>
              </a:rPr>
              <a:t>(bij kinderen) waarbij de neus wordt dichtgeknepen met de bovenste hand</a:t>
            </a:r>
          </a:p>
          <a:p>
            <a:pPr marL="171450" indent="-171450">
              <a:buFont typeface="Arial" panose="020B0604020202020204" pitchFamily="34" charset="0"/>
              <a:buChar char="•"/>
            </a:pPr>
            <a:r>
              <a:rPr lang="nl-BE" sz="1200" b="1" i="0" kern="1200" dirty="0">
                <a:solidFill>
                  <a:schemeClr val="tx1"/>
                </a:solidFill>
                <a:effectLst/>
                <a:latin typeface="Tahoma" pitchFamily="34" charset="0"/>
                <a:ea typeface="MS PGothic" pitchFamily="34" charset="-128"/>
                <a:cs typeface="ＭＳ Ｐゴシック" charset="0"/>
              </a:rPr>
              <a:t>mond-op-mond-en-neus </a:t>
            </a:r>
            <a:r>
              <a:rPr lang="nl-BE" sz="1200" b="0" i="0" kern="1200" dirty="0">
                <a:solidFill>
                  <a:schemeClr val="tx1"/>
                </a:solidFill>
                <a:effectLst/>
                <a:latin typeface="Tahoma" pitchFamily="34" charset="0"/>
                <a:ea typeface="MS PGothic" pitchFamily="34" charset="-128"/>
                <a:cs typeface="ＭＳ Ｐゴシック" charset="0"/>
              </a:rPr>
              <a:t>(bij de zuigeling &lt; 1 j) </a:t>
            </a:r>
          </a:p>
          <a:p>
            <a:pPr marL="171450" indent="-171450">
              <a:buFont typeface="Arial" panose="020B0604020202020204" pitchFamily="34" charset="0"/>
              <a:buChar char="•"/>
            </a:pPr>
            <a:endParaRPr lang="nl-BE" sz="1200" b="0" i="0" kern="1200" dirty="0">
              <a:solidFill>
                <a:schemeClr val="tx1"/>
              </a:solidFill>
              <a:effectLst/>
              <a:latin typeface="Tahoma" pitchFamily="34" charset="0"/>
              <a:ea typeface="MS PGothic" pitchFamily="34" charset="-128"/>
              <a:cs typeface="ＭＳ Ｐゴシック" charset="0"/>
            </a:endParaRPr>
          </a:p>
          <a:p>
            <a:pPr marL="0" indent="0">
              <a:buFont typeface="Arial" panose="020B0604020202020204" pitchFamily="34" charset="0"/>
              <a:buNone/>
            </a:pPr>
            <a:r>
              <a:rPr lang="nl-BE" sz="1200" b="0" i="0" kern="1200" dirty="0">
                <a:solidFill>
                  <a:schemeClr val="tx1"/>
                </a:solidFill>
                <a:effectLst/>
                <a:latin typeface="Tahoma" pitchFamily="34" charset="0"/>
                <a:ea typeface="MS PGothic" pitchFamily="34" charset="-128"/>
                <a:cs typeface="ＭＳ Ｐゴシック" charset="0"/>
              </a:rPr>
              <a:t>Beademen doe je gedurende ongeveer 1 seconde waarbij je ervoor waakt dat de borstkas opgaat.Gebruik de laagste druk voor opkomen van de borstkas. In totaal beademen we </a:t>
            </a:r>
            <a:r>
              <a:rPr lang="nl-BE" sz="1200" b="1" i="0" kern="1200" dirty="0">
                <a:solidFill>
                  <a:schemeClr val="tx1"/>
                </a:solidFill>
                <a:effectLst/>
                <a:latin typeface="Tahoma" pitchFamily="34" charset="0"/>
                <a:ea typeface="MS PGothic" pitchFamily="34" charset="-128"/>
                <a:cs typeface="ＭＳ Ｐゴシック" charset="0"/>
              </a:rPr>
              <a:t>5 keer</a:t>
            </a:r>
            <a:r>
              <a:rPr lang="nl-BE" sz="1200" b="0" i="0" kern="1200" dirty="0">
                <a:solidFill>
                  <a:schemeClr val="tx1"/>
                </a:solidFill>
                <a:effectLst/>
                <a:latin typeface="Tahoma" pitchFamily="34" charset="0"/>
                <a:ea typeface="MS PGothic" pitchFamily="34" charset="-128"/>
                <a:cs typeface="ＭＳ Ｐゴシック" charset="0"/>
              </a:rPr>
              <a:t>. </a:t>
            </a:r>
          </a:p>
          <a:p>
            <a:pPr marL="0" indent="0">
              <a:buFont typeface="Arial" panose="020B0604020202020204" pitchFamily="34" charset="0"/>
              <a:buNone/>
            </a:pPr>
            <a:r>
              <a:rPr lang="nl-BE" sz="1200" b="0" i="0" kern="1200" dirty="0">
                <a:solidFill>
                  <a:schemeClr val="tx1"/>
                </a:solidFill>
                <a:effectLst/>
                <a:latin typeface="Tahoma" pitchFamily="34" charset="0"/>
                <a:ea typeface="MS PGothic" pitchFamily="34" charset="-128"/>
                <a:cs typeface="ＭＳ Ｐゴシック" charset="0"/>
              </a:rPr>
              <a:t>Gaat het moeilijk of komt de borstkas niet goed op, optimaliseer dan je techniek door te herpositioneren. Blijf goed de </a:t>
            </a:r>
            <a:r>
              <a:rPr lang="nl-BE" sz="1200" b="1" i="0" kern="1200" dirty="0">
                <a:solidFill>
                  <a:schemeClr val="tx1"/>
                </a:solidFill>
                <a:effectLst/>
                <a:latin typeface="Tahoma" pitchFamily="34" charset="0"/>
                <a:ea typeface="MS PGothic" pitchFamily="34" charset="-128"/>
                <a:cs typeface="ＭＳ Ｐゴシック" charset="0"/>
              </a:rPr>
              <a:t>neutrale of sniffing positie </a:t>
            </a:r>
            <a:r>
              <a:rPr lang="nl-BE" sz="1200" b="0" i="0" kern="1200" dirty="0">
                <a:solidFill>
                  <a:schemeClr val="tx1"/>
                </a:solidFill>
                <a:effectLst/>
                <a:latin typeface="Tahoma" pitchFamily="34" charset="0"/>
                <a:ea typeface="MS PGothic" pitchFamily="34" charset="-128"/>
                <a:cs typeface="ＭＳ Ｐゴシック" charset="0"/>
              </a:rPr>
              <a:t>bewaken, zorg er ook voor dat de kin steeds goed opgetild wordt. Beademingen die niet lukken hebben meestal als oorzaak het niet goed optillen van de kin. Gaat ondanks alle pogingen de borstkas niet op gedurende de 5 beademingen, dan gaan we toch verder met C.</a:t>
            </a:r>
          </a:p>
          <a:p>
            <a:pPr eaLnBrk="1" hangingPunct="1">
              <a:spcBef>
                <a:spcPts val="0"/>
              </a:spcBef>
              <a:buClr>
                <a:schemeClr val="hlink"/>
              </a:buClr>
            </a:pPr>
            <a:endParaRPr lang="en-US" altLang="en-US" dirty="0"/>
          </a:p>
          <a:p>
            <a:pPr eaLnBrk="1" hangingPunct="1">
              <a:spcBef>
                <a:spcPts val="0"/>
              </a:spcBef>
              <a:buClr>
                <a:schemeClr val="hlink"/>
              </a:buClr>
            </a:pPr>
            <a:r>
              <a:rPr lang="en-US" altLang="en-US" dirty="0"/>
              <a:t>While doing the rescue breaths, note whether there is any gag/cough as part of the “signs of life” assessment </a:t>
            </a:r>
          </a:p>
          <a:p>
            <a:pPr>
              <a:spcBef>
                <a:spcPts val="0"/>
              </a:spcBef>
              <a:buFontTx/>
              <a:buChar char="•"/>
            </a:pPr>
            <a:r>
              <a:rPr lang="en-US" altLang="en-US" dirty="0"/>
              <a:t> Note that delaying mouth to mouth in </a:t>
            </a:r>
            <a:r>
              <a:rPr lang="en-US" altLang="en-US" dirty="0" err="1"/>
              <a:t>favour</a:t>
            </a:r>
            <a:r>
              <a:rPr lang="en-US" altLang="en-US" dirty="0"/>
              <a:t> of waiting for a bag valve mask may allow the child to fully arrest</a:t>
            </a:r>
          </a:p>
        </p:txBody>
      </p:sp>
      <p:sp>
        <p:nvSpPr>
          <p:cNvPr id="30724" name="Rectangle 7">
            <a:extLst>
              <a:ext uri="{FF2B5EF4-FFF2-40B4-BE49-F238E27FC236}">
                <a16:creationId xmlns:a16="http://schemas.microsoft.com/office/drawing/2014/main" id="{BFE3676D-0F65-4221-C0EB-AC15184474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ahoma" panose="020B0604030504040204" pitchFamily="34" charset="0"/>
                <a:ea typeface="MS PGothic" panose="020B0600070205080204" pitchFamily="34" charset="-128"/>
              </a:defRPr>
            </a:lvl1pPr>
            <a:lvl2pPr marL="742950" indent="-285750">
              <a:spcBef>
                <a:spcPct val="30000"/>
              </a:spcBef>
              <a:defRPr sz="1200">
                <a:solidFill>
                  <a:schemeClr val="tx1"/>
                </a:solidFill>
                <a:latin typeface="Tahoma" panose="020B0604030504040204" pitchFamily="34" charset="0"/>
                <a:ea typeface="MS PGothic" panose="020B0600070205080204" pitchFamily="34" charset="-128"/>
              </a:defRPr>
            </a:lvl2pPr>
            <a:lvl3pPr marL="1143000" indent="-228600">
              <a:spcBef>
                <a:spcPct val="30000"/>
              </a:spcBef>
              <a:defRPr sz="1200">
                <a:solidFill>
                  <a:schemeClr val="tx1"/>
                </a:solidFill>
                <a:latin typeface="Tahoma" panose="020B0604030504040204" pitchFamily="34" charset="0"/>
                <a:ea typeface="MS PGothic" panose="020B0600070205080204" pitchFamily="34" charset="-128"/>
              </a:defRPr>
            </a:lvl3pPr>
            <a:lvl4pPr marL="1600200" indent="-228600">
              <a:spcBef>
                <a:spcPct val="30000"/>
              </a:spcBef>
              <a:defRPr sz="1200">
                <a:solidFill>
                  <a:schemeClr val="tx1"/>
                </a:solidFill>
                <a:latin typeface="Tahoma" panose="020B0604030504040204" pitchFamily="34" charset="0"/>
                <a:ea typeface="MS PGothic" panose="020B0600070205080204" pitchFamily="34" charset="-128"/>
              </a:defRPr>
            </a:lvl4pPr>
            <a:lvl5pPr marL="2057400" indent="-228600">
              <a:spcBef>
                <a:spcPct val="30000"/>
              </a:spcBef>
              <a:defRPr sz="12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ahoma" panose="020B0604030504040204" pitchFamily="34" charset="0"/>
                <a:ea typeface="MS PGothic" panose="020B0600070205080204" pitchFamily="34" charset="-128"/>
              </a:defRPr>
            </a:lvl9pPr>
          </a:lstStyle>
          <a:p>
            <a:pPr>
              <a:spcBef>
                <a:spcPct val="0"/>
              </a:spcBef>
            </a:pPr>
            <a:r>
              <a:rPr lang="en-US" altLang="en-US"/>
              <a:t>APLS 6e Cardiac Arrest: </a:t>
            </a:r>
            <a:fld id="{20457C68-E215-4E37-B66C-F8AA5AEA71B5}"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AFEB82-38B1-9D23-E4BA-BF3067D4776E}"/>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itchFamily="34" charset="0"/>
              </a:rPr>
              <a:t>© ALSG, 2025</a:t>
            </a:r>
          </a:p>
        </p:txBody>
      </p:sp>
      <p:sp>
        <p:nvSpPr>
          <p:cNvPr id="6" name="Title 1"/>
          <p:cNvSpPr>
            <a:spLocks noGrp="1"/>
          </p:cNvSpPr>
          <p:nvPr>
            <p:ph type="ctrTitle"/>
          </p:nvPr>
        </p:nvSpPr>
        <p:spPr>
          <a:xfrm>
            <a:off x="467544" y="1484785"/>
            <a:ext cx="7772400" cy="792088"/>
          </a:xfrm>
          <a:prstGeom prst="rect">
            <a:avLst/>
          </a:prstGeom>
        </p:spPr>
        <p:txBody>
          <a:bodyPr/>
          <a:lstStyle>
            <a:lvl1pPr algn="l">
              <a:defRPr b="1" i="0">
                <a:solidFill>
                  <a:schemeClr val="bg1"/>
                </a:solidFill>
                <a:latin typeface="Arial" pitchFamily="34" charset="0"/>
                <a:cs typeface="Arial" pitchFamily="34" charset="0"/>
              </a:defRPr>
            </a:lvl1pPr>
          </a:lstStyle>
          <a:p>
            <a:r>
              <a:rPr lang="en-US"/>
              <a:t>Click to edit Master title style</a:t>
            </a:r>
          </a:p>
        </p:txBody>
      </p:sp>
      <p:sp>
        <p:nvSpPr>
          <p:cNvPr id="7" name="Subtitle 2"/>
          <p:cNvSpPr>
            <a:spLocks noGrp="1"/>
          </p:cNvSpPr>
          <p:nvPr>
            <p:ph type="subTitle" idx="1"/>
          </p:nvPr>
        </p:nvSpPr>
        <p:spPr>
          <a:xfrm>
            <a:off x="478498" y="2477683"/>
            <a:ext cx="6400800" cy="663285"/>
          </a:xfrm>
          <a:prstGeom prst="rect">
            <a:avLst/>
          </a:prstGeom>
        </p:spPr>
        <p:txBody>
          <a:bodyPr/>
          <a:lstStyle>
            <a:lvl1pPr marL="0" indent="0" algn="l">
              <a:buNone/>
              <a:defRPr b="0" i="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54396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cxnSp>
        <p:nvCxnSpPr>
          <p:cNvPr id="6" name="Straight Connector 2">
            <a:extLst>
              <a:ext uri="{FF2B5EF4-FFF2-40B4-BE49-F238E27FC236}">
                <a16:creationId xmlns:a16="http://schemas.microsoft.com/office/drawing/2014/main" id="{2A9E9C54-0827-E837-3009-34F12E7BD8F4}"/>
              </a:ext>
            </a:extLst>
          </p:cNvPr>
          <p:cNvCxnSpPr>
            <a:cxnSpLocks noChangeShapeType="1"/>
          </p:cNvCxnSpPr>
          <p:nvPr/>
        </p:nvCxnSpPr>
        <p:spPr bwMode="auto">
          <a:xfrm flipH="1">
            <a:off x="4140200" y="5084763"/>
            <a:ext cx="467995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8448E67E-F5A9-79F9-DCD1-E50494C2567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chemeClr val="bg1"/>
                </a:solidFill>
                <a:latin typeface="Arial" pitchFamily="34" charset="0"/>
              </a:rPr>
              <a:t>© ALSG, 2025</a:t>
            </a:r>
          </a:p>
        </p:txBody>
      </p:sp>
      <p:sp>
        <p:nvSpPr>
          <p:cNvPr id="2" name="Title 1"/>
          <p:cNvSpPr>
            <a:spLocks noGrp="1"/>
          </p:cNvSpPr>
          <p:nvPr>
            <p:ph type="title"/>
          </p:nvPr>
        </p:nvSpPr>
        <p:spPr>
          <a:xfrm>
            <a:off x="4139952" y="4518446"/>
            <a:ext cx="4680520" cy="566738"/>
          </a:xfrm>
          <a:prstGeom prst="rect">
            <a:avLst/>
          </a:prstGeom>
        </p:spPr>
        <p:txBody>
          <a:bodyPr vert="horz" anchor="b"/>
          <a:lstStyle>
            <a:lvl1pPr algn="l">
              <a:defRPr sz="2000" b="1" i="0">
                <a:solidFill>
                  <a:schemeClr val="bg1"/>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323528" y="332656"/>
            <a:ext cx="3960440" cy="2967137"/>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4139952" y="5072410"/>
            <a:ext cx="4680520" cy="588838"/>
          </a:xfrm>
          <a:prstGeom prst="rect">
            <a:avLst/>
          </a:prstGeom>
        </p:spPr>
        <p:txBody>
          <a:bodyPr vert="horz"/>
          <a:lstStyle>
            <a:lvl1pPr marL="0" indent="0">
              <a:buNone/>
              <a:defRPr sz="1400" b="0" i="0">
                <a:solidFill>
                  <a:srgbClr val="FFFFFF"/>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Content Placeholder 5"/>
          <p:cNvSpPr>
            <a:spLocks noGrp="1"/>
          </p:cNvSpPr>
          <p:nvPr>
            <p:ph sz="quarter" idx="4"/>
          </p:nvPr>
        </p:nvSpPr>
        <p:spPr>
          <a:xfrm>
            <a:off x="4788024" y="1340768"/>
            <a:ext cx="4041775" cy="2952328"/>
          </a:xfrm>
          <a:prstGeom prst="rect">
            <a:avLst/>
          </a:prstGeom>
        </p:spPr>
        <p:txBody>
          <a:bodyPr vert="horz"/>
          <a:lstStyle>
            <a:lvl1pPr marL="342900" indent="-342900">
              <a:buClr>
                <a:schemeClr val="bg1"/>
              </a:buClr>
              <a:buFont typeface="Arial"/>
              <a:buChar char="•"/>
              <a:defRPr sz="2400" b="0" i="0">
                <a:solidFill>
                  <a:srgbClr val="FFFFFF"/>
                </a:solidFill>
                <a:latin typeface="Arial" pitchFamily="34" charset="0"/>
                <a:cs typeface="Arial" pitchFamily="34" charset="0"/>
              </a:defRPr>
            </a:lvl1pPr>
            <a:lvl2pPr marL="742950" indent="-285750">
              <a:buClr>
                <a:schemeClr val="bg1"/>
              </a:buClr>
              <a:buFont typeface="Arial"/>
              <a:buChar char="•"/>
              <a:defRPr sz="2000" b="0" i="0">
                <a:solidFill>
                  <a:srgbClr val="FFFFFF"/>
                </a:solidFill>
                <a:latin typeface="Arial" pitchFamily="34" charset="0"/>
                <a:cs typeface="Arial" pitchFamily="34" charset="0"/>
              </a:defRPr>
            </a:lvl2pPr>
            <a:lvl3pPr marL="1143000" indent="-228600">
              <a:buClr>
                <a:schemeClr val="bg1"/>
              </a:buClr>
              <a:buFont typeface="Arial"/>
              <a:buChar char="•"/>
              <a:defRPr sz="1800" b="0" i="0">
                <a:solidFill>
                  <a:srgbClr val="FFFFFF"/>
                </a:solidFill>
                <a:latin typeface="Arial" pitchFamily="34" charset="0"/>
                <a:cs typeface="Arial" pitchFamily="34" charset="0"/>
              </a:defRPr>
            </a:lvl3pPr>
            <a:lvl4pPr marL="1600200" indent="-228600">
              <a:buClr>
                <a:schemeClr val="bg1"/>
              </a:buClr>
              <a:buFont typeface="Arial"/>
              <a:buChar char="•"/>
              <a:defRPr sz="1600" b="0" i="0">
                <a:solidFill>
                  <a:srgbClr val="FFFFFF"/>
                </a:solidFill>
                <a:latin typeface="Arial" pitchFamily="34" charset="0"/>
                <a:cs typeface="Arial" pitchFamily="34" charset="0"/>
              </a:defRPr>
            </a:lvl4pPr>
            <a:lvl5pPr marL="2057400" indent="-228600">
              <a:buClr>
                <a:schemeClr val="bg1"/>
              </a:buClr>
              <a:buFont typeface="Arial"/>
              <a:buChar char="•"/>
              <a:defRPr sz="1600" b="0" i="0">
                <a:solidFill>
                  <a:srgbClr val="FFFFFF"/>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270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533400"/>
            <a:ext cx="7781925" cy="5562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6BAA8E8A-D7EE-D25F-CE62-96C3912F7115}"/>
              </a:ext>
            </a:extLst>
          </p:cNvPr>
          <p:cNvSpPr>
            <a:spLocks noGrp="1"/>
          </p:cNvSpPr>
          <p:nvPr>
            <p:ph type="dt" sz="half" idx="10"/>
          </p:nvPr>
        </p:nvSpPr>
        <p:spPr>
          <a:xfrm>
            <a:off x="1143000" y="6248400"/>
            <a:ext cx="1905000" cy="457200"/>
          </a:xfrm>
          <a:prstGeom prst="rect">
            <a:avLst/>
          </a:prstGeom>
        </p:spPr>
        <p:txBody>
          <a:bodyPr/>
          <a:lstStyle>
            <a:lvl1pPr algn="ctr" eaLnBrk="1" hangingPunct="1">
              <a:defRPr>
                <a:latin typeface="Tahoma" pitchFamily="34" charset="0"/>
                <a:ea typeface="+mn-ea"/>
                <a:cs typeface="+mn-cs"/>
              </a:defRPr>
            </a:lvl1pPr>
          </a:lstStyle>
          <a:p>
            <a:pPr>
              <a:defRPr/>
            </a:pPr>
            <a:endParaRPr lang="en-GB"/>
          </a:p>
        </p:txBody>
      </p:sp>
      <p:sp>
        <p:nvSpPr>
          <p:cNvPr id="4" name="Footer Placeholder 3">
            <a:extLst>
              <a:ext uri="{FF2B5EF4-FFF2-40B4-BE49-F238E27FC236}">
                <a16:creationId xmlns:a16="http://schemas.microsoft.com/office/drawing/2014/main" id="{0815F74F-E68C-3326-C291-E85155511490}"/>
              </a:ext>
            </a:extLst>
          </p:cNvPr>
          <p:cNvSpPr>
            <a:spLocks noGrp="1"/>
          </p:cNvSpPr>
          <p:nvPr>
            <p:ph type="ftr" sz="quarter" idx="11"/>
          </p:nvPr>
        </p:nvSpPr>
        <p:spPr>
          <a:xfrm>
            <a:off x="3581400" y="6248400"/>
            <a:ext cx="2895600" cy="457200"/>
          </a:xfrm>
          <a:prstGeom prst="rect">
            <a:avLst/>
          </a:prstGeom>
        </p:spPr>
        <p:txBody>
          <a:bodyPr/>
          <a:lstStyle>
            <a:lvl1pPr algn="ctr" eaLnBrk="1" hangingPunct="1">
              <a:defRPr>
                <a:latin typeface="Tahoma" pitchFamily="34" charset="0"/>
                <a:ea typeface="+mn-ea"/>
                <a:cs typeface="+mn-cs"/>
              </a:defRPr>
            </a:lvl1pPr>
          </a:lstStyle>
          <a:p>
            <a:pPr>
              <a:defRPr/>
            </a:pPr>
            <a:endParaRPr lang="en-GB"/>
          </a:p>
        </p:txBody>
      </p:sp>
      <p:sp>
        <p:nvSpPr>
          <p:cNvPr id="5" name="Slide Number Placeholder 4">
            <a:extLst>
              <a:ext uri="{FF2B5EF4-FFF2-40B4-BE49-F238E27FC236}">
                <a16:creationId xmlns:a16="http://schemas.microsoft.com/office/drawing/2014/main" id="{7B824F36-C0F1-9B33-6BFB-E6CAC20001E8}"/>
              </a:ext>
            </a:extLst>
          </p:cNvPr>
          <p:cNvSpPr>
            <a:spLocks noGrp="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lvl1pPr>
          </a:lstStyle>
          <a:p>
            <a:pPr>
              <a:defRPr/>
            </a:pPr>
            <a:fld id="{8757B021-4921-49F8-B09A-8B1D36CD39D6}" type="slidenum">
              <a:rPr lang="en-GB" altLang="en-US"/>
              <a:pPr>
                <a:defRPr/>
              </a:pPr>
              <a:t>‹nr.›</a:t>
            </a:fld>
            <a:endParaRPr lang="en-GB" altLang="en-US"/>
          </a:p>
        </p:txBody>
      </p:sp>
    </p:spTree>
    <p:extLst>
      <p:ext uri="{BB962C8B-B14F-4D97-AF65-F5344CB8AC3E}">
        <p14:creationId xmlns:p14="http://schemas.microsoft.com/office/powerpoint/2010/main" val="395689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rgbClr val="F7F7F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261F8E-553D-393E-2922-8EAE76476637}"/>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6" name="Title 1"/>
          <p:cNvSpPr>
            <a:spLocks noGrp="1"/>
          </p:cNvSpPr>
          <p:nvPr>
            <p:ph type="ctrTitle"/>
          </p:nvPr>
        </p:nvSpPr>
        <p:spPr>
          <a:xfrm>
            <a:off x="685800" y="2130425"/>
            <a:ext cx="7772400" cy="1470025"/>
          </a:xfrm>
          <a:prstGeom prst="rect">
            <a:avLst/>
          </a:prstGeom>
        </p:spPr>
        <p:txBody>
          <a:bodyPr/>
          <a:lstStyle>
            <a:lvl1pPr>
              <a:defRPr b="1" i="0">
                <a:solidFill>
                  <a:srgbClr val="2E5796"/>
                </a:solidFill>
                <a:latin typeface="Arial" pitchFamily="34" charset="0"/>
                <a:cs typeface="Arial" pitchFamily="34" charset="0"/>
              </a:defRPr>
            </a:lvl1pPr>
          </a:lstStyle>
          <a:p>
            <a:r>
              <a:rPr lang="en-US"/>
              <a:t>Click to edit Master title style</a:t>
            </a:r>
          </a:p>
        </p:txBody>
      </p:sp>
      <p:sp>
        <p:nvSpPr>
          <p:cNvPr id="7"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Graphical user interface&#10;&#10;Description automatically generated with low confidence">
            <a:extLst>
              <a:ext uri="{FF2B5EF4-FFF2-40B4-BE49-F238E27FC236}">
                <a16:creationId xmlns:a16="http://schemas.microsoft.com/office/drawing/2014/main" id="{7A8CD42A-0596-F829-606C-FB53130E37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01732052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F7F7F7"/>
        </a:solidFill>
        <a:effectLst/>
      </p:bgPr>
    </p:bg>
    <p:spTree>
      <p:nvGrpSpPr>
        <p:cNvPr id="1" name=""/>
        <p:cNvGrpSpPr/>
        <p:nvPr/>
      </p:nvGrpSpPr>
      <p:grpSpPr>
        <a:xfrm>
          <a:off x="0" y="0"/>
          <a:ext cx="0" cy="0"/>
          <a:chOff x="0" y="0"/>
          <a:chExt cx="0" cy="0"/>
        </a:xfrm>
      </p:grpSpPr>
      <p:cxnSp>
        <p:nvCxnSpPr>
          <p:cNvPr id="5" name="Straight Connector 2">
            <a:extLst>
              <a:ext uri="{FF2B5EF4-FFF2-40B4-BE49-F238E27FC236}">
                <a16:creationId xmlns:a16="http://schemas.microsoft.com/office/drawing/2014/main" id="{7EC1496A-9CFC-7B24-681A-6D0409445EB9}"/>
              </a:ext>
            </a:extLst>
          </p:cNvPr>
          <p:cNvCxnSpPr>
            <a:cxnSpLocks noChangeShapeType="1"/>
          </p:cNvCxnSpPr>
          <p:nvPr/>
        </p:nvCxnSpPr>
        <p:spPr bwMode="auto">
          <a:xfrm flipH="1">
            <a:off x="468313" y="3933825"/>
            <a:ext cx="777557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6" name="TextBox 5">
            <a:extLst>
              <a:ext uri="{FF2B5EF4-FFF2-40B4-BE49-F238E27FC236}">
                <a16:creationId xmlns:a16="http://schemas.microsoft.com/office/drawing/2014/main" id="{AA0D54D2-9310-F0CC-1CAB-112AEB95B490}"/>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67544" y="3939133"/>
            <a:ext cx="7772400" cy="1362075"/>
          </a:xfrm>
          <a:prstGeom prst="rect">
            <a:avLst/>
          </a:prstGeom>
        </p:spPr>
        <p:txBody>
          <a:bodyPr vert="horz" anchor="t"/>
          <a:lstStyle>
            <a:lvl1pPr algn="l">
              <a:defRPr sz="3200" b="1" i="0" cap="all">
                <a:solidFill>
                  <a:srgbClr val="2E5796"/>
                </a:solidFill>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467544" y="2426965"/>
            <a:ext cx="7772400" cy="1500187"/>
          </a:xfrm>
          <a:prstGeom prst="rect">
            <a:avLst/>
          </a:prstGeom>
        </p:spPr>
        <p:txBody>
          <a:bodyPr vert="horz" anchor="b"/>
          <a:lstStyle>
            <a:lvl1pPr marL="0" indent="0">
              <a:buNone/>
              <a:defRPr sz="2000" b="0" i="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6C3AE951-3505-9F58-5DEA-A9CD26AC2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7830235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rgbClr val="F7F7F7"/>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FC6DE8-8207-4D9C-E6FD-BB41C1B2D762}"/>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67544" y="332656"/>
            <a:ext cx="8229600" cy="634082"/>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519113" y="1038747"/>
            <a:ext cx="8229600" cy="4032448"/>
          </a:xfrm>
          <a:prstGeom prst="rect">
            <a:avLst/>
          </a:prstGeom>
        </p:spPr>
        <p:txBody>
          <a:bodyPr vert="horz"/>
          <a:lstStyle>
            <a:lvl1pPr marL="457200" indent="-457200">
              <a:buClr>
                <a:srgbClr val="3657A7"/>
              </a:buClr>
              <a:buFont typeface="Arial"/>
              <a:buChar char="•"/>
              <a:defRPr sz="2800" b="0" i="0">
                <a:latin typeface="Arial" pitchFamily="34" charset="0"/>
                <a:cs typeface="Arial" pitchFamily="34" charset="0"/>
              </a:defRPr>
            </a:lvl1pPr>
            <a:lvl2pPr marL="914400" indent="-457200">
              <a:buClr>
                <a:srgbClr val="3657A7"/>
              </a:buClr>
              <a:buFont typeface="Arial"/>
              <a:buChar char="•"/>
              <a:defRPr sz="2400" b="0" i="0">
                <a:latin typeface="Arial"/>
                <a:cs typeface="Arial"/>
              </a:defRPr>
            </a:lvl2pPr>
            <a:lvl3pPr marL="1257300" indent="-342900">
              <a:buClr>
                <a:srgbClr val="3657A7"/>
              </a:buClr>
              <a:buFont typeface="Arial"/>
              <a:buChar char="•"/>
              <a:defRPr sz="2200" b="0" i="0">
                <a:latin typeface="Arial"/>
                <a:cs typeface="Arial"/>
              </a:defRPr>
            </a:lvl3pPr>
            <a:lvl4pPr marL="1714500" indent="-342900">
              <a:buClr>
                <a:srgbClr val="3657A7"/>
              </a:buClr>
              <a:buFont typeface="Arial"/>
              <a:buChar char="•"/>
              <a:defRPr sz="2000" b="0" i="0">
                <a:latin typeface="Arial"/>
                <a:cs typeface="Arial"/>
              </a:defRPr>
            </a:lvl4pPr>
            <a:lvl5pPr marL="2171700" indent="-342900">
              <a:buClr>
                <a:srgbClr val="3657A7"/>
              </a:buClr>
              <a:buFont typeface="Arial"/>
              <a:buChar char="•"/>
              <a:defRPr sz="1800"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Graphical user interface&#10;&#10;Description automatically generated with low confidence">
            <a:extLst>
              <a:ext uri="{FF2B5EF4-FFF2-40B4-BE49-F238E27FC236}">
                <a16:creationId xmlns:a16="http://schemas.microsoft.com/office/drawing/2014/main" id="{658F017C-A846-8F20-718E-7A40C57A4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5891366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solidFill>
          <a:srgbClr val="F7F7F7"/>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FC542B-7BB5-CCA9-ACCA-81D9BF20F578}"/>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57200" y="274638"/>
            <a:ext cx="8229600" cy="1143000"/>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marL="342900" indent="-342900">
              <a:buClr>
                <a:srgbClr val="3657A7"/>
              </a:buClr>
              <a:buFont typeface="Arial"/>
              <a:buChar char="•"/>
              <a:defRPr sz="2800" b="0" i="0">
                <a:latin typeface="Arial" pitchFamily="34" charset="0"/>
                <a:cs typeface="Arial" pitchFamily="34" charset="0"/>
              </a:defRPr>
            </a:lvl1pPr>
            <a:lvl2pPr marL="742950" indent="-285750">
              <a:buClr>
                <a:srgbClr val="3657A7"/>
              </a:buClr>
              <a:buFont typeface="Arial"/>
              <a:buChar char="•"/>
              <a:defRPr sz="2400" b="0" i="0">
                <a:latin typeface="Arial" pitchFamily="34" charset="0"/>
                <a:cs typeface="Arial" pitchFamily="34" charset="0"/>
              </a:defRPr>
            </a:lvl2pPr>
            <a:lvl3pPr marL="1143000" indent="-228600">
              <a:buClr>
                <a:srgbClr val="3657A7"/>
              </a:buClr>
              <a:buFont typeface="Arial"/>
              <a:buChar char="•"/>
              <a:defRPr sz="2000" b="0" i="0">
                <a:latin typeface="Arial" pitchFamily="34" charset="0"/>
                <a:cs typeface="Arial" pitchFamily="34" charset="0"/>
              </a:defRPr>
            </a:lvl3pPr>
            <a:lvl4pPr marL="1600200" indent="-228600">
              <a:buClr>
                <a:srgbClr val="3657A7"/>
              </a:buClr>
              <a:buFont typeface="Arial"/>
              <a:buChar char="•"/>
              <a:defRPr sz="1800" b="0" i="0">
                <a:latin typeface="Arial" pitchFamily="34" charset="0"/>
                <a:cs typeface="Arial" pitchFamily="34" charset="0"/>
              </a:defRPr>
            </a:lvl4pPr>
            <a:lvl5pPr marL="2057400" indent="-228600">
              <a:buClr>
                <a:srgbClr val="3657A7"/>
              </a:buClr>
              <a:buFont typeface="Arial"/>
              <a:buChar char="•"/>
              <a:defRPr sz="1800" b="0" i="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marL="342900" indent="-342900">
              <a:buClr>
                <a:srgbClr val="3657A7"/>
              </a:buClr>
              <a:buFont typeface="Arial"/>
              <a:buChar char="•"/>
              <a:defRPr sz="2800" b="0" i="0">
                <a:latin typeface="Arial" pitchFamily="34" charset="0"/>
                <a:cs typeface="Arial" pitchFamily="34" charset="0"/>
              </a:defRPr>
            </a:lvl1pPr>
            <a:lvl2pPr marL="742950" indent="-285750">
              <a:buClr>
                <a:srgbClr val="3657A7"/>
              </a:buClr>
              <a:buFont typeface="Arial"/>
              <a:buChar char="•"/>
              <a:defRPr sz="2400" b="0" i="0">
                <a:latin typeface="Arial" pitchFamily="34" charset="0"/>
                <a:cs typeface="Arial" pitchFamily="34" charset="0"/>
              </a:defRPr>
            </a:lvl2pPr>
            <a:lvl3pPr marL="1143000" indent="-228600">
              <a:buClr>
                <a:srgbClr val="3657A7"/>
              </a:buClr>
              <a:buFont typeface="Arial"/>
              <a:buChar char="•"/>
              <a:defRPr sz="2000" b="0" i="0">
                <a:latin typeface="Arial" pitchFamily="34" charset="0"/>
                <a:cs typeface="Arial" pitchFamily="34" charset="0"/>
              </a:defRPr>
            </a:lvl3pPr>
            <a:lvl4pPr marL="1600200" indent="-228600">
              <a:buClr>
                <a:srgbClr val="3657A7"/>
              </a:buClr>
              <a:buFont typeface="Arial"/>
              <a:buChar char="•"/>
              <a:defRPr sz="1800" b="0" i="0">
                <a:latin typeface="Arial" pitchFamily="34" charset="0"/>
                <a:cs typeface="Arial" pitchFamily="34" charset="0"/>
              </a:defRPr>
            </a:lvl4pPr>
            <a:lvl5pPr marL="2057400" indent="-228600">
              <a:buClr>
                <a:srgbClr val="3657A7"/>
              </a:buClr>
              <a:buFont typeface="Arial"/>
              <a:buChar char="•"/>
              <a:defRPr sz="1800" b="0" i="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raphical user interface&#10;&#10;Description automatically generated with low confidence">
            <a:extLst>
              <a:ext uri="{FF2B5EF4-FFF2-40B4-BE49-F238E27FC236}">
                <a16:creationId xmlns:a16="http://schemas.microsoft.com/office/drawing/2014/main" id="{18E25C0F-7C0C-D263-8E4E-5E5D58FEEB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7701736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rgbClr val="F7F7F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9EC88F-D82A-DFF1-9819-8F8DA6DAF4C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57200" y="274638"/>
            <a:ext cx="8229600" cy="706090"/>
          </a:xfrm>
          <a:prstGeom prst="rect">
            <a:avLst/>
          </a:prstGeom>
        </p:spPr>
        <p:txBody>
          <a:bodyPr vert="horz"/>
          <a:lstStyle>
            <a:lvl1pPr algn="l">
              <a:defRPr sz="3200" b="1" i="0">
                <a:solidFill>
                  <a:srgbClr val="2E5796"/>
                </a:solidFill>
                <a:latin typeface="Arial" pitchFamily="34" charset="0"/>
                <a:cs typeface="Arial" pitchFamily="34" charset="0"/>
              </a:defRPr>
            </a:lvl1pPr>
          </a:lstStyle>
          <a:p>
            <a:r>
              <a:rPr lang="en-US"/>
              <a:t>Click to edit Master title style</a:t>
            </a:r>
          </a:p>
        </p:txBody>
      </p:sp>
      <p:pic>
        <p:nvPicPr>
          <p:cNvPr id="5" name="Picture 4" descr="Graphical user interface&#10;&#10;Description automatically generated with low confidence">
            <a:extLst>
              <a:ext uri="{FF2B5EF4-FFF2-40B4-BE49-F238E27FC236}">
                <a16:creationId xmlns:a16="http://schemas.microsoft.com/office/drawing/2014/main" id="{EC8E7846-8424-F89B-14B4-F43BD8589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21695951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F7F7F7"/>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501BAD-019F-2F09-7218-F940204AF565}"/>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pic>
        <p:nvPicPr>
          <p:cNvPr id="4" name="Picture 3" descr="Graphical user interface&#10;&#10;Description automatically generated with low confidence">
            <a:extLst>
              <a:ext uri="{FF2B5EF4-FFF2-40B4-BE49-F238E27FC236}">
                <a16:creationId xmlns:a16="http://schemas.microsoft.com/office/drawing/2014/main" id="{A070E6E8-4592-EF9E-1514-CD9C6A70C2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92075195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rgbClr val="F7F7F7"/>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84DD6B-AE3B-65D0-EF13-428757F781DA}"/>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400" b="1" i="0">
                <a:solidFill>
                  <a:srgbClr val="2E5796"/>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solidFill>
                  <a:srgbClr val="2E5796"/>
                </a:solidFill>
                <a:latin typeface="Arial"/>
                <a:cs typeface="Arial"/>
              </a:defRPr>
            </a:lvl1pPr>
            <a:lvl2pPr>
              <a:defRPr sz="2800">
                <a:solidFill>
                  <a:srgbClr val="2E5796"/>
                </a:solidFill>
                <a:latin typeface="Arial"/>
                <a:cs typeface="Arial"/>
              </a:defRPr>
            </a:lvl2pPr>
            <a:lvl3pPr>
              <a:defRPr sz="2400">
                <a:solidFill>
                  <a:srgbClr val="2E5796"/>
                </a:solidFill>
                <a:latin typeface="Arial"/>
                <a:cs typeface="Arial"/>
              </a:defRPr>
            </a:lvl3pPr>
            <a:lvl4pPr>
              <a:defRPr sz="2000">
                <a:solidFill>
                  <a:srgbClr val="2E5796"/>
                </a:solidFill>
                <a:latin typeface="Arial"/>
                <a:cs typeface="Arial"/>
              </a:defRPr>
            </a:lvl4pPr>
            <a:lvl5pPr>
              <a:defRPr sz="2000">
                <a:solidFill>
                  <a:srgbClr val="2E5796"/>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0" i="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descr="Graphical user interface&#10;&#10;Description automatically generated with low confidence">
            <a:extLst>
              <a:ext uri="{FF2B5EF4-FFF2-40B4-BE49-F238E27FC236}">
                <a16:creationId xmlns:a16="http://schemas.microsoft.com/office/drawing/2014/main" id="{1D1A9203-735C-7A95-DB88-60F1790679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139559257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F7F7F7"/>
        </a:solidFill>
        <a:effectLst/>
      </p:bgPr>
    </p:bg>
    <p:spTree>
      <p:nvGrpSpPr>
        <p:cNvPr id="1" name=""/>
        <p:cNvGrpSpPr/>
        <p:nvPr/>
      </p:nvGrpSpPr>
      <p:grpSpPr>
        <a:xfrm>
          <a:off x="0" y="0"/>
          <a:ext cx="0" cy="0"/>
          <a:chOff x="0" y="0"/>
          <a:chExt cx="0" cy="0"/>
        </a:xfrm>
      </p:grpSpPr>
      <p:cxnSp>
        <p:nvCxnSpPr>
          <p:cNvPr id="6" name="Straight Connector 2">
            <a:extLst>
              <a:ext uri="{FF2B5EF4-FFF2-40B4-BE49-F238E27FC236}">
                <a16:creationId xmlns:a16="http://schemas.microsoft.com/office/drawing/2014/main" id="{41EFBDA2-D7BC-C669-EB57-CBC8872B2AB4}"/>
              </a:ext>
            </a:extLst>
          </p:cNvPr>
          <p:cNvCxnSpPr>
            <a:cxnSpLocks noChangeShapeType="1"/>
          </p:cNvCxnSpPr>
          <p:nvPr/>
        </p:nvCxnSpPr>
        <p:spPr bwMode="auto">
          <a:xfrm flipH="1">
            <a:off x="3059113" y="5084763"/>
            <a:ext cx="54737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2E99283E-37DE-ABA5-ACA0-BD237CBDE2C9}"/>
              </a:ext>
            </a:extLst>
          </p:cNvPr>
          <p:cNvSpPr txBox="1">
            <a:spLocks noChangeArrowheads="1"/>
          </p:cNvSpPr>
          <p:nvPr/>
        </p:nvSpPr>
        <p:spPr bwMode="auto">
          <a:xfrm>
            <a:off x="5795963" y="6308725"/>
            <a:ext cx="2952750" cy="246221"/>
          </a:xfrm>
          <a:prstGeom prst="rect">
            <a:avLst/>
          </a:prstGeom>
          <a:noFill/>
          <a:ln>
            <a:noFill/>
          </a:ln>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defRPr/>
            </a:pPr>
            <a:r>
              <a:rPr lang="en-GB" altLang="en-US" sz="1000" dirty="0">
                <a:solidFill>
                  <a:srgbClr val="2F70C8"/>
                </a:solidFill>
                <a:latin typeface="Arial" pitchFamily="34" charset="0"/>
              </a:rPr>
              <a:t>© ALSG, 2025</a:t>
            </a:r>
          </a:p>
        </p:txBody>
      </p:sp>
      <p:sp>
        <p:nvSpPr>
          <p:cNvPr id="2" name="Title 1"/>
          <p:cNvSpPr>
            <a:spLocks noGrp="1"/>
          </p:cNvSpPr>
          <p:nvPr>
            <p:ph type="title"/>
          </p:nvPr>
        </p:nvSpPr>
        <p:spPr>
          <a:xfrm>
            <a:off x="3046040" y="4518446"/>
            <a:ext cx="5486400" cy="566738"/>
          </a:xfrm>
          <a:prstGeom prst="rect">
            <a:avLst/>
          </a:prstGeom>
        </p:spPr>
        <p:txBody>
          <a:bodyPr vert="horz" anchor="b"/>
          <a:lstStyle>
            <a:lvl1pPr algn="l">
              <a:defRPr sz="2000" b="1" i="0">
                <a:solidFill>
                  <a:srgbClr val="3657A7"/>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683568" y="317847"/>
            <a:ext cx="7848872" cy="4114800"/>
          </a:xfrm>
          <a:prstGeom prst="rect">
            <a:avLst/>
          </a:prstGeom>
        </p:spPr>
        <p:txBody>
          <a:bodyPr vert="horz"/>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046040" y="5072410"/>
            <a:ext cx="5486400" cy="804862"/>
          </a:xfrm>
          <a:prstGeom prst="rect">
            <a:avLst/>
          </a:prstGeom>
        </p:spPr>
        <p:txBody>
          <a:bodyPr vert="horz"/>
          <a:lstStyle>
            <a:lvl1pPr marL="0" indent="0">
              <a:buNone/>
              <a:defRPr sz="1400" b="0" i="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813E3840-C850-0C44-D273-12F02CCC5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5877271"/>
            <a:ext cx="1480996" cy="720000"/>
          </a:xfrm>
          <a:prstGeom prst="rect">
            <a:avLst/>
          </a:prstGeom>
        </p:spPr>
      </p:pic>
    </p:spTree>
    <p:extLst>
      <p:ext uri="{BB962C8B-B14F-4D97-AF65-F5344CB8AC3E}">
        <p14:creationId xmlns:p14="http://schemas.microsoft.com/office/powerpoint/2010/main" val="343932720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470B8"/>
        </a:solidFill>
        <a:effectLst/>
      </p:bgPr>
    </p:bg>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1FB670F9-CEBA-557C-D0BE-71D64EB5E85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20272" y="332656"/>
            <a:ext cx="1851246" cy="900000"/>
          </a:xfrm>
          <a:prstGeom prst="rect">
            <a:avLst/>
          </a:prstGeom>
          <a:ln>
            <a:solidFill>
              <a:schemeClr val="bg1"/>
            </a:solidFill>
          </a:ln>
        </p:spPr>
      </p:pic>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Users/Hanne/Dropbox/Els%20en%20Hanne/Lectures:demos%202020-2021/videos/Inflaties%20-%20Ballon%20-%20Rechts.mov" TargetMode="External"/><Relationship Id="rId1" Type="http://schemas.microsoft.com/office/2007/relationships/media" Target="file:////Users/Hanne/Dropbox/Els%20en%20Hanne/Lectures:demos%202020-2021/videos/Inflaties%20-%20Ballon%20-%20Rechts.mov" TargetMode="Externa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emf"/><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D79C7A17-97DE-4D17-8D47-7F6FB9ED4F8F}"/>
              </a:ext>
            </a:extLst>
          </p:cNvPr>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15363" name="Rectangle 2">
            <a:extLst>
              <a:ext uri="{FF2B5EF4-FFF2-40B4-BE49-F238E27FC236}">
                <a16:creationId xmlns:a16="http://schemas.microsoft.com/office/drawing/2014/main" id="{CDD7151B-0F41-4015-AC77-6214ABCCBD14}"/>
              </a:ext>
            </a:extLst>
          </p:cNvPr>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r>
              <a:rPr lang="en-US" altLang="en-US" sz="3200"/>
              <a:t>Advanced Paediatric Life Support</a:t>
            </a:r>
          </a:p>
        </p:txBody>
      </p:sp>
      <p:sp>
        <p:nvSpPr>
          <p:cNvPr id="15364" name="Rectangle 3">
            <a:extLst>
              <a:ext uri="{FF2B5EF4-FFF2-40B4-BE49-F238E27FC236}">
                <a16:creationId xmlns:a16="http://schemas.microsoft.com/office/drawing/2014/main" id="{8BCA6B79-6F76-4DED-9F11-A6E85D4B9DD0}"/>
              </a:ext>
            </a:extLst>
          </p:cNvPr>
          <p:cNvSpPr>
            <a:spLocks noGrp="1" noChangeArrowheads="1"/>
          </p:cNvSpPr>
          <p:nvPr>
            <p:ph type="subTitle" idx="1"/>
          </p:nvPr>
        </p:nvSpPr>
        <p:spPr bwMode="auto">
          <a:xfrm>
            <a:off x="477838" y="2276475"/>
            <a:ext cx="6400800" cy="66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bodyPr>
          <a:lstStyle/>
          <a:p>
            <a:pPr eaLnBrk="1" hangingPunct="1">
              <a:spcBef>
                <a:spcPct val="0"/>
              </a:spcBef>
            </a:pPr>
            <a:r>
              <a:rPr lang="en-US" altLang="en-US" sz="4000" dirty="0" err="1"/>
              <a:t>Aanpak</a:t>
            </a:r>
            <a:r>
              <a:rPr lang="en-US" altLang="en-US" sz="4000" dirty="0"/>
              <a:t> van </a:t>
            </a:r>
            <a:r>
              <a:rPr lang="en-US" altLang="en-US" sz="4000" dirty="0" err="1"/>
              <a:t>hartstilstand</a:t>
            </a:r>
            <a:endParaRPr lang="en-US" altLang="en-US" sz="4000" dirty="0"/>
          </a:p>
        </p:txBody>
      </p:sp>
      <p:pic>
        <p:nvPicPr>
          <p:cNvPr id="15365" name="Picture 5">
            <a:extLst>
              <a:ext uri="{FF2B5EF4-FFF2-40B4-BE49-F238E27FC236}">
                <a16:creationId xmlns:a16="http://schemas.microsoft.com/office/drawing/2014/main" id="{629F7720-0EE3-49F0-892E-D40EF2F803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576888"/>
            <a:ext cx="15621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13BDA9BB-0465-35D4-E04A-48F00DD9F0BC}"/>
              </a:ext>
            </a:extLst>
          </p:cNvPr>
          <p:cNvPicPr>
            <a:picLocks noChangeAspect="1"/>
          </p:cNvPicPr>
          <p:nvPr/>
        </p:nvPicPr>
        <p:blipFill rotWithShape="1">
          <a:blip r:embed="rId4"/>
          <a:srcRect l="1532" t="28588" r="1532" b="-16601"/>
          <a:stretch/>
        </p:blipFill>
        <p:spPr>
          <a:xfrm>
            <a:off x="0" y="3371924"/>
            <a:ext cx="9144000" cy="4881612"/>
          </a:xfrm>
          <a:prstGeom prst="rect">
            <a:avLst/>
          </a:prstGeom>
        </p:spPr>
      </p:pic>
    </p:spTree>
  </p:cSld>
  <p:clrMapOvr>
    <a:masterClrMapping/>
  </p:clrMapOvr>
  <p:transitio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642B6-2E1A-50A9-1578-68E8D5FEF4EF}"/>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94538C55-D865-AE22-B6E5-FED950737577}"/>
              </a:ext>
            </a:extLst>
          </p:cNvPr>
          <p:cNvSpPr txBox="1">
            <a:spLocks noChangeArrowheads="1"/>
          </p:cNvSpPr>
          <p:nvPr/>
        </p:nvSpPr>
        <p:spPr bwMode="auto">
          <a:xfrm>
            <a:off x="360000" y="468000"/>
            <a:ext cx="5147688" cy="764364"/>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defRPr/>
            </a:pPr>
            <a:r>
              <a:rPr lang="en-GB" altLang="en-US" sz="3200" b="1" kern="0" dirty="0">
                <a:solidFill>
                  <a:srgbClr val="2E5796"/>
                </a:solidFill>
                <a:latin typeface="Arial" panose="020B0604020202020204" pitchFamily="34" charset="0"/>
                <a:cs typeface="Arial" panose="020B0604020202020204" pitchFamily="34" charset="0"/>
              </a:rPr>
              <a:t>Cardiac arrest algorithm</a:t>
            </a:r>
          </a:p>
        </p:txBody>
      </p:sp>
      <p:grpSp>
        <p:nvGrpSpPr>
          <p:cNvPr id="15" name="Group 14">
            <a:extLst>
              <a:ext uri="{FF2B5EF4-FFF2-40B4-BE49-F238E27FC236}">
                <a16:creationId xmlns:a16="http://schemas.microsoft.com/office/drawing/2014/main" id="{98CC0540-BD1D-1529-B8B2-A504B0E21FE3}"/>
              </a:ext>
            </a:extLst>
          </p:cNvPr>
          <p:cNvGrpSpPr/>
          <p:nvPr/>
        </p:nvGrpSpPr>
        <p:grpSpPr>
          <a:xfrm>
            <a:off x="6387357" y="3155221"/>
            <a:ext cx="2805970" cy="584775"/>
            <a:chOff x="6191620" y="3284819"/>
            <a:chExt cx="2805970" cy="584775"/>
          </a:xfrm>
        </p:grpSpPr>
        <p:sp>
          <p:nvSpPr>
            <p:cNvPr id="3" name="TextBox 2">
              <a:extLst>
                <a:ext uri="{FF2B5EF4-FFF2-40B4-BE49-F238E27FC236}">
                  <a16:creationId xmlns:a16="http://schemas.microsoft.com/office/drawing/2014/main" id="{CCEE33B1-9E67-1D95-38D2-CE03C187D4E2}"/>
                </a:ext>
              </a:extLst>
            </p:cNvPr>
            <p:cNvSpPr txBox="1"/>
            <p:nvPr/>
          </p:nvSpPr>
          <p:spPr>
            <a:xfrm>
              <a:off x="6593554" y="3284819"/>
              <a:ext cx="2404036"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Mond op </a:t>
              </a:r>
              <a:r>
                <a:rPr lang="en-GB" sz="1600" dirty="0" err="1">
                  <a:latin typeface="Arial" panose="020B0604020202020204" pitchFamily="34" charset="0"/>
                  <a:cs typeface="Arial" panose="020B0604020202020204" pitchFamily="34" charset="0"/>
                </a:rPr>
                <a:t>mond</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neus</a:t>
              </a:r>
              <a:r>
                <a:rPr lang="en-GB" sz="1600" dirty="0">
                  <a:latin typeface="Arial" panose="020B0604020202020204" pitchFamily="34" charset="0"/>
                  <a:cs typeface="Arial" panose="020B0604020202020204" pitchFamily="34" charset="0"/>
                </a:rPr>
                <a:t>) of met </a:t>
              </a:r>
              <a:r>
                <a:rPr lang="en-GB" sz="1600" dirty="0" err="1">
                  <a:latin typeface="Arial" panose="020B0604020202020204" pitchFamily="34" charset="0"/>
                  <a:cs typeface="Arial" panose="020B0604020202020204" pitchFamily="34" charset="0"/>
                </a:rPr>
                <a:t>hulpmiddelen</a:t>
              </a:r>
              <a:endParaRPr lang="en-GB" sz="1600" dirty="0">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C73ABEEF-3F90-E2C8-8AA9-A4D3BDFA1A70}"/>
                </a:ext>
              </a:extLst>
            </p:cNvPr>
            <p:cNvCxnSpPr/>
            <p:nvPr/>
          </p:nvCxnSpPr>
          <p:spPr bwMode="auto">
            <a:xfrm flipH="1">
              <a:off x="6191620" y="3592148"/>
              <a:ext cx="792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4" name="Rectangle: Rounded Corners 3">
            <a:extLst>
              <a:ext uri="{FF2B5EF4-FFF2-40B4-BE49-F238E27FC236}">
                <a16:creationId xmlns:a16="http://schemas.microsoft.com/office/drawing/2014/main" id="{8813304B-066D-8441-83D8-842B49A59301}"/>
              </a:ext>
            </a:extLst>
          </p:cNvPr>
          <p:cNvSpPr/>
          <p:nvPr/>
        </p:nvSpPr>
        <p:spPr bwMode="auto">
          <a:xfrm>
            <a:off x="6191609" y="4032407"/>
            <a:ext cx="2404036" cy="584772"/>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Nog</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1FF3D70-F2AA-54EB-2DB9-731FB33F576E}"/>
              </a:ext>
            </a:extLst>
          </p:cNvPr>
          <p:cNvSpPr/>
          <p:nvPr/>
        </p:nvSpPr>
        <p:spPr bwMode="auto">
          <a:xfrm>
            <a:off x="6191608" y="2352801"/>
            <a:ext cx="2592381" cy="677679"/>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normal.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lang="en-GB" sz="16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8E93AC32-083A-29EB-B106-C63FD57B9A76}"/>
              </a:ext>
            </a:extLst>
          </p:cNvPr>
          <p:cNvSpPr/>
          <p:nvPr/>
        </p:nvSpPr>
        <p:spPr bwMode="auto">
          <a:xfrm>
            <a:off x="2865636" y="1702239"/>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Open airway</a:t>
            </a:r>
          </a:p>
        </p:txBody>
      </p:sp>
      <p:sp>
        <p:nvSpPr>
          <p:cNvPr id="10" name="Rectangle: Rounded Corners 9">
            <a:extLst>
              <a:ext uri="{FF2B5EF4-FFF2-40B4-BE49-F238E27FC236}">
                <a16:creationId xmlns:a16="http://schemas.microsoft.com/office/drawing/2014/main" id="{D1F9654F-7237-E711-7394-F99544D33271}"/>
              </a:ext>
            </a:extLst>
          </p:cNvPr>
          <p:cNvSpPr/>
          <p:nvPr/>
        </p:nvSpPr>
        <p:spPr bwMode="auto">
          <a:xfrm>
            <a:off x="2446091" y="4786562"/>
            <a:ext cx="3941260" cy="822668"/>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15 compressies: 2 </a:t>
            </a:r>
            <a:r>
              <a:rPr lang="en-GB" sz="2000" dirty="0" err="1">
                <a:latin typeface="Arial" panose="020B0604020202020204" pitchFamily="34" charset="0"/>
                <a:cs typeface="Arial" panose="020B0604020202020204" pitchFamily="34" charset="0"/>
              </a:rPr>
              <a:t>beademingen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2DC4F113-A927-4DA3-17CF-9744AFF3E272}"/>
              </a:ext>
            </a:extLst>
          </p:cNvPr>
          <p:cNvCxnSpPr>
            <a:cxnSpLocks/>
          </p:cNvCxnSpPr>
          <p:nvPr/>
        </p:nvCxnSpPr>
        <p:spPr bwMode="auto">
          <a:xfrm>
            <a:off x="4586031" y="368837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0453CFAA-4BF8-03E2-1BFD-56445B743B65}"/>
              </a:ext>
            </a:extLst>
          </p:cNvPr>
          <p:cNvSpPr/>
          <p:nvPr/>
        </p:nvSpPr>
        <p:spPr bwMode="auto">
          <a:xfrm>
            <a:off x="2891977" y="3249296"/>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5 rescue breaths</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5C6271D0-CFAE-B4CB-C5A3-7768B0D118E8}"/>
              </a:ext>
            </a:extLst>
          </p:cNvPr>
          <p:cNvCxnSpPr>
            <a:cxnSpLocks/>
          </p:cNvCxnSpPr>
          <p:nvPr/>
        </p:nvCxnSpPr>
        <p:spPr bwMode="auto">
          <a:xfrm>
            <a:off x="4588689" y="216905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pic>
        <p:nvPicPr>
          <p:cNvPr id="12" name="Afbeelding 11">
            <a:extLst>
              <a:ext uri="{FF2B5EF4-FFF2-40B4-BE49-F238E27FC236}">
                <a16:creationId xmlns:a16="http://schemas.microsoft.com/office/drawing/2014/main" id="{14F863E2-C97B-F590-D6B8-4C4FD8B3DEC4}"/>
              </a:ext>
            </a:extLst>
          </p:cNvPr>
          <p:cNvPicPr>
            <a:picLocks noChangeAspect="1"/>
          </p:cNvPicPr>
          <p:nvPr/>
        </p:nvPicPr>
        <p:blipFill rotWithShape="1">
          <a:blip r:embed="rId3"/>
          <a:srcRect b="5739"/>
          <a:stretch/>
        </p:blipFill>
        <p:spPr>
          <a:xfrm>
            <a:off x="3099557" y="2268322"/>
            <a:ext cx="790007" cy="806719"/>
          </a:xfrm>
          <a:prstGeom prst="ellipse">
            <a:avLst/>
          </a:prstGeom>
        </p:spPr>
      </p:pic>
      <p:pic>
        <p:nvPicPr>
          <p:cNvPr id="14" name="Picture 2" descr="Act Now Button Stockfoto en meer beelden van Dringendheid - Dringendheid,  Acteren, Drukknop - iStock">
            <a:extLst>
              <a:ext uri="{FF2B5EF4-FFF2-40B4-BE49-F238E27FC236}">
                <a16:creationId xmlns:a16="http://schemas.microsoft.com/office/drawing/2014/main" id="{B821BB16-2311-A7DD-AE05-717843656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338" y="3791363"/>
            <a:ext cx="928446" cy="9284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08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A4A92C2-A241-02FD-9315-D2188AA10F2F}"/>
              </a:ext>
            </a:extLst>
          </p:cNvPr>
          <p:cNvSpPr>
            <a:spLocks noChangeArrowheads="1"/>
          </p:cNvSpPr>
          <p:nvPr/>
        </p:nvSpPr>
        <p:spPr bwMode="auto">
          <a:xfrm flipV="1">
            <a:off x="2682875" y="6043613"/>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31747" name="Rectangle 25">
            <a:extLst>
              <a:ext uri="{FF2B5EF4-FFF2-40B4-BE49-F238E27FC236}">
                <a16:creationId xmlns:a16="http://schemas.microsoft.com/office/drawing/2014/main" id="{C1D592E2-A653-817A-8602-4E747E3CFEB2}"/>
              </a:ext>
            </a:extLst>
          </p:cNvPr>
          <p:cNvSpPr>
            <a:spLocks noChangeArrowheads="1"/>
          </p:cNvSpPr>
          <p:nvPr/>
        </p:nvSpPr>
        <p:spPr bwMode="auto">
          <a:xfrm flipV="1">
            <a:off x="2682875" y="6043613"/>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9704" name="TextBox 1">
            <a:extLst>
              <a:ext uri="{FF2B5EF4-FFF2-40B4-BE49-F238E27FC236}">
                <a16:creationId xmlns:a16="http://schemas.microsoft.com/office/drawing/2014/main" id="{9FEB654C-4125-F218-3D51-0ABD19DE4E29}"/>
              </a:ext>
            </a:extLst>
          </p:cNvPr>
          <p:cNvSpPr txBox="1">
            <a:spLocks noChangeArrowheads="1"/>
          </p:cNvSpPr>
          <p:nvPr/>
        </p:nvSpPr>
        <p:spPr bwMode="auto">
          <a:xfrm>
            <a:off x="1961131" y="4005064"/>
            <a:ext cx="5211762" cy="522288"/>
          </a:xfrm>
          <a:prstGeom prst="rect">
            <a:avLst/>
          </a:prstGeom>
          <a:noFill/>
          <a:ln>
            <a:noFill/>
          </a:ln>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a:solidFill>
                  <a:srgbClr val="333333"/>
                </a:solidFill>
                <a:latin typeface="Arial" panose="020B0604020202020204" pitchFamily="34" charset="0"/>
                <a:cs typeface="Arial" panose="020B0604020202020204" pitchFamily="34" charset="0"/>
              </a:rPr>
              <a:t>15:2</a:t>
            </a:r>
          </a:p>
        </p:txBody>
      </p:sp>
      <p:sp>
        <p:nvSpPr>
          <p:cNvPr id="29705" name="TextBox 2">
            <a:extLst>
              <a:ext uri="{FF2B5EF4-FFF2-40B4-BE49-F238E27FC236}">
                <a16:creationId xmlns:a16="http://schemas.microsoft.com/office/drawing/2014/main" id="{3597A6F6-ED9F-2AE5-3AF5-FCB97FE6ED42}"/>
              </a:ext>
            </a:extLst>
          </p:cNvPr>
          <p:cNvSpPr txBox="1">
            <a:spLocks noChangeArrowheads="1"/>
          </p:cNvSpPr>
          <p:nvPr/>
        </p:nvSpPr>
        <p:spPr bwMode="auto">
          <a:xfrm>
            <a:off x="858416" y="702722"/>
            <a:ext cx="6917632" cy="584775"/>
          </a:xfrm>
          <a:prstGeom prst="rect">
            <a:avLst/>
          </a:prstGeom>
          <a:noFill/>
          <a:ln>
            <a:noFill/>
          </a:ln>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3200" b="1" dirty="0">
                <a:solidFill>
                  <a:srgbClr val="333333"/>
                </a:solidFill>
                <a:latin typeface="Arial" panose="020B0604020202020204" pitchFamily="34" charset="0"/>
                <a:cs typeface="Arial" panose="020B0604020202020204" pitchFamily="34" charset="0"/>
              </a:rPr>
              <a:t>EFFECTIEVE</a:t>
            </a:r>
            <a:r>
              <a:rPr lang="en-GB" altLang="en-US" sz="3200" b="1" dirty="0">
                <a:latin typeface="Arial" panose="020B0604020202020204" pitchFamily="34" charset="0"/>
                <a:cs typeface="Arial" panose="020B0604020202020204" pitchFamily="34" charset="0"/>
              </a:rPr>
              <a:t> </a:t>
            </a:r>
            <a:r>
              <a:rPr lang="en-GB" altLang="en-US" sz="3200" b="1" dirty="0">
                <a:solidFill>
                  <a:srgbClr val="1B70C8"/>
                </a:solidFill>
                <a:latin typeface="Arial" panose="020B0604020202020204" pitchFamily="34" charset="0"/>
                <a:cs typeface="Arial" panose="020B0604020202020204" pitchFamily="34" charset="0"/>
              </a:rPr>
              <a:t>BLS</a:t>
            </a:r>
            <a:r>
              <a:rPr lang="en-GB" altLang="en-US" sz="3200" b="1" dirty="0">
                <a:latin typeface="Arial" panose="020B0604020202020204" pitchFamily="34" charset="0"/>
                <a:cs typeface="Arial" panose="020B0604020202020204" pitchFamily="34" charset="0"/>
              </a:rPr>
              <a:t> </a:t>
            </a:r>
            <a:r>
              <a:rPr lang="en-GB" altLang="en-US" sz="3200" b="1" dirty="0">
                <a:solidFill>
                  <a:srgbClr val="333333"/>
                </a:solidFill>
                <a:latin typeface="Arial" panose="020B0604020202020204" pitchFamily="34" charset="0"/>
                <a:cs typeface="Arial" panose="020B0604020202020204" pitchFamily="34" charset="0"/>
              </a:rPr>
              <a:t>REDT LEVENS</a:t>
            </a:r>
          </a:p>
        </p:txBody>
      </p:sp>
      <p:sp>
        <p:nvSpPr>
          <p:cNvPr id="29706" name="TextBox 3">
            <a:extLst>
              <a:ext uri="{FF2B5EF4-FFF2-40B4-BE49-F238E27FC236}">
                <a16:creationId xmlns:a16="http://schemas.microsoft.com/office/drawing/2014/main" id="{B0D91732-B3F3-F703-BD18-A1EFEE15DE5C}"/>
              </a:ext>
            </a:extLst>
          </p:cNvPr>
          <p:cNvSpPr txBox="1">
            <a:spLocks noChangeArrowheads="1"/>
          </p:cNvSpPr>
          <p:nvPr/>
        </p:nvSpPr>
        <p:spPr bwMode="auto">
          <a:xfrm>
            <a:off x="2403599" y="5520393"/>
            <a:ext cx="4326826" cy="523220"/>
          </a:xfrm>
          <a:prstGeom prst="rect">
            <a:avLst/>
          </a:prstGeom>
          <a:noFill/>
          <a:ln>
            <a:noFill/>
          </a:ln>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dirty="0" err="1">
                <a:solidFill>
                  <a:srgbClr val="333333"/>
                </a:solidFill>
                <a:latin typeface="Arial" panose="020B0604020202020204" pitchFamily="34" charset="0"/>
                <a:cs typeface="Arial" panose="020B0604020202020204" pitchFamily="34" charset="0"/>
              </a:rPr>
              <a:t>Duw</a:t>
            </a:r>
            <a:r>
              <a:rPr lang="en-GB" altLang="en-US" sz="2800" dirty="0">
                <a:solidFill>
                  <a:srgbClr val="333333"/>
                </a:solidFill>
                <a:latin typeface="Arial" panose="020B0604020202020204" pitchFamily="34" charset="0"/>
                <a:cs typeface="Arial" panose="020B0604020202020204" pitchFamily="34" charset="0"/>
              </a:rPr>
              <a:t> hard, </a:t>
            </a:r>
            <a:r>
              <a:rPr lang="en-GB" altLang="en-US" sz="2800" dirty="0" err="1">
                <a:solidFill>
                  <a:srgbClr val="333333"/>
                </a:solidFill>
                <a:latin typeface="Arial" panose="020B0604020202020204" pitchFamily="34" charset="0"/>
                <a:cs typeface="Arial" panose="020B0604020202020204" pitchFamily="34" charset="0"/>
              </a:rPr>
              <a:t>één</a:t>
            </a:r>
            <a:r>
              <a:rPr lang="en-GB" altLang="en-US" sz="2800" dirty="0">
                <a:solidFill>
                  <a:srgbClr val="333333"/>
                </a:solidFill>
                <a:latin typeface="Arial" panose="020B0604020202020204" pitchFamily="34" charset="0"/>
                <a:cs typeface="Arial" panose="020B0604020202020204" pitchFamily="34" charset="0"/>
              </a:rPr>
              <a:t> </a:t>
            </a:r>
            <a:r>
              <a:rPr lang="en-GB" altLang="en-US" sz="2800" dirty="0" err="1">
                <a:solidFill>
                  <a:srgbClr val="333333"/>
                </a:solidFill>
                <a:latin typeface="Arial" panose="020B0604020202020204" pitchFamily="34" charset="0"/>
                <a:cs typeface="Arial" panose="020B0604020202020204" pitchFamily="34" charset="0"/>
              </a:rPr>
              <a:t>derde</a:t>
            </a:r>
            <a:r>
              <a:rPr lang="en-GB" altLang="en-US" sz="2800" dirty="0">
                <a:solidFill>
                  <a:srgbClr val="333333"/>
                </a:solidFill>
                <a:latin typeface="Arial" panose="020B0604020202020204" pitchFamily="34" charset="0"/>
                <a:cs typeface="Arial" panose="020B0604020202020204" pitchFamily="34" charset="0"/>
              </a:rPr>
              <a:t> </a:t>
            </a:r>
            <a:r>
              <a:rPr lang="en-GB" altLang="en-US" sz="2800" dirty="0" err="1">
                <a:solidFill>
                  <a:srgbClr val="333333"/>
                </a:solidFill>
                <a:latin typeface="Arial" panose="020B0604020202020204" pitchFamily="34" charset="0"/>
                <a:cs typeface="Arial" panose="020B0604020202020204" pitchFamily="34" charset="0"/>
              </a:rPr>
              <a:t>diep</a:t>
            </a:r>
            <a:endParaRPr lang="en-GB" altLang="en-US" sz="2800" dirty="0">
              <a:solidFill>
                <a:srgbClr val="333333"/>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E3C2E19-92AD-24E9-95CD-55B9EA244775}"/>
              </a:ext>
            </a:extLst>
          </p:cNvPr>
          <p:cNvPicPr>
            <a:picLocks noChangeAspect="1"/>
          </p:cNvPicPr>
          <p:nvPr/>
        </p:nvPicPr>
        <p:blipFill rotWithShape="1">
          <a:blip r:embed="rId3"/>
          <a:srcRect l="32658" t="24335" r="8557"/>
          <a:stretch/>
        </p:blipFill>
        <p:spPr>
          <a:xfrm>
            <a:off x="2886609" y="1831514"/>
            <a:ext cx="2340013" cy="198483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42F3E46-FB38-9A60-30A6-1ED60837CD79}"/>
              </a:ext>
            </a:extLst>
          </p:cNvPr>
          <p:cNvPicPr>
            <a:picLocks noChangeAspect="1"/>
          </p:cNvPicPr>
          <p:nvPr/>
        </p:nvPicPr>
        <p:blipFill rotWithShape="1">
          <a:blip r:embed="rId4"/>
          <a:srcRect l="6961"/>
          <a:stretch/>
        </p:blipFill>
        <p:spPr>
          <a:xfrm>
            <a:off x="5434932" y="1831514"/>
            <a:ext cx="3267932" cy="198483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8B17B95-8C03-29AF-E093-3D9A8D599FFB}"/>
              </a:ext>
            </a:extLst>
          </p:cNvPr>
          <p:cNvSpPr txBox="1">
            <a:spLocks noChangeArrowheads="1"/>
          </p:cNvSpPr>
          <p:nvPr/>
        </p:nvSpPr>
        <p:spPr bwMode="auto">
          <a:xfrm>
            <a:off x="1857136" y="4815585"/>
            <a:ext cx="5211762" cy="523220"/>
          </a:xfrm>
          <a:prstGeom prst="rect">
            <a:avLst/>
          </a:prstGeom>
          <a:noFill/>
          <a:ln>
            <a:noFill/>
          </a:ln>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800" dirty="0">
                <a:solidFill>
                  <a:srgbClr val="333333"/>
                </a:solidFill>
                <a:latin typeface="Arial" panose="020B0604020202020204" pitchFamily="34" charset="0"/>
                <a:cs typeface="Arial" panose="020B0604020202020204" pitchFamily="34" charset="0"/>
              </a:rPr>
              <a:t>100-120 per </a:t>
            </a:r>
            <a:r>
              <a:rPr lang="en-GB" altLang="en-US" sz="2800" dirty="0" err="1">
                <a:solidFill>
                  <a:srgbClr val="333333"/>
                </a:solidFill>
                <a:latin typeface="Arial" panose="020B0604020202020204" pitchFamily="34" charset="0"/>
                <a:cs typeface="Arial" panose="020B0604020202020204" pitchFamily="34" charset="0"/>
              </a:rPr>
              <a:t>minuut</a:t>
            </a:r>
            <a:endParaRPr lang="en-GB" altLang="en-US" sz="2800" dirty="0">
              <a:solidFill>
                <a:srgbClr val="333333"/>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CE006AD7-4804-6509-EAD9-7A381064D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347" y="1810717"/>
            <a:ext cx="2412952" cy="205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566584"/>
      </p:ext>
    </p:extLst>
  </p:cSld>
  <p:clrMapOvr>
    <a:masterClrMapping/>
  </p:clrMapOvr>
  <p:transition spd="med">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1A2525B5-9019-3E64-CF77-2A542208F9F6}"/>
              </a:ext>
            </a:extLst>
          </p:cNvPr>
          <p:cNvSpPr>
            <a:spLocks noGrp="1" noChangeArrowheads="1"/>
          </p:cNvSpPr>
          <p:nvPr>
            <p:ph type="title"/>
          </p:nvPr>
        </p:nvSpPr>
        <p:spPr>
          <a:xfrm>
            <a:off x="296525" y="225426"/>
            <a:ext cx="8207375" cy="792162"/>
          </a:xfrm>
        </p:spPr>
        <p:txBody>
          <a:bodyPr rtlCol="0">
            <a:normAutofit/>
          </a:bodyPr>
          <a:lstStyle/>
          <a:p>
            <a:pPr defTabSz="912791" eaLnBrk="1" hangingPunct="1">
              <a:defRPr/>
            </a:pPr>
            <a:r>
              <a:rPr lang="nl-BE" altLang="nl-BE" sz="3200">
                <a:solidFill>
                  <a:schemeClr val="tx1"/>
                </a:solidFill>
              </a:rPr>
              <a:t>Welk scenario BLS geldt voor wie ?</a:t>
            </a:r>
          </a:p>
        </p:txBody>
      </p:sp>
      <p:pic>
        <p:nvPicPr>
          <p:cNvPr id="3" name="Afbeelding 2" descr="Afbeelding met tekst, schermopname, Lettertype, ontwerp&#10;&#10;Door AI gegenereerde inhoud is mogelijk onjuist.">
            <a:extLst>
              <a:ext uri="{FF2B5EF4-FFF2-40B4-BE49-F238E27FC236}">
                <a16:creationId xmlns:a16="http://schemas.microsoft.com/office/drawing/2014/main" id="{BA0415F0-229D-4E78-F54A-F372AA695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93" y="863714"/>
            <a:ext cx="8670582" cy="57688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5845" name="Group 6">
            <a:extLst>
              <a:ext uri="{FF2B5EF4-FFF2-40B4-BE49-F238E27FC236}">
                <a16:creationId xmlns:a16="http://schemas.microsoft.com/office/drawing/2014/main" id="{342D71BE-6894-F4BE-43D0-9EFB415D27D9}"/>
              </a:ext>
            </a:extLst>
          </p:cNvPr>
          <p:cNvGrpSpPr>
            <a:grpSpLocks/>
          </p:cNvGrpSpPr>
          <p:nvPr/>
        </p:nvGrpSpPr>
        <p:grpSpPr bwMode="auto">
          <a:xfrm>
            <a:off x="6760614" y="2721114"/>
            <a:ext cx="2232347" cy="707886"/>
            <a:chOff x="7294563" y="3907867"/>
            <a:chExt cx="1839124" cy="580029"/>
          </a:xfrm>
        </p:grpSpPr>
        <p:cxnSp>
          <p:nvCxnSpPr>
            <p:cNvPr id="35847" name="Straight Arrow Connector 3">
              <a:extLst>
                <a:ext uri="{FF2B5EF4-FFF2-40B4-BE49-F238E27FC236}">
                  <a16:creationId xmlns:a16="http://schemas.microsoft.com/office/drawing/2014/main" id="{00E048F1-1487-D5F4-96DB-CD0AF998E5B4}"/>
                </a:ext>
              </a:extLst>
            </p:cNvPr>
            <p:cNvCxnSpPr>
              <a:cxnSpLocks noChangeShapeType="1"/>
            </p:cNvCxnSpPr>
            <p:nvPr/>
          </p:nvCxnSpPr>
          <p:spPr bwMode="auto">
            <a:xfrm flipH="1">
              <a:off x="7294563" y="4323256"/>
              <a:ext cx="4191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3" name="TextBox 1">
              <a:extLst>
                <a:ext uri="{FF2B5EF4-FFF2-40B4-BE49-F238E27FC236}">
                  <a16:creationId xmlns:a16="http://schemas.microsoft.com/office/drawing/2014/main" id="{6FED50EF-91B2-5195-E5CD-AAAD5769DC3F}"/>
                </a:ext>
              </a:extLst>
            </p:cNvPr>
            <p:cNvSpPr txBox="1">
              <a:spLocks noChangeArrowheads="1"/>
            </p:cNvSpPr>
            <p:nvPr/>
          </p:nvSpPr>
          <p:spPr bwMode="auto">
            <a:xfrm>
              <a:off x="7294563" y="3907867"/>
              <a:ext cx="1839124" cy="580029"/>
            </a:xfrm>
            <a:prstGeom prst="rect">
              <a:avLst/>
            </a:prstGeom>
            <a:noFill/>
            <a:ln>
              <a:noFill/>
            </a:ln>
          </p:spPr>
          <p:txBody>
            <a:bodyPr wrap="squar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defRPr/>
              </a:pPr>
              <a:r>
                <a:rPr lang="en-GB" altLang="en-US" sz="2000" b="1" dirty="0" err="1">
                  <a:solidFill>
                    <a:schemeClr val="tx1">
                      <a:lumMod val="85000"/>
                      <a:lumOff val="15000"/>
                    </a:schemeClr>
                  </a:solidFill>
                  <a:latin typeface="Arial" panose="020B0604020202020204" pitchFamily="34" charset="0"/>
                  <a:cs typeface="Arial" panose="020B0604020202020204" pitchFamily="34" charset="0"/>
                </a:rPr>
                <a:t>Effectieve</a:t>
              </a:r>
              <a:r>
                <a:rPr lang="en-GB" altLang="en-US" sz="2000" b="1" dirty="0">
                  <a:solidFill>
                    <a:schemeClr val="tx1">
                      <a:lumMod val="85000"/>
                      <a:lumOff val="15000"/>
                    </a:schemeClr>
                  </a:solidFill>
                  <a:latin typeface="Arial" panose="020B0604020202020204" pitchFamily="34" charset="0"/>
                  <a:cs typeface="Arial" panose="020B0604020202020204" pitchFamily="34" charset="0"/>
                </a:rPr>
                <a:t> BLS is </a:t>
              </a:r>
              <a:r>
                <a:rPr lang="en-GB" altLang="en-US" sz="2000" b="1" dirty="0" err="1">
                  <a:solidFill>
                    <a:schemeClr val="tx1">
                      <a:lumMod val="85000"/>
                      <a:lumOff val="15000"/>
                    </a:schemeClr>
                  </a:solidFill>
                  <a:latin typeface="Arial" panose="020B0604020202020204" pitchFamily="34" charset="0"/>
                  <a:cs typeface="Arial" panose="020B0604020202020204" pitchFamily="34" charset="0"/>
                </a:rPr>
                <a:t>essentieel</a:t>
              </a:r>
              <a:endParaRPr lang="en-GB" altLang="en-US" sz="2000" b="1" dirty="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8" name="Rectangle 7">
            <a:extLst>
              <a:ext uri="{FF2B5EF4-FFF2-40B4-BE49-F238E27FC236}">
                <a16:creationId xmlns:a16="http://schemas.microsoft.com/office/drawing/2014/main" id="{EF75DA43-2901-C569-3FA1-FFD4126CC8A3}"/>
              </a:ext>
            </a:extLst>
          </p:cNvPr>
          <p:cNvSpPr/>
          <p:nvPr/>
        </p:nvSpPr>
        <p:spPr bwMode="auto">
          <a:xfrm>
            <a:off x="334378" y="1414927"/>
            <a:ext cx="2111712" cy="2509710"/>
          </a:xfrm>
          <a:prstGeom prst="rect">
            <a:avLst/>
          </a:prstGeom>
          <a:solidFill>
            <a:srgbClr val="FFFFFF">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9" name="Rectangle 8">
            <a:extLst>
              <a:ext uri="{FF2B5EF4-FFF2-40B4-BE49-F238E27FC236}">
                <a16:creationId xmlns:a16="http://schemas.microsoft.com/office/drawing/2014/main" id="{BE0B1F91-31C8-F3A6-A55A-A0D427AE075A}"/>
              </a:ext>
            </a:extLst>
          </p:cNvPr>
          <p:cNvSpPr/>
          <p:nvPr/>
        </p:nvSpPr>
        <p:spPr bwMode="auto">
          <a:xfrm>
            <a:off x="334378" y="5186995"/>
            <a:ext cx="2111712" cy="667450"/>
          </a:xfrm>
          <a:prstGeom prst="rect">
            <a:avLst/>
          </a:prstGeom>
          <a:solidFill>
            <a:srgbClr val="FFFFFF">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Rounded Corners 10">
            <a:extLst>
              <a:ext uri="{FF2B5EF4-FFF2-40B4-BE49-F238E27FC236}">
                <a16:creationId xmlns:a16="http://schemas.microsoft.com/office/drawing/2014/main" id="{01E427AD-DC4D-2BE0-260A-923B81083E81}"/>
              </a:ext>
            </a:extLst>
          </p:cNvPr>
          <p:cNvSpPr/>
          <p:nvPr/>
        </p:nvSpPr>
        <p:spPr bwMode="auto">
          <a:xfrm>
            <a:off x="2775476" y="2202046"/>
            <a:ext cx="3985138" cy="749413"/>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15 compressies: 2 </a:t>
            </a:r>
            <a:r>
              <a:rPr lang="en-GB" sz="2000" dirty="0" err="1">
                <a:latin typeface="Arial" panose="020B0604020202020204" pitchFamily="34" charset="0"/>
                <a:cs typeface="Arial" panose="020B0604020202020204" pitchFamily="34" charset="0"/>
              </a:rPr>
              <a:t>beademingen</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295EF20D-3C0E-0F62-87AE-4BFE14031484}"/>
              </a:ext>
            </a:extLst>
          </p:cNvPr>
          <p:cNvSpPr/>
          <p:nvPr/>
        </p:nvSpPr>
        <p:spPr bwMode="auto">
          <a:xfrm>
            <a:off x="2775476" y="4771308"/>
            <a:ext cx="3985139" cy="749412"/>
          </a:xfrm>
          <a:prstGeom prst="round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AB adjuncts?</a:t>
            </a:r>
          </a:p>
        </p:txBody>
      </p:sp>
      <p:cxnSp>
        <p:nvCxnSpPr>
          <p:cNvPr id="14" name="Straight Arrow Connector 13">
            <a:extLst>
              <a:ext uri="{FF2B5EF4-FFF2-40B4-BE49-F238E27FC236}">
                <a16:creationId xmlns:a16="http://schemas.microsoft.com/office/drawing/2014/main" id="{E023B127-8C7C-1029-9377-218802A49B9B}"/>
              </a:ext>
            </a:extLst>
          </p:cNvPr>
          <p:cNvCxnSpPr>
            <a:cxnSpLocks/>
            <a:stCxn id="11" idx="2"/>
            <a:endCxn id="12" idx="0"/>
          </p:cNvCxnSpPr>
          <p:nvPr/>
        </p:nvCxnSpPr>
        <p:spPr bwMode="auto">
          <a:xfrm>
            <a:off x="4768045" y="2951459"/>
            <a:ext cx="1" cy="1819849"/>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2" name="Rectangle 2">
            <a:extLst>
              <a:ext uri="{FF2B5EF4-FFF2-40B4-BE49-F238E27FC236}">
                <a16:creationId xmlns:a16="http://schemas.microsoft.com/office/drawing/2014/main" id="{A6AA91CF-8B28-27F4-40E5-4DEB44E6455D}"/>
              </a:ext>
            </a:extLst>
          </p:cNvPr>
          <p:cNvSpPr txBox="1">
            <a:spLocks noChangeArrowheads="1"/>
          </p:cNvSpPr>
          <p:nvPr/>
        </p:nvSpPr>
        <p:spPr bwMode="auto">
          <a:xfrm>
            <a:off x="334378" y="279741"/>
            <a:ext cx="7778490" cy="66745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defRPr/>
            </a:pPr>
            <a:r>
              <a:rPr lang="en-GB" altLang="en-US" sz="3200" b="1" kern="0" dirty="0">
                <a:solidFill>
                  <a:srgbClr val="2E5796"/>
                </a:solidFill>
                <a:latin typeface="Arial" panose="020B0604020202020204" pitchFamily="34" charset="0"/>
                <a:cs typeface="Arial" panose="020B0604020202020204" pitchFamily="34" charset="0"/>
              </a:rPr>
              <a:t>Van basic </a:t>
            </a:r>
            <a:r>
              <a:rPr lang="en-GB" altLang="en-US" sz="3200" b="1" kern="0" dirty="0" err="1">
                <a:solidFill>
                  <a:srgbClr val="2E5796"/>
                </a:solidFill>
                <a:latin typeface="Arial" panose="020B0604020202020204" pitchFamily="34" charset="0"/>
                <a:cs typeface="Arial" panose="020B0604020202020204" pitchFamily="34" charset="0"/>
              </a:rPr>
              <a:t>naar</a:t>
            </a:r>
            <a:r>
              <a:rPr lang="en-GB" altLang="en-US" sz="3200" b="1" kern="0" dirty="0">
                <a:solidFill>
                  <a:srgbClr val="2E5796"/>
                </a:solidFill>
                <a:latin typeface="Arial" panose="020B0604020202020204" pitchFamily="34" charset="0"/>
                <a:cs typeface="Arial" panose="020B0604020202020204" pitchFamily="34" charset="0"/>
              </a:rPr>
              <a:t> advanced life support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3">
            <a:extLst>
              <a:ext uri="{FF2B5EF4-FFF2-40B4-BE49-F238E27FC236}">
                <a16:creationId xmlns:a16="http://schemas.microsoft.com/office/drawing/2014/main" id="{5296602D-ED03-9BBB-B8BA-72443A592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69476"/>
            <a:ext cx="3002213" cy="2176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2">
            <a:extLst>
              <a:ext uri="{FF2B5EF4-FFF2-40B4-BE49-F238E27FC236}">
                <a16:creationId xmlns:a16="http://schemas.microsoft.com/office/drawing/2014/main" id="{A450C380-83C0-C3E8-4C35-3F5CAB9C4D36}"/>
              </a:ext>
            </a:extLst>
          </p:cNvPr>
          <p:cNvSpPr txBox="1">
            <a:spLocks noChangeArrowheads="1"/>
          </p:cNvSpPr>
          <p:nvPr/>
        </p:nvSpPr>
        <p:spPr bwMode="auto">
          <a:xfrm>
            <a:off x="468000" y="360000"/>
            <a:ext cx="430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GB" altLang="en-US" sz="3200" b="1" dirty="0">
                <a:solidFill>
                  <a:srgbClr val="00589A"/>
                </a:solidFill>
                <a:latin typeface="Arial" panose="020B0604020202020204" pitchFamily="34" charset="0"/>
                <a:cs typeface="Arial" panose="020B0604020202020204" pitchFamily="34" charset="0"/>
              </a:rPr>
              <a:t>Airway </a:t>
            </a:r>
            <a:r>
              <a:rPr lang="en-GB" altLang="en-US" sz="3200" b="1" dirty="0" err="1">
                <a:solidFill>
                  <a:srgbClr val="00589A"/>
                </a:solidFill>
                <a:latin typeface="Arial" panose="020B0604020202020204" pitchFamily="34" charset="0"/>
                <a:cs typeface="Arial" panose="020B0604020202020204" pitchFamily="34" charset="0"/>
              </a:rPr>
              <a:t>hulpmiddelen</a:t>
            </a:r>
            <a:endParaRPr lang="en-GB" altLang="en-US" sz="3200" b="1" dirty="0">
              <a:solidFill>
                <a:srgbClr val="00589A"/>
              </a:solidFill>
              <a:latin typeface="Arial" panose="020B0604020202020204" pitchFamily="34" charset="0"/>
              <a:cs typeface="Arial" panose="020B0604020202020204" pitchFamily="34" charset="0"/>
            </a:endParaRPr>
          </a:p>
        </p:txBody>
      </p:sp>
      <p:pic>
        <p:nvPicPr>
          <p:cNvPr id="10" name="Picture 9" descr="A picture containing person, indoor, human face, skin&#10;&#10;Description automatically generated">
            <a:extLst>
              <a:ext uri="{FF2B5EF4-FFF2-40B4-BE49-F238E27FC236}">
                <a16:creationId xmlns:a16="http://schemas.microsoft.com/office/drawing/2014/main" id="{60C6CB8E-903E-03B5-080D-73155BECE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241477"/>
            <a:ext cx="2972531" cy="2259531"/>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person, indoor, skin, medical equipment&#10;&#10;Description automatically generated">
            <a:extLst>
              <a:ext uri="{FF2B5EF4-FFF2-40B4-BE49-F238E27FC236}">
                <a16:creationId xmlns:a16="http://schemas.microsoft.com/office/drawing/2014/main" id="{DA5E5D79-7817-8CB2-A23D-EB19E44CCB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264" y="1181948"/>
            <a:ext cx="2924692" cy="2250355"/>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person, indoor, medical equipment, bathroom&#10;&#10;Description automatically generated">
            <a:extLst>
              <a:ext uri="{FF2B5EF4-FFF2-40B4-BE49-F238E27FC236}">
                <a16:creationId xmlns:a16="http://schemas.microsoft.com/office/drawing/2014/main" id="{8641B329-5436-9E22-5B87-4C95D0FA4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2264" y="3701530"/>
            <a:ext cx="2901637" cy="217622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61873-E8A9-7D0F-E6BB-793997767668}"/>
            </a:ext>
          </a:extLst>
        </p:cNvPr>
        <p:cNvGrpSpPr/>
        <p:nvPr/>
      </p:nvGrpSpPr>
      <p:grpSpPr>
        <a:xfrm>
          <a:off x="0" y="0"/>
          <a:ext cx="0" cy="0"/>
          <a:chOff x="0" y="0"/>
          <a:chExt cx="0" cy="0"/>
        </a:xfrm>
      </p:grpSpPr>
      <p:sp>
        <p:nvSpPr>
          <p:cNvPr id="36869" name="TextBox 2">
            <a:extLst>
              <a:ext uri="{FF2B5EF4-FFF2-40B4-BE49-F238E27FC236}">
                <a16:creationId xmlns:a16="http://schemas.microsoft.com/office/drawing/2014/main" id="{2E5DA3F8-BD4D-CCE2-C884-778C1E2469D0}"/>
              </a:ext>
            </a:extLst>
          </p:cNvPr>
          <p:cNvSpPr txBox="1">
            <a:spLocks noChangeArrowheads="1"/>
          </p:cNvSpPr>
          <p:nvPr/>
        </p:nvSpPr>
        <p:spPr bwMode="auto">
          <a:xfrm>
            <a:off x="468000" y="360000"/>
            <a:ext cx="4873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GB" altLang="en-US" sz="3200" b="1" dirty="0">
                <a:solidFill>
                  <a:srgbClr val="00589A"/>
                </a:solidFill>
                <a:latin typeface="Arial" panose="020B0604020202020204" pitchFamily="34" charset="0"/>
                <a:cs typeface="Arial" panose="020B0604020202020204" pitchFamily="34" charset="0"/>
              </a:rPr>
              <a:t>Breathing </a:t>
            </a:r>
            <a:r>
              <a:rPr lang="en-GB" altLang="en-US" sz="3200" b="1" dirty="0" err="1">
                <a:solidFill>
                  <a:srgbClr val="00589A"/>
                </a:solidFill>
                <a:latin typeface="Arial" panose="020B0604020202020204" pitchFamily="34" charset="0"/>
                <a:cs typeface="Arial" panose="020B0604020202020204" pitchFamily="34" charset="0"/>
              </a:rPr>
              <a:t>hulpmiddelen</a:t>
            </a:r>
            <a:endParaRPr lang="en-GB" altLang="en-US" sz="3200" b="1" dirty="0">
              <a:solidFill>
                <a:srgbClr val="00589A"/>
              </a:solidFill>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92986DAC-9F64-50BB-EE74-4094C9BA7BC2}"/>
              </a:ext>
            </a:extLst>
          </p:cNvPr>
          <p:cNvPicPr>
            <a:picLocks noChangeAspect="1"/>
          </p:cNvPicPr>
          <p:nvPr/>
        </p:nvPicPr>
        <p:blipFill rotWithShape="1">
          <a:blip r:embed="rId3"/>
          <a:srcRect l="2502" r="3321" b="7354"/>
          <a:stretch/>
        </p:blipFill>
        <p:spPr>
          <a:xfrm>
            <a:off x="1542127" y="1240994"/>
            <a:ext cx="6059746" cy="4176694"/>
          </a:xfrm>
          <a:prstGeom prst="rect">
            <a:avLst/>
          </a:prstGeom>
        </p:spPr>
      </p:pic>
    </p:spTree>
    <p:extLst>
      <p:ext uri="{BB962C8B-B14F-4D97-AF65-F5344CB8AC3E}">
        <p14:creationId xmlns:p14="http://schemas.microsoft.com/office/powerpoint/2010/main" val="80724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0D3E4-6D71-3566-7251-84C36E878155}"/>
              </a:ext>
            </a:extLst>
          </p:cNvPr>
          <p:cNvSpPr>
            <a:spLocks noGrp="1"/>
          </p:cNvSpPr>
          <p:nvPr>
            <p:ph type="title"/>
          </p:nvPr>
        </p:nvSpPr>
        <p:spPr>
          <a:xfrm>
            <a:off x="467544" y="360000"/>
            <a:ext cx="8229600" cy="634082"/>
          </a:xfrm>
        </p:spPr>
        <p:txBody>
          <a:bodyPr/>
          <a:lstStyle/>
          <a:p>
            <a:r>
              <a:rPr lang="nl-NL" dirty="0"/>
              <a:t>Advanced life support C</a:t>
            </a:r>
          </a:p>
        </p:txBody>
      </p:sp>
      <p:grpSp>
        <p:nvGrpSpPr>
          <p:cNvPr id="25" name="Group 24">
            <a:extLst>
              <a:ext uri="{FF2B5EF4-FFF2-40B4-BE49-F238E27FC236}">
                <a16:creationId xmlns:a16="http://schemas.microsoft.com/office/drawing/2014/main" id="{D6D62880-5AE4-F64C-2293-DDFD823C7AF8}"/>
              </a:ext>
            </a:extLst>
          </p:cNvPr>
          <p:cNvGrpSpPr/>
          <p:nvPr/>
        </p:nvGrpSpPr>
        <p:grpSpPr>
          <a:xfrm>
            <a:off x="280045" y="1288473"/>
            <a:ext cx="8726428" cy="4675909"/>
            <a:chOff x="205672" y="2904728"/>
            <a:chExt cx="8726428" cy="2895979"/>
          </a:xfrm>
        </p:grpSpPr>
        <p:sp>
          <p:nvSpPr>
            <p:cNvPr id="9" name="Rectangle: Rounded Corners 8">
              <a:extLst>
                <a:ext uri="{FF2B5EF4-FFF2-40B4-BE49-F238E27FC236}">
                  <a16:creationId xmlns:a16="http://schemas.microsoft.com/office/drawing/2014/main" id="{275C25FD-1538-290B-326D-DD53DDC9152C}"/>
                </a:ext>
              </a:extLst>
            </p:cNvPr>
            <p:cNvSpPr/>
            <p:nvPr/>
          </p:nvSpPr>
          <p:spPr bwMode="auto">
            <a:xfrm>
              <a:off x="2276282" y="2904728"/>
              <a:ext cx="4454434" cy="749413"/>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a:t>
              </a:r>
              <a:r>
                <a:rPr lang="en-GB" sz="2000" dirty="0" err="1">
                  <a:latin typeface="Arial" panose="020B0604020202020204" pitchFamily="34" charset="0"/>
                  <a:cs typeface="Arial" panose="020B0604020202020204" pitchFamily="34" charset="0"/>
                </a:rPr>
                <a:t>als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beschikbaar</a:t>
              </a:r>
              <a:r>
                <a:rPr lang="en-GB" sz="2000" dirty="0">
                  <a:latin typeface="Arial" panose="020B0604020202020204" pitchFamily="34" charset="0"/>
                  <a:cs typeface="Arial" panose="020B0604020202020204" pitchFamily="34" charset="0"/>
                </a:rPr>
                <a:t>)</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2C9CDB6-06C5-87B1-0BFC-B10F222AF0FD}"/>
                </a:ext>
              </a:extLst>
            </p:cNvPr>
            <p:cNvSpPr/>
            <p:nvPr/>
          </p:nvSpPr>
          <p:spPr bwMode="auto">
            <a:xfrm>
              <a:off x="205672" y="4801141"/>
              <a:ext cx="2615389" cy="430307"/>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SHOCK NODIG</a:t>
              </a:r>
            </a:p>
          </p:txBody>
        </p:sp>
        <p:sp>
          <p:nvSpPr>
            <p:cNvPr id="12" name="Rectangle: Rounded Corners 11">
              <a:extLst>
                <a:ext uri="{FF2B5EF4-FFF2-40B4-BE49-F238E27FC236}">
                  <a16:creationId xmlns:a16="http://schemas.microsoft.com/office/drawing/2014/main" id="{5ED2BE1D-EF38-C4D3-3532-9D07EA5B5B9B}"/>
                </a:ext>
              </a:extLst>
            </p:cNvPr>
            <p:cNvSpPr/>
            <p:nvPr/>
          </p:nvSpPr>
          <p:spPr bwMode="auto">
            <a:xfrm>
              <a:off x="6316711" y="4721044"/>
              <a:ext cx="2615389" cy="552120"/>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GEEN SHOCK NODIG</a:t>
              </a:r>
            </a:p>
          </p:txBody>
        </p:sp>
        <p:sp>
          <p:nvSpPr>
            <p:cNvPr id="13" name="Rectangle: Rounded Corners 12">
              <a:extLst>
                <a:ext uri="{FF2B5EF4-FFF2-40B4-BE49-F238E27FC236}">
                  <a16:creationId xmlns:a16="http://schemas.microsoft.com/office/drawing/2014/main" id="{7466CC2A-433A-6937-27B9-BC5026C28C2B}"/>
                </a:ext>
              </a:extLst>
            </p:cNvPr>
            <p:cNvSpPr/>
            <p:nvPr/>
          </p:nvSpPr>
          <p:spPr bwMode="auto">
            <a:xfrm>
              <a:off x="1043486" y="3821759"/>
              <a:ext cx="2273579" cy="374706"/>
            </a:xfrm>
            <a:prstGeom prst="roundRect">
              <a:avLst/>
            </a:prstGeom>
            <a:solidFill>
              <a:srgbClr val="CEC6E1"/>
            </a:solidFill>
            <a:ln w="28575" cap="flat" cmpd="sng" algn="ctr">
              <a:solidFill>
                <a:srgbClr val="542C8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VF /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pulsloze</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VT</a:t>
              </a:r>
            </a:p>
          </p:txBody>
        </p:sp>
        <p:sp>
          <p:nvSpPr>
            <p:cNvPr id="14" name="Rectangle: Rounded Corners 13">
              <a:extLst>
                <a:ext uri="{FF2B5EF4-FFF2-40B4-BE49-F238E27FC236}">
                  <a16:creationId xmlns:a16="http://schemas.microsoft.com/office/drawing/2014/main" id="{4BD76F66-8E0B-657E-3A8A-30E9EC8FE2F5}"/>
                </a:ext>
              </a:extLst>
            </p:cNvPr>
            <p:cNvSpPr/>
            <p:nvPr/>
          </p:nvSpPr>
          <p:spPr bwMode="auto">
            <a:xfrm>
              <a:off x="5823817" y="3801425"/>
              <a:ext cx="2273579" cy="437315"/>
            </a:xfrm>
            <a:prstGeom prst="roundRect">
              <a:avLst/>
            </a:prstGeom>
            <a:solidFill>
              <a:srgbClr val="CEC6E1"/>
            </a:solidFill>
            <a:ln w="28575" cap="flat" cmpd="sng" algn="ctr">
              <a:solidFill>
                <a:srgbClr val="542C8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err="1">
                  <a:latin typeface="Arial" panose="020B0604020202020204" pitchFamily="34" charset="0"/>
                  <a:cs typeface="Arial" panose="020B0604020202020204" pitchFamily="34" charset="0"/>
                </a:rPr>
                <a:t>Asystolie</a:t>
              </a:r>
              <a:r>
                <a:rPr lang="en-GB" sz="2000" dirty="0">
                  <a:latin typeface="Arial" panose="020B0604020202020204" pitchFamily="34" charset="0"/>
                  <a:cs typeface="Arial" panose="020B0604020202020204" pitchFamily="34" charset="0"/>
                </a:rPr>
                <a:t> / PEA</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(HR&lt;60/min)</a:t>
              </a:r>
            </a:p>
          </p:txBody>
        </p:sp>
        <p:sp>
          <p:nvSpPr>
            <p:cNvPr id="15" name="Diamond 14">
              <a:extLst>
                <a:ext uri="{FF2B5EF4-FFF2-40B4-BE49-F238E27FC236}">
                  <a16:creationId xmlns:a16="http://schemas.microsoft.com/office/drawing/2014/main" id="{4D8CD4A5-6381-924C-222B-4CD8786FD014}"/>
                </a:ext>
              </a:extLst>
            </p:cNvPr>
            <p:cNvSpPr/>
            <p:nvPr/>
          </p:nvSpPr>
          <p:spPr bwMode="auto">
            <a:xfrm>
              <a:off x="3211539" y="4343750"/>
              <a:ext cx="2717804" cy="1456957"/>
            </a:xfrm>
            <a:prstGeom prst="diamond">
              <a:avLst/>
            </a:prstGeom>
            <a:solidFill>
              <a:srgbClr val="FFF1D0"/>
            </a:solidFill>
            <a:ln w="28575" cap="flat" cmpd="sng" algn="ctr">
              <a:solidFill>
                <a:srgbClr val="FFDC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Beoordeel</a:t>
              </a:r>
              <a:r>
                <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2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ritme</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98D69718-9342-104A-164E-243EFDBAB7DF}"/>
                </a:ext>
              </a:extLst>
            </p:cNvPr>
            <p:cNvCxnSpPr>
              <a:cxnSpLocks/>
              <a:endCxn id="12" idx="1"/>
            </p:cNvCxnSpPr>
            <p:nvPr/>
          </p:nvCxnSpPr>
          <p:spPr bwMode="auto">
            <a:xfrm>
              <a:off x="5823817" y="4997104"/>
              <a:ext cx="492894" cy="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007D59CC-5419-322D-DAF2-746FD7A85186}"/>
                </a:ext>
              </a:extLst>
            </p:cNvPr>
            <p:cNvCxnSpPr>
              <a:cxnSpLocks/>
              <a:stCxn id="15" idx="1"/>
            </p:cNvCxnSpPr>
            <p:nvPr/>
          </p:nvCxnSpPr>
          <p:spPr bwMode="auto">
            <a:xfrm flipH="1" flipV="1">
              <a:off x="2821061" y="5068976"/>
              <a:ext cx="390478" cy="3252"/>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7271C267-EF43-4FB1-95A1-A7F6C1F01AC9}"/>
                </a:ext>
              </a:extLst>
            </p:cNvPr>
            <p:cNvCxnSpPr>
              <a:cxnSpLocks/>
            </p:cNvCxnSpPr>
            <p:nvPr/>
          </p:nvCxnSpPr>
          <p:spPr bwMode="auto">
            <a:xfrm>
              <a:off x="4568696" y="3654141"/>
              <a:ext cx="1" cy="684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981A83F-2017-A48F-EF44-8C4AA41A6C7E}"/>
              </a:ext>
            </a:extLst>
          </p:cNvPr>
          <p:cNvSpPr>
            <a:spLocks noGrp="1" noChangeArrowheads="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err="1"/>
              <a:t>Asystolie</a:t>
            </a:r>
            <a:endParaRPr lang="en-US" altLang="en-US" dirty="0"/>
          </a:p>
        </p:txBody>
      </p:sp>
      <p:pic>
        <p:nvPicPr>
          <p:cNvPr id="2051" name="Picture 3">
            <a:extLst>
              <a:ext uri="{FF2B5EF4-FFF2-40B4-BE49-F238E27FC236}">
                <a16:creationId xmlns:a16="http://schemas.microsoft.com/office/drawing/2014/main" id="{C42B7D46-A9C4-BA3A-8157-D02122E62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46" r="15382" b="76589"/>
          <a:stretch/>
        </p:blipFill>
        <p:spPr bwMode="auto">
          <a:xfrm>
            <a:off x="468000" y="2241755"/>
            <a:ext cx="7972656" cy="12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F48B2393-E267-08A4-7415-58969C48ED70}"/>
              </a:ext>
            </a:extLst>
          </p:cNvPr>
          <p:cNvSpPr/>
          <p:nvPr/>
        </p:nvSpPr>
        <p:spPr bwMode="auto">
          <a:xfrm>
            <a:off x="8252343" y="2678340"/>
            <a:ext cx="178481" cy="74082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95692481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BABE846-56F4-C464-B7AF-6BE716ABB416}"/>
              </a:ext>
            </a:extLst>
          </p:cNvPr>
          <p:cNvSpPr>
            <a:spLocks noGrp="1" noChangeArrowheads="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Pulsloze</a:t>
            </a:r>
            <a:r>
              <a:rPr lang="en-GB" altLang="en-US" dirty="0"/>
              <a:t> </a:t>
            </a:r>
            <a:r>
              <a:rPr lang="en-GB" altLang="en-US" dirty="0" err="1"/>
              <a:t>Electrische</a:t>
            </a:r>
            <a:r>
              <a:rPr lang="en-GB" altLang="en-US" dirty="0"/>
              <a:t> </a:t>
            </a:r>
            <a:r>
              <a:rPr lang="en-GB" altLang="en-US" dirty="0" err="1"/>
              <a:t>Activiteit</a:t>
            </a:r>
            <a:endParaRPr lang="en-US" altLang="en-US" dirty="0"/>
          </a:p>
        </p:txBody>
      </p:sp>
      <p:pic>
        <p:nvPicPr>
          <p:cNvPr id="3074" name="Picture 2">
            <a:extLst>
              <a:ext uri="{FF2B5EF4-FFF2-40B4-BE49-F238E27FC236}">
                <a16:creationId xmlns:a16="http://schemas.microsoft.com/office/drawing/2014/main" id="{EA193D88-422C-3733-F943-36A754E5EE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92" r="8418" b="76444"/>
          <a:stretch/>
        </p:blipFill>
        <p:spPr bwMode="auto">
          <a:xfrm>
            <a:off x="530186" y="2251586"/>
            <a:ext cx="8229864" cy="125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9036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D23D6-115B-F357-117A-087570E1C63B}"/>
            </a:ext>
          </a:extLst>
        </p:cNvPr>
        <p:cNvGrpSpPr/>
        <p:nvPr/>
      </p:nvGrpSpPr>
      <p:grpSpPr>
        <a:xfrm>
          <a:off x="0" y="0"/>
          <a:ext cx="0" cy="0"/>
          <a:chOff x="0" y="0"/>
          <a:chExt cx="0" cy="0"/>
        </a:xfrm>
      </p:grpSpPr>
      <p:sp>
        <p:nvSpPr>
          <p:cNvPr id="44034" name="Rectangle 2">
            <a:extLst>
              <a:ext uri="{FF2B5EF4-FFF2-40B4-BE49-F238E27FC236}">
                <a16:creationId xmlns:a16="http://schemas.microsoft.com/office/drawing/2014/main" id="{52C1E320-7B2F-5BD0-B062-F6601D81EC85}"/>
              </a:ext>
            </a:extLst>
          </p:cNvPr>
          <p:cNvSpPr>
            <a:spLocks noGrp="1" noChangeArrowheads="1"/>
          </p:cNvSpPr>
          <p:nvPr>
            <p:ph type="title"/>
          </p:nvPr>
        </p:nvSpPr>
        <p:spPr bwMode="auto">
          <a:xfrm>
            <a:off x="468000"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Bradycardie</a:t>
            </a:r>
            <a:r>
              <a:rPr lang="en-GB" altLang="en-US" dirty="0"/>
              <a:t> &lt; 60/min </a:t>
            </a:r>
            <a:r>
              <a:rPr lang="en-GB" altLang="en-US" dirty="0" err="1"/>
              <a:t>én</a:t>
            </a:r>
            <a:r>
              <a:rPr lang="en-GB" altLang="en-US" dirty="0"/>
              <a:t> </a:t>
            </a:r>
            <a:r>
              <a:rPr lang="en-GB" altLang="en-US" dirty="0" err="1"/>
              <a:t>slechte</a:t>
            </a:r>
            <a:r>
              <a:rPr lang="en-GB" altLang="en-US" dirty="0"/>
              <a:t> </a:t>
            </a:r>
            <a:r>
              <a:rPr lang="en-GB" altLang="en-US" dirty="0" err="1"/>
              <a:t>cirulatie</a:t>
            </a:r>
            <a:endParaRPr lang="en-US" altLang="en-US" dirty="0"/>
          </a:p>
        </p:txBody>
      </p:sp>
      <p:pic>
        <p:nvPicPr>
          <p:cNvPr id="1026" name="Picture 2" descr="Sinus bradycardia heartbeat rhythm, illustration - Stock Image - F038/5923  - Science Photo Library">
            <a:extLst>
              <a:ext uri="{FF2B5EF4-FFF2-40B4-BE49-F238E27FC236}">
                <a16:creationId xmlns:a16="http://schemas.microsoft.com/office/drawing/2014/main" id="{59C575D3-7A5D-FAE7-7868-B7290778C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 y="1869440"/>
            <a:ext cx="8676640" cy="231298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E824CDA-267F-11D0-22AA-D0712EBF6219}"/>
              </a:ext>
            </a:extLst>
          </p:cNvPr>
          <p:cNvSpPr txBox="1"/>
          <p:nvPr/>
        </p:nvSpPr>
        <p:spPr>
          <a:xfrm>
            <a:off x="7559040" y="1869440"/>
            <a:ext cx="1869440" cy="830997"/>
          </a:xfrm>
          <a:prstGeom prst="rect">
            <a:avLst/>
          </a:prstGeom>
          <a:noFill/>
        </p:spPr>
        <p:txBody>
          <a:bodyPr wrap="square" rtlCol="0">
            <a:spAutoFit/>
          </a:bodyPr>
          <a:lstStyle/>
          <a:p>
            <a:r>
              <a:rPr lang="nl-NL" dirty="0">
                <a:solidFill>
                  <a:srgbClr val="FFC000"/>
                </a:solidFill>
              </a:rPr>
              <a:t>HR</a:t>
            </a:r>
          </a:p>
          <a:p>
            <a:r>
              <a:rPr lang="nl-NL" dirty="0">
                <a:solidFill>
                  <a:srgbClr val="FFC000"/>
                </a:solidFill>
              </a:rPr>
              <a:t>38/min</a:t>
            </a:r>
          </a:p>
        </p:txBody>
      </p:sp>
    </p:spTree>
    <p:extLst>
      <p:ext uri="{BB962C8B-B14F-4D97-AF65-F5344CB8AC3E}">
        <p14:creationId xmlns:p14="http://schemas.microsoft.com/office/powerpoint/2010/main" val="342011048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074">
            <a:extLst>
              <a:ext uri="{FF2B5EF4-FFF2-40B4-BE49-F238E27FC236}">
                <a16:creationId xmlns:a16="http://schemas.microsoft.com/office/drawing/2014/main" id="{D5297641-4EA3-0040-2EEF-8B7EFC0FA0E8}"/>
              </a:ext>
            </a:extLst>
          </p:cNvPr>
          <p:cNvSpPr>
            <a:spLocks noChangeArrowheads="1"/>
          </p:cNvSpPr>
          <p:nvPr/>
        </p:nvSpPr>
        <p:spPr bwMode="auto">
          <a:xfrm flipV="1">
            <a:off x="8261350" y="5794375"/>
            <a:ext cx="622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3" name="Tijdelijke aanduiding voor inhoud 2">
            <a:extLst>
              <a:ext uri="{FF2B5EF4-FFF2-40B4-BE49-F238E27FC236}">
                <a16:creationId xmlns:a16="http://schemas.microsoft.com/office/drawing/2014/main" id="{B792BFB2-9153-4F27-3342-2B5C64A57708}"/>
              </a:ext>
            </a:extLst>
          </p:cNvPr>
          <p:cNvSpPr>
            <a:spLocks noGrp="1"/>
          </p:cNvSpPr>
          <p:nvPr>
            <p:ph idx="1"/>
          </p:nvPr>
        </p:nvSpPr>
        <p:spPr>
          <a:xfrm>
            <a:off x="342900" y="1364331"/>
            <a:ext cx="8540750" cy="3909417"/>
          </a:xfrm>
        </p:spPr>
        <p:txBody>
          <a:bodyPr/>
          <a:lstStyle/>
          <a:p>
            <a:pPr marL="800100" indent="-342900" eaLnBrk="1" hangingPunct="1">
              <a:lnSpc>
                <a:spcPct val="200000"/>
              </a:lnSpc>
              <a:defRPr/>
            </a:pPr>
            <a:r>
              <a:rPr lang="nl-BE" sz="2000" dirty="0">
                <a:solidFill>
                  <a:srgbClr val="000000"/>
                </a:solidFill>
                <a:latin typeface="Tahoma" charset="0"/>
                <a:ea typeface="ＭＳ Ｐゴシック" charset="0"/>
              </a:rPr>
              <a:t>Inzicht verwerven in de gestructureerde aanpak van hartstilstand</a:t>
            </a:r>
          </a:p>
          <a:p>
            <a:pPr marL="800100" indent="-342900" eaLnBrk="1" hangingPunct="1">
              <a:lnSpc>
                <a:spcPct val="150000"/>
              </a:lnSpc>
              <a:defRPr/>
            </a:pPr>
            <a:r>
              <a:rPr lang="nl-BE" sz="2000" dirty="0">
                <a:solidFill>
                  <a:srgbClr val="000000"/>
                </a:solidFill>
                <a:latin typeface="Tahoma" charset="0"/>
                <a:ea typeface="ＭＳ Ｐゴシック" charset="0"/>
              </a:rPr>
              <a:t>Opfrissing van de verschillende protocollen gebruikt bij hartstilstand</a:t>
            </a:r>
            <a:endParaRPr lang="nl-BE" sz="2000" u="sng" dirty="0">
              <a:latin typeface="Tahoma" charset="0"/>
              <a:ea typeface="ＭＳ Ｐゴシック" charset="0"/>
            </a:endParaRPr>
          </a:p>
          <a:p>
            <a:pPr marL="800100" indent="-342900" eaLnBrk="1" hangingPunct="1">
              <a:lnSpc>
                <a:spcPct val="150000"/>
              </a:lnSpc>
              <a:defRPr/>
            </a:pPr>
            <a:r>
              <a:rPr lang="nl-BE" sz="2000" dirty="0">
                <a:solidFill>
                  <a:srgbClr val="000000"/>
                </a:solidFill>
                <a:latin typeface="Tahoma" charset="0"/>
                <a:ea typeface="ＭＳ Ｐゴシック" charset="0"/>
              </a:rPr>
              <a:t>Overgang BLS naar ALS</a:t>
            </a:r>
            <a:endParaRPr lang="nl-BE" sz="2000" u="sng" dirty="0">
              <a:latin typeface="Tahoma" charset="0"/>
              <a:ea typeface="ＭＳ Ｐゴシック" charset="0"/>
            </a:endParaRPr>
          </a:p>
          <a:p>
            <a:pPr marL="800100" indent="-342900" eaLnBrk="1" hangingPunct="1">
              <a:lnSpc>
                <a:spcPct val="200000"/>
              </a:lnSpc>
              <a:defRPr/>
            </a:pPr>
            <a:r>
              <a:rPr lang="nl-BE" sz="2000" dirty="0">
                <a:solidFill>
                  <a:srgbClr val="000000"/>
                </a:solidFill>
                <a:latin typeface="Tahoma" charset="0"/>
                <a:ea typeface="ＭＳ Ｐゴシック" charset="0"/>
              </a:rPr>
              <a:t>Belang van team approach</a:t>
            </a:r>
          </a:p>
          <a:p>
            <a:pPr marL="800100" indent="-342900" eaLnBrk="1" hangingPunct="1">
              <a:lnSpc>
                <a:spcPct val="200000"/>
              </a:lnSpc>
              <a:defRPr/>
            </a:pPr>
            <a:r>
              <a:rPr lang="nl-BE" sz="2000" dirty="0">
                <a:solidFill>
                  <a:srgbClr val="000000"/>
                </a:solidFill>
                <a:latin typeface="Tahoma" charset="0"/>
                <a:ea typeface="ＭＳ Ｐゴシック" charset="0"/>
              </a:rPr>
              <a:t>Verschillen met NLS aangeven</a:t>
            </a:r>
            <a:endParaRPr lang="nl-NL" sz="2000" dirty="0"/>
          </a:p>
        </p:txBody>
      </p:sp>
      <p:sp>
        <p:nvSpPr>
          <p:cNvPr id="4" name="Titel 3">
            <a:extLst>
              <a:ext uri="{FF2B5EF4-FFF2-40B4-BE49-F238E27FC236}">
                <a16:creationId xmlns:a16="http://schemas.microsoft.com/office/drawing/2014/main" id="{8F157A4F-46E2-E231-5A37-817E548C84D6}"/>
              </a:ext>
            </a:extLst>
          </p:cNvPr>
          <p:cNvSpPr>
            <a:spLocks noGrp="1"/>
          </p:cNvSpPr>
          <p:nvPr>
            <p:ph type="title"/>
          </p:nvPr>
        </p:nvSpPr>
        <p:spPr/>
        <p:txBody>
          <a:bodyPr/>
          <a:lstStyle/>
          <a:p>
            <a:r>
              <a:rPr lang="en-US" altLang="en-US" dirty="0" err="1">
                <a:latin typeface="Arial"/>
              </a:rPr>
              <a:t>Hartstilstand</a:t>
            </a:r>
            <a:r>
              <a:rPr lang="en-US" altLang="en-US" dirty="0">
                <a:latin typeface="Arial"/>
              </a:rPr>
              <a:t>: </a:t>
            </a:r>
            <a:r>
              <a:rPr lang="en-US" altLang="en-US" dirty="0" err="1">
                <a:latin typeface="Arial"/>
              </a:rPr>
              <a:t>leerdoelen</a:t>
            </a:r>
            <a:endParaRPr lang="nl-NL" dirty="0"/>
          </a:p>
        </p:txBody>
      </p:sp>
    </p:spTree>
  </p:cSld>
  <p:clrMapOvr>
    <a:masterClrMapping/>
  </p:clrMapOvr>
  <p:transition spd="med">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DBBEEF-5FBE-892E-D962-47C86C9A1D80}"/>
              </a:ext>
            </a:extLst>
          </p:cNvPr>
          <p:cNvGrpSpPr/>
          <p:nvPr/>
        </p:nvGrpSpPr>
        <p:grpSpPr>
          <a:xfrm>
            <a:off x="1610436" y="1669312"/>
            <a:ext cx="7312322" cy="4977148"/>
            <a:chOff x="1335923" y="1669312"/>
            <a:chExt cx="7586835" cy="4977148"/>
          </a:xfrm>
        </p:grpSpPr>
        <p:pic>
          <p:nvPicPr>
            <p:cNvPr id="5" name="Picture 4">
              <a:extLst>
                <a:ext uri="{FF2B5EF4-FFF2-40B4-BE49-F238E27FC236}">
                  <a16:creationId xmlns:a16="http://schemas.microsoft.com/office/drawing/2014/main" id="{81B96AF1-E79B-A617-AD13-C43ED1DE0108}"/>
                </a:ext>
              </a:extLst>
            </p:cNvPr>
            <p:cNvPicPr>
              <a:picLocks noChangeAspect="1"/>
            </p:cNvPicPr>
            <p:nvPr/>
          </p:nvPicPr>
          <p:blipFill rotWithShape="1">
            <a:blip r:embed="rId3"/>
            <a:srcRect l="35825" t="14942" r="16138" b="27600"/>
            <a:stretch/>
          </p:blipFill>
          <p:spPr>
            <a:xfrm>
              <a:off x="1535695" y="1669312"/>
              <a:ext cx="7387063" cy="4977148"/>
            </a:xfrm>
            <a:prstGeom prst="rect">
              <a:avLst/>
            </a:prstGeom>
          </p:spPr>
        </p:pic>
        <p:sp>
          <p:nvSpPr>
            <p:cNvPr id="6" name="TextBox 5">
              <a:extLst>
                <a:ext uri="{FF2B5EF4-FFF2-40B4-BE49-F238E27FC236}">
                  <a16:creationId xmlns:a16="http://schemas.microsoft.com/office/drawing/2014/main" id="{0A5D1977-6A01-8D0C-6E3E-E4CCD8136C08}"/>
                </a:ext>
              </a:extLst>
            </p:cNvPr>
            <p:cNvSpPr txBox="1"/>
            <p:nvPr/>
          </p:nvSpPr>
          <p:spPr>
            <a:xfrm>
              <a:off x="1335923" y="2413337"/>
              <a:ext cx="1151672" cy="1015663"/>
            </a:xfrm>
            <a:prstGeom prst="rect">
              <a:avLst/>
            </a:prstGeom>
            <a:solidFill>
              <a:schemeClr val="bg1"/>
            </a:solidFill>
          </p:spPr>
          <p:txBody>
            <a:bodyPr wrap="square" rtlCol="0">
              <a:spAutoFit/>
            </a:bodyPr>
            <a:lstStyle/>
            <a:p>
              <a:endParaRPr lang="en-GB" sz="1200"/>
            </a:p>
            <a:p>
              <a:endParaRPr lang="en-GB" sz="1200"/>
            </a:p>
            <a:p>
              <a:endParaRPr lang="en-GB" sz="1200"/>
            </a:p>
            <a:p>
              <a:endParaRPr lang="en-GB" sz="1200"/>
            </a:p>
            <a:p>
              <a:endParaRPr lang="en-GB" sz="1200"/>
            </a:p>
          </p:txBody>
        </p:sp>
        <p:sp>
          <p:nvSpPr>
            <p:cNvPr id="7" name="TextBox 6">
              <a:extLst>
                <a:ext uri="{FF2B5EF4-FFF2-40B4-BE49-F238E27FC236}">
                  <a16:creationId xmlns:a16="http://schemas.microsoft.com/office/drawing/2014/main" id="{022055C3-E954-28B9-8535-A9A3DB419DD2}"/>
                </a:ext>
              </a:extLst>
            </p:cNvPr>
            <p:cNvSpPr txBox="1"/>
            <p:nvPr/>
          </p:nvSpPr>
          <p:spPr>
            <a:xfrm>
              <a:off x="1489663" y="3523917"/>
              <a:ext cx="1452129" cy="276999"/>
            </a:xfrm>
            <a:prstGeom prst="rect">
              <a:avLst/>
            </a:prstGeom>
            <a:solidFill>
              <a:schemeClr val="bg1"/>
            </a:solidFill>
          </p:spPr>
          <p:txBody>
            <a:bodyPr wrap="square" rtlCol="0">
              <a:spAutoFit/>
            </a:bodyPr>
            <a:lstStyle/>
            <a:p>
              <a:endParaRPr lang="en-GB" sz="1200"/>
            </a:p>
          </p:txBody>
        </p:sp>
      </p:grpSp>
      <p:sp>
        <p:nvSpPr>
          <p:cNvPr id="2" name="Rectangle 2">
            <a:extLst>
              <a:ext uri="{FF2B5EF4-FFF2-40B4-BE49-F238E27FC236}">
                <a16:creationId xmlns:a16="http://schemas.microsoft.com/office/drawing/2014/main" id="{DA407E2F-332E-00DD-2D2B-070367D5ED0C}"/>
              </a:ext>
            </a:extLst>
          </p:cNvPr>
          <p:cNvSpPr txBox="1">
            <a:spLocks noChangeArrowheads="1"/>
          </p:cNvSpPr>
          <p:nvPr/>
        </p:nvSpPr>
        <p:spPr bwMode="auto">
          <a:xfrm>
            <a:off x="468000" y="360000"/>
            <a:ext cx="6768296" cy="634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r>
              <a:rPr lang="en-GB" altLang="en-US" sz="3200" b="1" dirty="0" err="1">
                <a:solidFill>
                  <a:srgbClr val="2E5796"/>
                </a:solidFill>
                <a:latin typeface="Arial" pitchFamily="34" charset="0"/>
                <a:cs typeface="Arial" pitchFamily="34" charset="0"/>
              </a:rPr>
              <a:t>Algoritme</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geen</a:t>
            </a:r>
            <a:r>
              <a:rPr lang="en-GB" altLang="en-US" sz="3200" b="1" dirty="0">
                <a:solidFill>
                  <a:srgbClr val="2E5796"/>
                </a:solidFill>
                <a:latin typeface="Arial" pitchFamily="34" charset="0"/>
                <a:cs typeface="Arial" pitchFamily="34" charset="0"/>
              </a:rPr>
              <a:t> shock </a:t>
            </a:r>
            <a:r>
              <a:rPr lang="en-GB" altLang="en-US" sz="3200" b="1" dirty="0" err="1">
                <a:solidFill>
                  <a:srgbClr val="2E5796"/>
                </a:solidFill>
                <a:latin typeface="Arial" pitchFamily="34" charset="0"/>
                <a:cs typeface="Arial" pitchFamily="34" charset="0"/>
              </a:rPr>
              <a:t>nodig</a:t>
            </a:r>
            <a:r>
              <a:rPr lang="en-GB" altLang="en-US" sz="3200" b="1" dirty="0">
                <a:solidFill>
                  <a:srgbClr val="2E5796"/>
                </a:solidFill>
                <a:latin typeface="Arial" pitchFamily="34" charset="0"/>
                <a:cs typeface="Arial" pitchFamily="34" charset="0"/>
              </a:rPr>
              <a:t>”</a:t>
            </a:r>
          </a:p>
        </p:txBody>
      </p:sp>
      <p:pic>
        <p:nvPicPr>
          <p:cNvPr id="9" name="Picture 8">
            <a:extLst>
              <a:ext uri="{FF2B5EF4-FFF2-40B4-BE49-F238E27FC236}">
                <a16:creationId xmlns:a16="http://schemas.microsoft.com/office/drawing/2014/main" id="{3DC0210C-F424-40A6-4CC5-A038701A3DA5}"/>
              </a:ext>
            </a:extLst>
          </p:cNvPr>
          <p:cNvPicPr>
            <a:picLocks noChangeAspect="1"/>
          </p:cNvPicPr>
          <p:nvPr/>
        </p:nvPicPr>
        <p:blipFill rotWithShape="1">
          <a:blip r:embed="rId4"/>
          <a:srcRect l="12988" t="38800" r="61025" b="43548"/>
          <a:stretch/>
        </p:blipFill>
        <p:spPr>
          <a:xfrm>
            <a:off x="5591041" y="952832"/>
            <a:ext cx="3371281" cy="1288127"/>
          </a:xfrm>
          <a:prstGeom prst="rect">
            <a:avLst/>
          </a:prstGeom>
        </p:spPr>
      </p:pic>
      <p:sp>
        <p:nvSpPr>
          <p:cNvPr id="16" name="Rectangle 15">
            <a:extLst>
              <a:ext uri="{FF2B5EF4-FFF2-40B4-BE49-F238E27FC236}">
                <a16:creationId xmlns:a16="http://schemas.microsoft.com/office/drawing/2014/main" id="{F483BE0A-6A52-35DF-40E9-746CDBF29CE0}"/>
              </a:ext>
            </a:extLst>
          </p:cNvPr>
          <p:cNvSpPr/>
          <p:nvPr/>
        </p:nvSpPr>
        <p:spPr bwMode="auto">
          <a:xfrm>
            <a:off x="-4377132" y="153888"/>
            <a:ext cx="1606188" cy="329588"/>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4" name="Rectangle: Rounded Corners 13">
            <a:extLst>
              <a:ext uri="{FF2B5EF4-FFF2-40B4-BE49-F238E27FC236}">
                <a16:creationId xmlns:a16="http://schemas.microsoft.com/office/drawing/2014/main" id="{66CC3F73-77D2-7C17-D49C-36F2BFD3BD94}"/>
              </a:ext>
            </a:extLst>
          </p:cNvPr>
          <p:cNvSpPr/>
          <p:nvPr/>
        </p:nvSpPr>
        <p:spPr bwMode="auto">
          <a:xfrm>
            <a:off x="4962718" y="2561740"/>
            <a:ext cx="1889019" cy="544102"/>
          </a:xfrm>
          <a:prstGeom prst="roundRect">
            <a:avLst/>
          </a:prstGeom>
          <a:solidFill>
            <a:srgbClr val="CEC6E1"/>
          </a:solidFill>
          <a:ln w="28575" cap="flat" cmpd="sng" algn="ctr">
            <a:solidFill>
              <a:srgbClr val="542C8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600" dirty="0" err="1">
                <a:latin typeface="Arial" panose="020B0604020202020204" pitchFamily="34" charset="0"/>
                <a:cs typeface="Arial" panose="020B0604020202020204" pitchFamily="34" charset="0"/>
              </a:rPr>
              <a:t>Asystolie</a:t>
            </a:r>
            <a:r>
              <a:rPr lang="en-GB" sz="1600" dirty="0">
                <a:latin typeface="Arial" panose="020B0604020202020204" pitchFamily="34" charset="0"/>
                <a:cs typeface="Arial" panose="020B0604020202020204" pitchFamily="34" charset="0"/>
              </a:rPr>
              <a:t> / PEA</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(HR&lt;60/min)</a:t>
            </a:r>
          </a:p>
        </p:txBody>
      </p:sp>
    </p:spTree>
    <p:extLst>
      <p:ext uri="{BB962C8B-B14F-4D97-AF65-F5344CB8AC3E}">
        <p14:creationId xmlns:p14="http://schemas.microsoft.com/office/powerpoint/2010/main" val="2113516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8AFBD428-A123-6D57-167C-ADC0B5A1B251}"/>
              </a:ext>
            </a:extLst>
          </p:cNvPr>
          <p:cNvSpPr>
            <a:spLocks noGrp="1" noChangeArrowheads="1"/>
          </p:cNvSpPr>
          <p:nvPr>
            <p:ph type="title"/>
          </p:nvPr>
        </p:nvSpPr>
        <p:spPr bwMode="auto">
          <a:xfrm>
            <a:off x="468000" y="360000"/>
            <a:ext cx="3754437"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4 H’s </a:t>
            </a:r>
            <a:r>
              <a:rPr lang="en-GB" altLang="en-US" dirty="0" err="1"/>
              <a:t>en</a:t>
            </a:r>
            <a:r>
              <a:rPr lang="en-GB" altLang="en-US" dirty="0"/>
              <a:t> 4 T’s</a:t>
            </a:r>
            <a:endParaRPr lang="en-US" altLang="en-US" dirty="0"/>
          </a:p>
        </p:txBody>
      </p:sp>
      <p:sp>
        <p:nvSpPr>
          <p:cNvPr id="108549" name="Rectangle 5">
            <a:extLst>
              <a:ext uri="{FF2B5EF4-FFF2-40B4-BE49-F238E27FC236}">
                <a16:creationId xmlns:a16="http://schemas.microsoft.com/office/drawing/2014/main" id="{EB548B39-676B-AB45-79AA-3345B42C17EF}"/>
              </a:ext>
            </a:extLst>
          </p:cNvPr>
          <p:cNvSpPr>
            <a:spLocks noGrp="1" noChangeArrowheads="1"/>
          </p:cNvSpPr>
          <p:nvPr>
            <p:ph sz="half" idx="1"/>
          </p:nvPr>
        </p:nvSpPr>
        <p:spPr bwMode="auto">
          <a:xfrm>
            <a:off x="468000" y="1440000"/>
            <a:ext cx="3910012" cy="4114800"/>
          </a:xfrm>
        </p:spPr>
        <p:txBody>
          <a:bodyPr wrap="square" lIns="91440" tIns="45720" rIns="91440" bIns="45720" numCol="1" anchor="t" anchorCtr="0" compatLnSpc="1">
            <a:prstTxWarp prst="textNoShape">
              <a:avLst/>
            </a:prstTxWarp>
          </a:bodyPr>
          <a:lstStyle/>
          <a:p>
            <a:pPr eaLnBrk="1" hangingPunct="1">
              <a:buFontTx/>
              <a:buChar char="•"/>
              <a:defRPr/>
            </a:pPr>
            <a:r>
              <a:rPr lang="nl-NL" altLang="en-US" b="1" dirty="0">
                <a:solidFill>
                  <a:srgbClr val="1B70C8"/>
                </a:solidFill>
              </a:rPr>
              <a:t>H</a:t>
            </a:r>
            <a:r>
              <a:rPr lang="nl-NL" altLang="en-US" dirty="0">
                <a:solidFill>
                  <a:srgbClr val="333333"/>
                </a:solidFill>
              </a:rPr>
              <a:t>ypoxie</a:t>
            </a:r>
          </a:p>
          <a:p>
            <a:pPr eaLnBrk="1" hangingPunct="1">
              <a:buFontTx/>
              <a:buChar char="•"/>
              <a:defRPr/>
            </a:pPr>
            <a:r>
              <a:rPr lang="nl-NL" altLang="en-US" b="1" dirty="0">
                <a:solidFill>
                  <a:srgbClr val="1B70C8"/>
                </a:solidFill>
              </a:rPr>
              <a:t>H</a:t>
            </a:r>
            <a:r>
              <a:rPr lang="nl-NL" altLang="en-US" dirty="0">
                <a:solidFill>
                  <a:srgbClr val="333333"/>
                </a:solidFill>
              </a:rPr>
              <a:t>ypovolemie</a:t>
            </a:r>
          </a:p>
          <a:p>
            <a:pPr eaLnBrk="1" hangingPunct="1">
              <a:buFontTx/>
              <a:buChar char="•"/>
              <a:defRPr/>
            </a:pPr>
            <a:r>
              <a:rPr lang="nl-NL" altLang="en-US" b="1" dirty="0">
                <a:solidFill>
                  <a:srgbClr val="1B70C8"/>
                </a:solidFill>
              </a:rPr>
              <a:t>H</a:t>
            </a:r>
            <a:r>
              <a:rPr lang="nl-NL" altLang="en-US" dirty="0">
                <a:solidFill>
                  <a:srgbClr val="333333"/>
                </a:solidFill>
              </a:rPr>
              <a:t>yper-, hypokaliëmie (en andere metabole oorzaken)</a:t>
            </a:r>
          </a:p>
          <a:p>
            <a:pPr eaLnBrk="1" hangingPunct="1">
              <a:buFontTx/>
              <a:buChar char="•"/>
              <a:defRPr/>
            </a:pPr>
            <a:r>
              <a:rPr lang="nl-NL" altLang="en-US" b="1" dirty="0">
                <a:solidFill>
                  <a:srgbClr val="1B70C8"/>
                </a:solidFill>
              </a:rPr>
              <a:t>H</a:t>
            </a:r>
            <a:r>
              <a:rPr lang="nl-NL" altLang="en-US" dirty="0">
                <a:solidFill>
                  <a:srgbClr val="333333"/>
                </a:solidFill>
              </a:rPr>
              <a:t>ypothermie</a:t>
            </a:r>
          </a:p>
        </p:txBody>
      </p:sp>
      <p:sp>
        <p:nvSpPr>
          <p:cNvPr id="108550" name="Rectangle 6">
            <a:extLst>
              <a:ext uri="{FF2B5EF4-FFF2-40B4-BE49-F238E27FC236}">
                <a16:creationId xmlns:a16="http://schemas.microsoft.com/office/drawing/2014/main" id="{A3110E6F-9A00-FAA0-18E9-AC524F690836}"/>
              </a:ext>
            </a:extLst>
          </p:cNvPr>
          <p:cNvSpPr>
            <a:spLocks noGrp="1" noChangeArrowheads="1"/>
          </p:cNvSpPr>
          <p:nvPr>
            <p:ph sz="half" idx="2"/>
          </p:nvPr>
        </p:nvSpPr>
        <p:spPr>
          <a:xfrm>
            <a:off x="4932363" y="1440000"/>
            <a:ext cx="3810000" cy="4114800"/>
          </a:xfrm>
        </p:spPr>
        <p:txBody>
          <a:bodyPr/>
          <a:lstStyle/>
          <a:p>
            <a:pPr eaLnBrk="1" hangingPunct="1">
              <a:defRPr/>
            </a:pPr>
            <a:r>
              <a:rPr lang="nl-NL" b="1" dirty="0">
                <a:solidFill>
                  <a:srgbClr val="1B70C8"/>
                </a:solidFill>
                <a:ea typeface="ＭＳ Ｐゴシック" charset="0"/>
              </a:rPr>
              <a:t>T</a:t>
            </a:r>
            <a:r>
              <a:rPr lang="nl-NL" dirty="0">
                <a:solidFill>
                  <a:srgbClr val="333333"/>
                </a:solidFill>
                <a:ea typeface="ＭＳ Ｐゴシック" charset="0"/>
              </a:rPr>
              <a:t>ensie pneumothorax</a:t>
            </a:r>
          </a:p>
          <a:p>
            <a:pPr eaLnBrk="1" hangingPunct="1">
              <a:defRPr/>
            </a:pPr>
            <a:r>
              <a:rPr lang="nl-NL" dirty="0" err="1">
                <a:solidFill>
                  <a:srgbClr val="333333"/>
                </a:solidFill>
                <a:ea typeface="ＭＳ Ｐゴシック" charset="0"/>
              </a:rPr>
              <a:t>Hart</a:t>
            </a:r>
            <a:r>
              <a:rPr lang="nl-NL" b="1" dirty="0" err="1">
                <a:solidFill>
                  <a:srgbClr val="1B70C8"/>
                </a:solidFill>
                <a:ea typeface="ＭＳ Ｐゴシック" charset="0"/>
              </a:rPr>
              <a:t>T</a:t>
            </a:r>
            <a:r>
              <a:rPr lang="nl-NL" dirty="0" err="1">
                <a:solidFill>
                  <a:srgbClr val="333333"/>
                </a:solidFill>
                <a:ea typeface="ＭＳ Ｐゴシック" charset="0"/>
              </a:rPr>
              <a:t>amponade</a:t>
            </a:r>
            <a:endParaRPr lang="nl-NL" dirty="0">
              <a:solidFill>
                <a:srgbClr val="333333"/>
              </a:solidFill>
              <a:ea typeface="ＭＳ Ｐゴシック" charset="0"/>
            </a:endParaRPr>
          </a:p>
          <a:p>
            <a:pPr eaLnBrk="1" hangingPunct="1">
              <a:defRPr/>
            </a:pPr>
            <a:r>
              <a:rPr lang="nl-NL" dirty="0">
                <a:ea typeface="ＭＳ Ｐゴシック" charset="0"/>
              </a:rPr>
              <a:t>In</a:t>
            </a:r>
            <a:r>
              <a:rPr lang="nl-NL" b="1" dirty="0">
                <a:solidFill>
                  <a:srgbClr val="1B70C8"/>
                </a:solidFill>
                <a:ea typeface="ＭＳ Ｐゴシック" charset="0"/>
              </a:rPr>
              <a:t>T</a:t>
            </a:r>
            <a:r>
              <a:rPr lang="nl-NL" dirty="0">
                <a:solidFill>
                  <a:srgbClr val="333333"/>
                </a:solidFill>
                <a:ea typeface="ＭＳ Ｐゴシック" charset="0"/>
              </a:rPr>
              <a:t>oxicatie</a:t>
            </a:r>
          </a:p>
          <a:p>
            <a:pPr eaLnBrk="1" hangingPunct="1">
              <a:defRPr/>
            </a:pPr>
            <a:r>
              <a:rPr lang="nl-NL" b="1" dirty="0" err="1">
                <a:solidFill>
                  <a:srgbClr val="1B70C8"/>
                </a:solidFill>
                <a:ea typeface="ＭＳ Ｐゴシック" charset="0"/>
              </a:rPr>
              <a:t>T</a:t>
            </a:r>
            <a:r>
              <a:rPr lang="nl-NL" dirty="0" err="1">
                <a:solidFill>
                  <a:srgbClr val="333333"/>
                </a:solidFill>
                <a:ea typeface="ＭＳ Ｐゴシック" charset="0"/>
              </a:rPr>
              <a:t>hrombo-embolisme</a:t>
            </a:r>
            <a:endParaRPr lang="nl-NL" dirty="0">
              <a:solidFill>
                <a:srgbClr val="333333"/>
              </a:solidFill>
              <a:ea typeface="ＭＳ Ｐゴシック" charset="0"/>
            </a:endParaRPr>
          </a:p>
        </p:txBody>
      </p:sp>
      <p:pic>
        <p:nvPicPr>
          <p:cNvPr id="2" name="Afbeelding 1">
            <a:extLst>
              <a:ext uri="{FF2B5EF4-FFF2-40B4-BE49-F238E27FC236}">
                <a16:creationId xmlns:a16="http://schemas.microsoft.com/office/drawing/2014/main" id="{B9116130-F82C-731A-B971-6E6B1EDD6A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2003" y="3989635"/>
            <a:ext cx="4980719" cy="285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54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854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54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855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550">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55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855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8AAA07CD-4945-FC3A-D3AA-C710CBF3D969}"/>
              </a:ext>
            </a:extLst>
          </p:cNvPr>
          <p:cNvSpPr>
            <a:spLocks noGrp="1" noChangeArrowheads="1"/>
          </p:cNvSpPr>
          <p:nvPr>
            <p:ph type="title"/>
          </p:nvPr>
        </p:nvSpPr>
        <p:spPr bwMode="auto">
          <a:xfrm>
            <a:off x="468000" y="360000"/>
            <a:ext cx="8229600" cy="12223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en-US" dirty="0" err="1"/>
              <a:t>Ventrikelfibrillatie</a:t>
            </a:r>
            <a:br>
              <a:rPr lang="en-US" altLang="en-US" dirty="0"/>
            </a:br>
            <a:r>
              <a:rPr lang="en-US" altLang="en-US" dirty="0" err="1"/>
              <a:t>Ventrikeltachycardie</a:t>
            </a:r>
            <a:r>
              <a:rPr lang="en-US" altLang="en-US" dirty="0"/>
              <a:t> (pulsloos)</a:t>
            </a:r>
          </a:p>
        </p:txBody>
      </p:sp>
      <p:pic>
        <p:nvPicPr>
          <p:cNvPr id="1026" name="Picture 2">
            <a:extLst>
              <a:ext uri="{FF2B5EF4-FFF2-40B4-BE49-F238E27FC236}">
                <a16:creationId xmlns:a16="http://schemas.microsoft.com/office/drawing/2014/main" id="{71D98DBF-F7C4-28F3-3B2B-7D8EF8FC2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 t="4946" r="15395" b="78047"/>
          <a:stretch/>
        </p:blipFill>
        <p:spPr bwMode="auto">
          <a:xfrm>
            <a:off x="468000" y="1918611"/>
            <a:ext cx="7973713" cy="121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D6A5CC18-8E8E-FAA2-B455-526F18D3DA65}"/>
              </a:ext>
            </a:extLst>
          </p:cNvPr>
          <p:cNvSpPr/>
          <p:nvPr/>
        </p:nvSpPr>
        <p:spPr bwMode="auto">
          <a:xfrm>
            <a:off x="8253401" y="2289967"/>
            <a:ext cx="178481" cy="74082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pic>
        <p:nvPicPr>
          <p:cNvPr id="1027" name="Picture 3">
            <a:extLst>
              <a:ext uri="{FF2B5EF4-FFF2-40B4-BE49-F238E27FC236}">
                <a16:creationId xmlns:a16="http://schemas.microsoft.com/office/drawing/2014/main" id="{94E0602F-7B9A-FA82-CDB6-42A2126CD2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44" r="7938" b="77932"/>
          <a:stretch/>
        </p:blipFill>
        <p:spPr bwMode="auto">
          <a:xfrm>
            <a:off x="468000" y="3428999"/>
            <a:ext cx="7980054" cy="110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27166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 3">
            <a:extLst>
              <a:ext uri="{FF2B5EF4-FFF2-40B4-BE49-F238E27FC236}">
                <a16:creationId xmlns:a16="http://schemas.microsoft.com/office/drawing/2014/main" id="{99219EE4-7EF1-F536-2299-BC15AD16C172}"/>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Algoritme</a:t>
            </a:r>
            <a:r>
              <a:rPr lang="en-GB" altLang="en-US" sz="3200" b="1" dirty="0">
                <a:solidFill>
                  <a:srgbClr val="2E5796"/>
                </a:solidFill>
                <a:latin typeface="Arial" pitchFamily="34" charset="0"/>
                <a:cs typeface="Arial" pitchFamily="34" charset="0"/>
              </a:rPr>
              <a:t> “shock </a:t>
            </a:r>
            <a:r>
              <a:rPr lang="en-GB" altLang="en-US" sz="3200" b="1" dirty="0" err="1">
                <a:solidFill>
                  <a:srgbClr val="2E5796"/>
                </a:solidFill>
                <a:latin typeface="Arial" pitchFamily="34" charset="0"/>
                <a:cs typeface="Arial" pitchFamily="34" charset="0"/>
              </a:rPr>
              <a:t>nodig</a:t>
            </a:r>
            <a:r>
              <a:rPr lang="en-GB" altLang="en-US" sz="3200" b="1" dirty="0">
                <a:solidFill>
                  <a:srgbClr val="2E5796"/>
                </a:solidFill>
                <a:latin typeface="Arial" pitchFamily="34" charset="0"/>
                <a:cs typeface="Arial" pitchFamily="34" charset="0"/>
              </a:rPr>
              <a:t>”</a:t>
            </a:r>
            <a:br>
              <a:rPr lang="en-GB" altLang="en-US" sz="3200" kern="0" dirty="0">
                <a:solidFill>
                  <a:srgbClr val="2470B8"/>
                </a:solidFill>
                <a:latin typeface="Arial" panose="020B0604020202020204" pitchFamily="34" charset="0"/>
                <a:cs typeface="Arial" panose="020B0604020202020204" pitchFamily="34" charset="0"/>
              </a:rPr>
            </a:br>
            <a:endParaRPr lang="nl-NL" sz="3200" kern="0" dirty="0">
              <a:solidFill>
                <a:srgbClr val="2470B8"/>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D2DCB2-01E6-E8E7-8A4D-B2AAE3528730}"/>
              </a:ext>
            </a:extLst>
          </p:cNvPr>
          <p:cNvPicPr>
            <a:picLocks noChangeAspect="1"/>
          </p:cNvPicPr>
          <p:nvPr/>
        </p:nvPicPr>
        <p:blipFill rotWithShape="1">
          <a:blip r:embed="rId3"/>
          <a:srcRect l="14563" t="24801" r="38975" b="13601"/>
          <a:stretch/>
        </p:blipFill>
        <p:spPr>
          <a:xfrm>
            <a:off x="1907704" y="1340767"/>
            <a:ext cx="6599698" cy="4921809"/>
          </a:xfrm>
          <a:prstGeom prst="rect">
            <a:avLst/>
          </a:prstGeom>
        </p:spPr>
      </p:pic>
      <p:sp>
        <p:nvSpPr>
          <p:cNvPr id="6" name="TextBox 5">
            <a:extLst>
              <a:ext uri="{FF2B5EF4-FFF2-40B4-BE49-F238E27FC236}">
                <a16:creationId xmlns:a16="http://schemas.microsoft.com/office/drawing/2014/main" id="{838F5553-ED07-C7E9-2965-51B7BE92ABD1}"/>
              </a:ext>
            </a:extLst>
          </p:cNvPr>
          <p:cNvSpPr txBox="1"/>
          <p:nvPr/>
        </p:nvSpPr>
        <p:spPr>
          <a:xfrm>
            <a:off x="7926291" y="1384164"/>
            <a:ext cx="1162221" cy="1080120"/>
          </a:xfrm>
          <a:prstGeom prst="rect">
            <a:avLst/>
          </a:prstGeom>
          <a:solidFill>
            <a:schemeClr val="bg1"/>
          </a:solidFill>
        </p:spPr>
        <p:txBody>
          <a:bodyPr wrap="square" rtlCol="0">
            <a:spAutoFit/>
          </a:bodyPr>
          <a:lstStyle/>
          <a:p>
            <a:endParaRPr lang="en-GB"/>
          </a:p>
        </p:txBody>
      </p:sp>
      <p:sp>
        <p:nvSpPr>
          <p:cNvPr id="7" name="TextBox 6">
            <a:extLst>
              <a:ext uri="{FF2B5EF4-FFF2-40B4-BE49-F238E27FC236}">
                <a16:creationId xmlns:a16="http://schemas.microsoft.com/office/drawing/2014/main" id="{692BEBF7-68AE-2534-1C85-9499E4F1FA3A}"/>
              </a:ext>
            </a:extLst>
          </p:cNvPr>
          <p:cNvSpPr txBox="1"/>
          <p:nvPr/>
        </p:nvSpPr>
        <p:spPr>
          <a:xfrm rot="20118800">
            <a:off x="7299164" y="2210336"/>
            <a:ext cx="620889" cy="369584"/>
          </a:xfrm>
          <a:prstGeom prst="rect">
            <a:avLst/>
          </a:prstGeom>
          <a:solidFill>
            <a:schemeClr val="bg1"/>
          </a:solidFill>
        </p:spPr>
        <p:txBody>
          <a:bodyPr wrap="square" rtlCol="0">
            <a:spAutoFit/>
          </a:bodyPr>
          <a:lstStyle/>
          <a:p>
            <a:endParaRPr lang="en-GB" sz="600"/>
          </a:p>
        </p:txBody>
      </p:sp>
      <p:pic>
        <p:nvPicPr>
          <p:cNvPr id="8" name="Picture 7">
            <a:extLst>
              <a:ext uri="{FF2B5EF4-FFF2-40B4-BE49-F238E27FC236}">
                <a16:creationId xmlns:a16="http://schemas.microsoft.com/office/drawing/2014/main" id="{BDFEA3A2-124B-DE24-6D94-AF7B12799B0D}"/>
              </a:ext>
            </a:extLst>
          </p:cNvPr>
          <p:cNvPicPr>
            <a:picLocks noChangeAspect="1"/>
          </p:cNvPicPr>
          <p:nvPr/>
        </p:nvPicPr>
        <p:blipFill rotWithShape="1">
          <a:blip r:embed="rId4"/>
          <a:srcRect l="12988" t="38800" r="61025" b="43548"/>
          <a:stretch/>
        </p:blipFill>
        <p:spPr>
          <a:xfrm>
            <a:off x="5811608" y="5106690"/>
            <a:ext cx="3096344" cy="1183077"/>
          </a:xfrm>
          <a:prstGeom prst="rect">
            <a:avLst/>
          </a:prstGeom>
        </p:spPr>
      </p:pic>
      <p:sp>
        <p:nvSpPr>
          <p:cNvPr id="10" name="Rectangle 9">
            <a:extLst>
              <a:ext uri="{FF2B5EF4-FFF2-40B4-BE49-F238E27FC236}">
                <a16:creationId xmlns:a16="http://schemas.microsoft.com/office/drawing/2014/main" id="{C7C401E8-E5B1-FF34-F09E-20AFA0BE2CFF}"/>
              </a:ext>
            </a:extLst>
          </p:cNvPr>
          <p:cNvSpPr/>
          <p:nvPr/>
        </p:nvSpPr>
        <p:spPr bwMode="auto">
          <a:xfrm>
            <a:off x="1021557" y="2314283"/>
            <a:ext cx="128587" cy="136023"/>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1" name="Rectangle 10">
            <a:extLst>
              <a:ext uri="{FF2B5EF4-FFF2-40B4-BE49-F238E27FC236}">
                <a16:creationId xmlns:a16="http://schemas.microsoft.com/office/drawing/2014/main" id="{98597E3D-3823-562E-FBC1-0FE5CCCB1034}"/>
              </a:ext>
            </a:extLst>
          </p:cNvPr>
          <p:cNvSpPr/>
          <p:nvPr/>
        </p:nvSpPr>
        <p:spPr bwMode="auto">
          <a:xfrm>
            <a:off x="957264" y="2417911"/>
            <a:ext cx="64294" cy="45719"/>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3240285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4B1AE4F-D704-C403-C58F-AAFE160FE292}"/>
              </a:ext>
            </a:extLst>
          </p:cNvPr>
          <p:cNvSpPr>
            <a:spLocks noGrp="1" noChangeArrowheads="1"/>
          </p:cNvSpPr>
          <p:nvPr>
            <p:ph type="title"/>
          </p:nvPr>
        </p:nvSpPr>
        <p:spPr bwMode="auto">
          <a:xfrm>
            <a:off x="468313" y="360000"/>
            <a:ext cx="8229600"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err="1"/>
              <a:t>Defibrillatie</a:t>
            </a:r>
            <a:br>
              <a:rPr lang="en-GB" altLang="en-US" dirty="0"/>
            </a:br>
            <a:endParaRPr lang="en-US" altLang="en-US" dirty="0"/>
          </a:p>
        </p:txBody>
      </p:sp>
      <p:sp>
        <p:nvSpPr>
          <p:cNvPr id="3" name="Rectangle 3">
            <a:extLst>
              <a:ext uri="{FF2B5EF4-FFF2-40B4-BE49-F238E27FC236}">
                <a16:creationId xmlns:a16="http://schemas.microsoft.com/office/drawing/2014/main" id="{3E67549B-5F7C-AC74-C8FD-A51DC81E0F1C}"/>
              </a:ext>
            </a:extLst>
          </p:cNvPr>
          <p:cNvSpPr txBox="1">
            <a:spLocks noChangeArrowheads="1"/>
          </p:cNvSpPr>
          <p:nvPr/>
        </p:nvSpPr>
        <p:spPr bwMode="auto">
          <a:xfrm>
            <a:off x="660514" y="1223097"/>
            <a:ext cx="8229600" cy="4032250"/>
          </a:xfrm>
          <a:prstGeom prst="rect">
            <a:avLst/>
          </a:prstGeom>
        </p:spPr>
        <p:txBody>
          <a:bodyPr vert="horz" wrap="square" lIns="91440" tIns="45720" rIns="91440" bIns="45720" numCol="1" anchor="t" anchorCtr="0" compatLnSpc="1">
            <a:prstTxWarp prst="textNoShape">
              <a:avLst/>
            </a:prstTxWarp>
          </a:bodyPr>
          <a:lstStyle>
            <a:lvl1pPr marL="457200" indent="-457200" algn="l" rtl="0" eaLnBrk="0" fontAlgn="base" hangingPunct="0">
              <a:spcBef>
                <a:spcPct val="20000"/>
              </a:spcBef>
              <a:spcAft>
                <a:spcPct val="0"/>
              </a:spcAft>
              <a:buClr>
                <a:srgbClr val="3657A7"/>
              </a:buClr>
              <a:buFont typeface="Arial"/>
              <a:buChar char="•"/>
              <a:defRPr sz="2800" b="0" i="0">
                <a:solidFill>
                  <a:schemeClr val="tx1"/>
                </a:solidFill>
                <a:latin typeface="Arial" pitchFamily="34" charset="0"/>
                <a:ea typeface="MS PGothic" pitchFamily="34" charset="-128"/>
                <a:cs typeface="Arial" pitchFamily="34" charset="0"/>
              </a:defRPr>
            </a:lvl1pPr>
            <a:lvl2pPr marL="914400" indent="-457200" algn="l" rtl="0" eaLnBrk="0" fontAlgn="base" hangingPunct="0">
              <a:spcBef>
                <a:spcPct val="20000"/>
              </a:spcBef>
              <a:spcAft>
                <a:spcPct val="0"/>
              </a:spcAft>
              <a:buClr>
                <a:srgbClr val="3657A7"/>
              </a:buClr>
              <a:buFont typeface="Arial"/>
              <a:buChar char="•"/>
              <a:defRPr sz="2400" b="0" i="0">
                <a:solidFill>
                  <a:schemeClr val="tx1"/>
                </a:solidFill>
                <a:latin typeface="Arial"/>
                <a:ea typeface="MS PGothic" pitchFamily="34" charset="-128"/>
                <a:cs typeface="Arial"/>
              </a:defRPr>
            </a:lvl2pPr>
            <a:lvl3pPr marL="1257300" indent="-342900" algn="l" rtl="0" eaLnBrk="0" fontAlgn="base" hangingPunct="0">
              <a:spcBef>
                <a:spcPct val="20000"/>
              </a:spcBef>
              <a:spcAft>
                <a:spcPct val="0"/>
              </a:spcAft>
              <a:buClr>
                <a:srgbClr val="3657A7"/>
              </a:buClr>
              <a:buFont typeface="Arial"/>
              <a:buChar char="•"/>
              <a:defRPr sz="2200" b="0" i="0">
                <a:solidFill>
                  <a:schemeClr val="tx1"/>
                </a:solidFill>
                <a:latin typeface="Arial"/>
                <a:ea typeface="MS PGothic" pitchFamily="34" charset="-128"/>
                <a:cs typeface="Arial"/>
              </a:defRPr>
            </a:lvl3pPr>
            <a:lvl4pPr marL="1714500" indent="-342900" algn="l" rtl="0" eaLnBrk="0" fontAlgn="base" hangingPunct="0">
              <a:spcBef>
                <a:spcPct val="20000"/>
              </a:spcBef>
              <a:spcAft>
                <a:spcPct val="0"/>
              </a:spcAft>
              <a:buClr>
                <a:srgbClr val="3657A7"/>
              </a:buClr>
              <a:buFont typeface="Arial"/>
              <a:buChar char="•"/>
              <a:defRPr sz="2000" b="0" i="0">
                <a:solidFill>
                  <a:schemeClr val="tx1"/>
                </a:solidFill>
                <a:latin typeface="Arial"/>
                <a:ea typeface="MS PGothic" pitchFamily="34" charset="-128"/>
                <a:cs typeface="Arial"/>
              </a:defRPr>
            </a:lvl4pPr>
            <a:lvl5pPr marL="2171700" indent="-342900" algn="l" rtl="0" eaLnBrk="0" fontAlgn="base" hangingPunct="0">
              <a:spcBef>
                <a:spcPct val="20000"/>
              </a:spcBef>
              <a:spcAft>
                <a:spcPct val="0"/>
              </a:spcAft>
              <a:buClr>
                <a:srgbClr val="3657A7"/>
              </a:buClr>
              <a:buFont typeface="Arial"/>
              <a:buChar char="•"/>
              <a:defRPr sz="1800" b="0" i="0">
                <a:solidFill>
                  <a:schemeClr val="tx1"/>
                </a:solidFill>
                <a:latin typeface="Arial"/>
                <a:ea typeface="MS PGothic" pitchFamily="34" charset="-128"/>
                <a:cs typeface="Arial"/>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eaLnBrk="1" hangingPunct="1">
              <a:buFontTx/>
              <a:buNone/>
              <a:defRPr/>
            </a:pPr>
            <a:endParaRPr lang="nl-BE" sz="2400" kern="0" dirty="0">
              <a:ea typeface="ＭＳ Ｐゴシック" pitchFamily="34" charset="-128"/>
            </a:endParaRPr>
          </a:p>
          <a:p>
            <a:pPr eaLnBrk="1" hangingPunct="1">
              <a:buFontTx/>
              <a:buChar char="•"/>
              <a:defRPr/>
            </a:pPr>
            <a:r>
              <a:rPr lang="nl-BE" sz="2400" kern="0" dirty="0">
                <a:ea typeface="ＭＳ Ｐゴシック" pitchFamily="34" charset="-128"/>
              </a:rPr>
              <a:t>4J/kg - manuele defibrillator 	-&gt; 	alle lft </a:t>
            </a:r>
          </a:p>
          <a:p>
            <a:pPr eaLnBrk="1" hangingPunct="1">
              <a:buFontTx/>
              <a:buChar char="•"/>
              <a:defRPr/>
            </a:pPr>
            <a:r>
              <a:rPr lang="nl-BE" sz="2400" kern="0" dirty="0">
                <a:ea typeface="ＭＳ Ｐゴシック" pitchFamily="34" charset="-128"/>
              </a:rPr>
              <a:t>AED aangepast aan kinderen 	-&gt; 	1-8 jaar</a:t>
            </a:r>
          </a:p>
          <a:p>
            <a:pPr eaLnBrk="1" hangingPunct="1">
              <a:buFontTx/>
              <a:buChar char="•"/>
              <a:defRPr/>
            </a:pPr>
            <a:r>
              <a:rPr lang="nl-BE" sz="2400" kern="0" dirty="0">
                <a:ea typeface="ＭＳ Ｐゴシック" pitchFamily="34" charset="-128"/>
              </a:rPr>
              <a:t>AED volwassenen		-&gt; 	&gt;8 jaar</a:t>
            </a:r>
          </a:p>
          <a:p>
            <a:pPr eaLnBrk="1" hangingPunct="1">
              <a:buFontTx/>
              <a:buChar char="•"/>
              <a:defRPr/>
            </a:pPr>
            <a:endParaRPr lang="nl-BE" sz="2400" kern="0" dirty="0">
              <a:ea typeface="ＭＳ Ｐゴシック" pitchFamily="34" charset="-128"/>
            </a:endParaRPr>
          </a:p>
          <a:p>
            <a:pPr eaLnBrk="1" hangingPunct="1">
              <a:buFontTx/>
              <a:buChar char="•"/>
              <a:defRPr/>
            </a:pPr>
            <a:endParaRPr lang="nl-BE" sz="2400" kern="0" dirty="0">
              <a:ea typeface="ＭＳ Ｐゴシック" pitchFamily="34" charset="-128"/>
            </a:endParaRPr>
          </a:p>
          <a:p>
            <a:pPr marL="0" indent="0" eaLnBrk="1" hangingPunct="1">
              <a:buNone/>
              <a:defRPr/>
            </a:pPr>
            <a:r>
              <a:rPr lang="nl-BE" sz="2400" kern="0" dirty="0">
                <a:ea typeface="ＭＳ Ｐゴシック" pitchFamily="34" charset="-128"/>
              </a:rPr>
              <a:t>Geen resultaat na 5</a:t>
            </a:r>
            <a:r>
              <a:rPr lang="nl-BE" sz="2400" kern="0" baseline="30000" dirty="0">
                <a:ea typeface="ＭＳ Ｐゴシック" pitchFamily="34" charset="-128"/>
              </a:rPr>
              <a:t>e</a:t>
            </a:r>
            <a:r>
              <a:rPr lang="nl-BE" sz="2400" kern="0" dirty="0">
                <a:ea typeface="ＭＳ Ｐゴシック" pitchFamily="34" charset="-128"/>
              </a:rPr>
              <a:t> shock: </a:t>
            </a:r>
          </a:p>
          <a:p>
            <a:pPr marL="457200" lvl="1" indent="0" eaLnBrk="1" hangingPunct="1">
              <a:buNone/>
              <a:defRPr/>
            </a:pPr>
            <a:r>
              <a:rPr lang="nl-BE" sz="2000" kern="0" dirty="0">
                <a:ea typeface="ＭＳ Ｐゴシック" pitchFamily="34" charset="-128"/>
              </a:rPr>
              <a:t>Hoog energie op tot 8 J/kg</a:t>
            </a:r>
            <a:r>
              <a:rPr lang="en-GB" altLang="en-US" sz="2400" dirty="0">
                <a:solidFill>
                  <a:srgbClr val="333333"/>
                </a:solidFill>
                <a:ea typeface="MS PGothic"/>
              </a:rPr>
              <a:t> </a:t>
            </a:r>
            <a:endParaRPr lang="nl-BE" sz="2000" kern="0" dirty="0">
              <a:ea typeface="ＭＳ Ｐゴシック" pitchFamily="34" charset="-128"/>
            </a:endParaRPr>
          </a:p>
          <a:p>
            <a:pPr marL="457200" lvl="1" indent="0" eaLnBrk="1" hangingPunct="1">
              <a:buNone/>
              <a:defRPr/>
            </a:pPr>
            <a:r>
              <a:rPr lang="nl-BE" sz="2000" kern="0" dirty="0">
                <a:ea typeface="ＭＳ Ｐゴシック" pitchFamily="34" charset="-128"/>
              </a:rPr>
              <a:t>Als paddles, ga over naar pads</a:t>
            </a:r>
            <a:endParaRPr lang="nl-BE" sz="2400" kern="0" dirty="0">
              <a:ea typeface="ＭＳ Ｐゴシック" pitchFamily="34" charset="-128"/>
            </a:endParaRPr>
          </a:p>
        </p:txBody>
      </p:sp>
      <p:pic>
        <p:nvPicPr>
          <p:cNvPr id="6" name="Picture 20">
            <a:extLst>
              <a:ext uri="{FF2B5EF4-FFF2-40B4-BE49-F238E27FC236}">
                <a16:creationId xmlns:a16="http://schemas.microsoft.com/office/drawing/2014/main" id="{E15BE350-54F4-B1D4-5C5E-869E049B19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639" t="46828" b="11703"/>
          <a:stretch/>
        </p:blipFill>
        <p:spPr bwMode="auto">
          <a:xfrm>
            <a:off x="5447085" y="4139235"/>
            <a:ext cx="3250828" cy="2232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Afbeelding 11" descr="Afbeelding met joint&#10;&#10;Door AI gegenereerde inhoud is mogelijk onjuist.">
            <a:extLst>
              <a:ext uri="{FF2B5EF4-FFF2-40B4-BE49-F238E27FC236}">
                <a16:creationId xmlns:a16="http://schemas.microsoft.com/office/drawing/2014/main" id="{352F1363-FB7B-69FC-D531-C0DE71745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5" y="2203368"/>
            <a:ext cx="4377936" cy="3465385"/>
          </a:xfrm>
          <a:prstGeom prst="rect">
            <a:avLst/>
          </a:prstGeom>
        </p:spPr>
      </p:pic>
      <p:sp>
        <p:nvSpPr>
          <p:cNvPr id="13" name="Tekstvak 12">
            <a:extLst>
              <a:ext uri="{FF2B5EF4-FFF2-40B4-BE49-F238E27FC236}">
                <a16:creationId xmlns:a16="http://schemas.microsoft.com/office/drawing/2014/main" id="{4C5B4AE5-CF43-C7A9-4DD3-D97B3347C823}"/>
              </a:ext>
            </a:extLst>
          </p:cNvPr>
          <p:cNvSpPr txBox="1"/>
          <p:nvPr/>
        </p:nvSpPr>
        <p:spPr>
          <a:xfrm>
            <a:off x="791580" y="673030"/>
            <a:ext cx="3163361" cy="646331"/>
          </a:xfrm>
          <a:prstGeom prst="rect">
            <a:avLst/>
          </a:prstGeom>
          <a:noFill/>
        </p:spPr>
        <p:txBody>
          <a:bodyPr wrap="square" rtlCol="0">
            <a:spAutoFit/>
          </a:bodyPr>
          <a:lstStyle/>
          <a:p>
            <a:r>
              <a:rPr lang="nl-NL" sz="3600" b="1" dirty="0">
                <a:solidFill>
                  <a:srgbClr val="00589A"/>
                </a:solidFill>
                <a:latin typeface="+mn-lt"/>
              </a:rPr>
              <a:t>&lt;25kg of &lt; 8j</a:t>
            </a:r>
          </a:p>
        </p:txBody>
      </p:sp>
      <p:pic>
        <p:nvPicPr>
          <p:cNvPr id="15" name="Afbeelding 14" descr="Afbeelding met jongen, tekenfilm, joint, kunst&#10;&#10;Door AI gegenereerde inhoud is mogelijk onjuist.">
            <a:extLst>
              <a:ext uri="{FF2B5EF4-FFF2-40B4-BE49-F238E27FC236}">
                <a16:creationId xmlns:a16="http://schemas.microsoft.com/office/drawing/2014/main" id="{293EF786-5DDF-23E3-0F2D-2C9031978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060" y="994231"/>
            <a:ext cx="3742411" cy="4869538"/>
          </a:xfrm>
          <a:prstGeom prst="rect">
            <a:avLst/>
          </a:prstGeom>
          <a:noFill/>
        </p:spPr>
      </p:pic>
      <p:sp>
        <p:nvSpPr>
          <p:cNvPr id="16" name="Tekstvak 15">
            <a:extLst>
              <a:ext uri="{FF2B5EF4-FFF2-40B4-BE49-F238E27FC236}">
                <a16:creationId xmlns:a16="http://schemas.microsoft.com/office/drawing/2014/main" id="{37175B9E-A72B-D862-11F0-280F04B2BCB2}"/>
              </a:ext>
            </a:extLst>
          </p:cNvPr>
          <p:cNvSpPr txBox="1"/>
          <p:nvPr/>
        </p:nvSpPr>
        <p:spPr>
          <a:xfrm>
            <a:off x="5906088" y="160009"/>
            <a:ext cx="3025383" cy="646331"/>
          </a:xfrm>
          <a:prstGeom prst="rect">
            <a:avLst/>
          </a:prstGeom>
          <a:noFill/>
        </p:spPr>
        <p:txBody>
          <a:bodyPr wrap="square" rtlCol="0">
            <a:spAutoFit/>
          </a:bodyPr>
          <a:lstStyle/>
          <a:p>
            <a:r>
              <a:rPr lang="nl-NL" sz="3600" b="1" dirty="0">
                <a:solidFill>
                  <a:srgbClr val="00589A"/>
                </a:solidFill>
                <a:latin typeface="+mn-lt"/>
              </a:rPr>
              <a:t>&gt;25kg of &gt; 8j</a:t>
            </a:r>
          </a:p>
        </p:txBody>
      </p:sp>
      <p:cxnSp>
        <p:nvCxnSpPr>
          <p:cNvPr id="3" name="Rechte verbindingslijn met pijl 2">
            <a:extLst>
              <a:ext uri="{FF2B5EF4-FFF2-40B4-BE49-F238E27FC236}">
                <a16:creationId xmlns:a16="http://schemas.microsoft.com/office/drawing/2014/main" id="{0F4B7469-4591-A4AD-9D8F-ECC30073B395}"/>
              </a:ext>
            </a:extLst>
          </p:cNvPr>
          <p:cNvCxnSpPr/>
          <p:nvPr/>
        </p:nvCxnSpPr>
        <p:spPr>
          <a:xfrm>
            <a:off x="791580" y="3879050"/>
            <a:ext cx="270030" cy="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777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87C3E-2D05-CB8F-1949-03BCB848A605}"/>
              </a:ext>
            </a:extLst>
          </p:cNvPr>
          <p:cNvPicPr>
            <a:picLocks noChangeAspect="1"/>
          </p:cNvPicPr>
          <p:nvPr/>
        </p:nvPicPr>
        <p:blipFill rotWithShape="1">
          <a:blip r:embed="rId3"/>
          <a:srcRect l="33462" t="17056" r="34250" b="15000"/>
          <a:stretch/>
        </p:blipFill>
        <p:spPr>
          <a:xfrm>
            <a:off x="1876567" y="47035"/>
            <a:ext cx="5689441" cy="6734591"/>
          </a:xfrm>
          <a:prstGeom prst="rect">
            <a:avLst/>
          </a:prstGeom>
        </p:spPr>
      </p:pic>
      <p:pic>
        <p:nvPicPr>
          <p:cNvPr id="4" name="Afbeelding 3" descr="Afbeelding met tekst, schermopname, Lettertype, lijn&#10;&#10;Automatisch gegenereerde beschrijving">
            <a:extLst>
              <a:ext uri="{FF2B5EF4-FFF2-40B4-BE49-F238E27FC236}">
                <a16:creationId xmlns:a16="http://schemas.microsoft.com/office/drawing/2014/main" id="{F5E3BDBD-2FFC-5D5F-1C9A-3D65C63E0CFC}"/>
              </a:ext>
            </a:extLst>
          </p:cNvPr>
          <p:cNvPicPr>
            <a:picLocks noChangeAspect="1"/>
          </p:cNvPicPr>
          <p:nvPr/>
        </p:nvPicPr>
        <p:blipFill rotWithShape="1">
          <a:blip r:embed="rId4">
            <a:extLst>
              <a:ext uri="{28A0092B-C50C-407E-A947-70E740481C1C}">
                <a14:useLocalDpi xmlns:a14="http://schemas.microsoft.com/office/drawing/2010/main" val="0"/>
              </a:ext>
            </a:extLst>
          </a:blip>
          <a:srcRect l="11875" t="20197" r="14375"/>
          <a:stretch/>
        </p:blipFill>
        <p:spPr>
          <a:xfrm>
            <a:off x="6600825" y="3200400"/>
            <a:ext cx="2543175" cy="980631"/>
          </a:xfrm>
          <a:prstGeom prst="rect">
            <a:avLst/>
          </a:prstGeom>
        </p:spPr>
      </p:pic>
      <p:pic>
        <p:nvPicPr>
          <p:cNvPr id="6" name="Afbeelding 5" descr="Afbeelding met tekst, schermopname, Lettertype, lijn&#10;&#10;Automatisch gegenereerde beschrijving">
            <a:extLst>
              <a:ext uri="{FF2B5EF4-FFF2-40B4-BE49-F238E27FC236}">
                <a16:creationId xmlns:a16="http://schemas.microsoft.com/office/drawing/2014/main" id="{326393FB-DD66-B35D-9694-130A2FE3117D}"/>
              </a:ext>
            </a:extLst>
          </p:cNvPr>
          <p:cNvPicPr>
            <a:picLocks noChangeAspect="1"/>
          </p:cNvPicPr>
          <p:nvPr/>
        </p:nvPicPr>
        <p:blipFill rotWithShape="1">
          <a:blip r:embed="rId5">
            <a:extLst>
              <a:ext uri="{28A0092B-C50C-407E-A947-70E740481C1C}">
                <a14:useLocalDpi xmlns:a14="http://schemas.microsoft.com/office/drawing/2010/main" val="0"/>
              </a:ext>
            </a:extLst>
          </a:blip>
          <a:srcRect l="8639" r="10845"/>
          <a:stretch/>
        </p:blipFill>
        <p:spPr>
          <a:xfrm>
            <a:off x="157163" y="2883476"/>
            <a:ext cx="2386013" cy="1297555"/>
          </a:xfrm>
          <a:prstGeom prst="rect">
            <a:avLst/>
          </a:prstGeom>
        </p:spPr>
      </p:pic>
      <p:pic>
        <p:nvPicPr>
          <p:cNvPr id="5" name="Afbeelding 4">
            <a:extLst>
              <a:ext uri="{FF2B5EF4-FFF2-40B4-BE49-F238E27FC236}">
                <a16:creationId xmlns:a16="http://schemas.microsoft.com/office/drawing/2014/main" id="{A1450870-3827-A5F4-D5EE-75B73BE76450}"/>
              </a:ext>
            </a:extLst>
          </p:cNvPr>
          <p:cNvPicPr>
            <a:picLocks noChangeAspect="1"/>
          </p:cNvPicPr>
          <p:nvPr/>
        </p:nvPicPr>
        <p:blipFill>
          <a:blip r:embed="rId6"/>
          <a:stretch>
            <a:fillRect/>
          </a:stretch>
        </p:blipFill>
        <p:spPr>
          <a:xfrm>
            <a:off x="5248405" y="4146312"/>
            <a:ext cx="930232" cy="347559"/>
          </a:xfrm>
          <a:prstGeom prst="rect">
            <a:avLst/>
          </a:prstGeom>
        </p:spPr>
      </p:pic>
      <p:sp>
        <p:nvSpPr>
          <p:cNvPr id="8" name="Lijntoelichting 1 7">
            <a:extLst>
              <a:ext uri="{FF2B5EF4-FFF2-40B4-BE49-F238E27FC236}">
                <a16:creationId xmlns:a16="http://schemas.microsoft.com/office/drawing/2014/main" id="{42BFD540-DF6A-9C20-6A6C-FBD497E87453}"/>
              </a:ext>
            </a:extLst>
          </p:cNvPr>
          <p:cNvSpPr/>
          <p:nvPr/>
        </p:nvSpPr>
        <p:spPr bwMode="auto">
          <a:xfrm>
            <a:off x="2158584" y="2203554"/>
            <a:ext cx="786984" cy="262328"/>
          </a:xfrm>
          <a:prstGeom prst="borderCallout1">
            <a:avLst>
              <a:gd name="adj1" fmla="val 18750"/>
              <a:gd name="adj2" fmla="val -8333"/>
              <a:gd name="adj3" fmla="val 203805"/>
              <a:gd name="adj4" fmla="val -40416"/>
            </a:avLst>
          </a:prstGeom>
          <a:solidFill>
            <a:srgbClr val="E1E3E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6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Verdubbel of hoog in stappen op</a:t>
            </a:r>
          </a:p>
        </p:txBody>
      </p:sp>
    </p:spTree>
    <p:extLst>
      <p:ext uri="{BB962C8B-B14F-4D97-AF65-F5344CB8AC3E}">
        <p14:creationId xmlns:p14="http://schemas.microsoft.com/office/powerpoint/2010/main" val="43267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DAAD74D-7480-34DF-9041-E85E6F70B128}"/>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62467" name="Title 2">
            <a:extLst>
              <a:ext uri="{FF2B5EF4-FFF2-40B4-BE49-F238E27FC236}">
                <a16:creationId xmlns:a16="http://schemas.microsoft.com/office/drawing/2014/main" id="{0A2E5BB3-7780-4E17-8D77-B2F649BCCCB3}"/>
              </a:ext>
            </a:extLst>
          </p:cNvPr>
          <p:cNvSpPr>
            <a:spLocks noGrp="1"/>
          </p:cNvSpPr>
          <p:nvPr>
            <p:ph type="title"/>
          </p:nvPr>
        </p:nvSpPr>
        <p:spPr bwMode="auto">
          <a:xfrm>
            <a:off x="468313" y="360000"/>
            <a:ext cx="7920111" cy="11514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GB" altLang="en-US" dirty="0"/>
              <a:t>Team</a:t>
            </a:r>
            <a:br>
              <a:rPr lang="en-GB" altLang="en-US" dirty="0"/>
            </a:br>
            <a:r>
              <a:rPr lang="en-GB" altLang="en-US" dirty="0" err="1"/>
              <a:t>aanpak</a:t>
            </a:r>
            <a:endParaRPr lang="en-GB" altLang="en-US" dirty="0"/>
          </a:p>
        </p:txBody>
      </p:sp>
      <p:pic>
        <p:nvPicPr>
          <p:cNvPr id="62468" name="Picture 5">
            <a:extLst>
              <a:ext uri="{FF2B5EF4-FFF2-40B4-BE49-F238E27FC236}">
                <a16:creationId xmlns:a16="http://schemas.microsoft.com/office/drawing/2014/main" id="{6236D920-8D03-4C4F-D99E-165CFE6CC1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656431"/>
            <a:ext cx="437991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89CC9D13-4E7B-EAFC-5641-285873D5B9D6}"/>
              </a:ext>
            </a:extLst>
          </p:cNvPr>
          <p:cNvPicPr>
            <a:picLocks noChangeAspect="1"/>
          </p:cNvPicPr>
          <p:nvPr/>
        </p:nvPicPr>
        <p:blipFill rotWithShape="1">
          <a:blip r:embed="rId3"/>
          <a:srcRect l="33478" t="16312" r="34348" b="19533"/>
          <a:stretch/>
        </p:blipFill>
        <p:spPr>
          <a:xfrm>
            <a:off x="2805831" y="0"/>
            <a:ext cx="6338170" cy="6858000"/>
          </a:xfrm>
          <a:prstGeom prst="rect">
            <a:avLst/>
          </a:prstGeom>
        </p:spPr>
      </p:pic>
      <p:sp>
        <p:nvSpPr>
          <p:cNvPr id="5" name="Titel 3">
            <a:extLst>
              <a:ext uri="{FF2B5EF4-FFF2-40B4-BE49-F238E27FC236}">
                <a16:creationId xmlns:a16="http://schemas.microsoft.com/office/drawing/2014/main" id="{2ACC022B-756C-82B3-D95B-6D7035E502BC}"/>
              </a:ext>
            </a:extLst>
          </p:cNvPr>
          <p:cNvSpPr txBox="1">
            <a:spLocks/>
          </p:cNvSpPr>
          <p:nvPr/>
        </p:nvSpPr>
        <p:spPr>
          <a:xfrm>
            <a:off x="116815" y="572942"/>
            <a:ext cx="3841401"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Paediatrisch</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traumatisch</a:t>
            </a:r>
            <a:r>
              <a:rPr lang="en-GB" altLang="en-US" sz="3200" b="1" dirty="0">
                <a:solidFill>
                  <a:srgbClr val="2E5796"/>
                </a:solidFill>
                <a:latin typeface="Arial" pitchFamily="34" charset="0"/>
                <a:cs typeface="Arial" pitchFamily="34" charset="0"/>
              </a:rPr>
              <a:t> arrest</a:t>
            </a:r>
            <a:endParaRPr lang="nl-NL" sz="3200" kern="0" dirty="0">
              <a:solidFill>
                <a:srgbClr val="2470B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014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2ACC022B-756C-82B3-D95B-6D7035E502BC}"/>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a:solidFill>
                  <a:srgbClr val="2E5796"/>
                </a:solidFill>
                <a:latin typeface="Arial" pitchFamily="34" charset="0"/>
                <a:cs typeface="Arial" pitchFamily="34" charset="0"/>
              </a:rPr>
              <a:t>HOTT-</a:t>
            </a:r>
            <a:r>
              <a:rPr lang="en-GB" altLang="en-US" sz="3200" b="1" dirty="0" err="1">
                <a:solidFill>
                  <a:srgbClr val="2E5796"/>
                </a:solidFill>
                <a:latin typeface="Arial" pitchFamily="34" charset="0"/>
                <a:cs typeface="Arial" pitchFamily="34" charset="0"/>
              </a:rPr>
              <a:t>principes</a:t>
            </a:r>
            <a:endParaRPr lang="nl-NL" sz="3200" kern="0" dirty="0">
              <a:solidFill>
                <a:srgbClr val="2470B8"/>
              </a:solidFill>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6448A5B8-4CD7-CEAE-35DF-01648AA045ED}"/>
              </a:ext>
            </a:extLst>
          </p:cNvPr>
          <p:cNvSpPr txBox="1">
            <a:spLocks noChangeArrowheads="1"/>
          </p:cNvSpPr>
          <p:nvPr/>
        </p:nvSpPr>
        <p:spPr bwMode="auto">
          <a:xfrm>
            <a:off x="2457450" y="1833138"/>
            <a:ext cx="6515945" cy="4185960"/>
          </a:xfrm>
          <a:prstGeom prst="rect">
            <a:avLst/>
          </a:prstGeom>
        </p:spPr>
        <p:txBody>
          <a:bodyPr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a:lstStyle>
          <a:p>
            <a:pPr algn="l"/>
            <a:r>
              <a:rPr lang="nl-NL" sz="2400" b="1" i="0" u="none" strike="noStrike" baseline="0">
                <a:solidFill>
                  <a:srgbClr val="FF0000"/>
                </a:solidFill>
                <a:latin typeface="Arial" panose="020B0604020202020204" pitchFamily="34" charset="0"/>
                <a:cs typeface="Arial" panose="020B0604020202020204" pitchFamily="34" charset="0"/>
              </a:rPr>
              <a:t>H</a:t>
            </a:r>
            <a:r>
              <a:rPr lang="nl-NL" sz="2400" i="0" u="none" strike="noStrike" baseline="0">
                <a:latin typeface="Arial" panose="020B0604020202020204" pitchFamily="34" charset="0"/>
                <a:cs typeface="Arial" panose="020B0604020202020204" pitchFamily="34" charset="0"/>
              </a:rPr>
              <a:t>ypovolemie: stop externe bloedingen (</a:t>
            </a:r>
            <a:r>
              <a:rPr lang="nl-NL" sz="2400">
                <a:latin typeface="Arial" panose="020B0604020202020204" pitchFamily="34" charset="0"/>
                <a:cs typeface="Arial" panose="020B0604020202020204" pitchFamily="34" charset="0"/>
              </a:rPr>
              <a:t>vóór start compressies)</a:t>
            </a:r>
            <a:endParaRPr lang="nl-NL" sz="2400" i="0" u="none" strike="noStrike" baseline="0">
              <a:latin typeface="Arial" panose="020B0604020202020204" pitchFamily="34" charset="0"/>
              <a:cs typeface="Arial" panose="020B0604020202020204" pitchFamily="34" charset="0"/>
            </a:endParaRPr>
          </a:p>
          <a:p>
            <a:pPr algn="l"/>
            <a:r>
              <a:rPr lang="nl-NL" sz="2400" b="1">
                <a:solidFill>
                  <a:srgbClr val="FF0000"/>
                </a:solidFill>
                <a:latin typeface="Arial" panose="020B0604020202020204" pitchFamily="34" charset="0"/>
                <a:cs typeface="Arial" panose="020B0604020202020204" pitchFamily="34" charset="0"/>
              </a:rPr>
              <a:t>O</a:t>
            </a:r>
            <a:r>
              <a:rPr lang="nl-NL" sz="2400" i="0" u="none" strike="noStrike" baseline="0">
                <a:latin typeface="Arial" panose="020B0604020202020204" pitchFamily="34" charset="0"/>
                <a:cs typeface="Arial" panose="020B0604020202020204" pitchFamily="34" charset="0"/>
              </a:rPr>
              <a:t>xygenatie en ventilatie</a:t>
            </a:r>
          </a:p>
          <a:p>
            <a:pPr algn="l"/>
            <a:r>
              <a:rPr lang="nl-NL" sz="2400" i="0" u="none" strike="noStrike" baseline="0">
                <a:latin typeface="Arial" panose="020B0604020202020204" pitchFamily="34" charset="0"/>
                <a:cs typeface="Arial" panose="020B0604020202020204" pitchFamily="34" charset="0"/>
              </a:rPr>
              <a:t>Bilaterale </a:t>
            </a:r>
            <a:r>
              <a:rPr lang="nl-NL" sz="2400">
                <a:solidFill>
                  <a:srgbClr val="FF0000"/>
                </a:solidFill>
                <a:latin typeface="Arial" panose="020B0604020202020204" pitchFamily="34" charset="0"/>
                <a:cs typeface="Arial" panose="020B0604020202020204" pitchFamily="34" charset="0"/>
              </a:rPr>
              <a:t>T</a:t>
            </a:r>
            <a:r>
              <a:rPr lang="nl-NL" sz="2400" i="0" u="none" strike="noStrike" baseline="0">
                <a:latin typeface="Arial" panose="020B0604020202020204" pitchFamily="34" charset="0"/>
                <a:cs typeface="Arial" panose="020B0604020202020204" pitchFamily="34" charset="0"/>
              </a:rPr>
              <a:t>horacostomie</a:t>
            </a:r>
          </a:p>
          <a:p>
            <a:pPr algn="l"/>
            <a:r>
              <a:rPr lang="nl-NL" sz="2400" b="1">
                <a:solidFill>
                  <a:srgbClr val="FF0000"/>
                </a:solidFill>
                <a:latin typeface="Arial" panose="020B0604020202020204" pitchFamily="34" charset="0"/>
                <a:cs typeface="Arial" panose="020B0604020202020204" pitchFamily="34" charset="0"/>
              </a:rPr>
              <a:t>T</a:t>
            </a:r>
            <a:r>
              <a:rPr lang="nl-NL" sz="2400">
                <a:latin typeface="Arial" panose="020B0604020202020204" pitchFamily="34" charset="0"/>
                <a:cs typeface="Arial" panose="020B0604020202020204" pitchFamily="34" charset="0"/>
              </a:rPr>
              <a:t>amponade</a:t>
            </a:r>
            <a:endParaRPr lang="nl-NL" sz="2400" i="0" u="none" strike="noStrike" baseline="0">
              <a:latin typeface="Arial" panose="020B0604020202020204" pitchFamily="34" charset="0"/>
              <a:cs typeface="Arial" panose="020B0604020202020204" pitchFamily="34" charset="0"/>
            </a:endParaRPr>
          </a:p>
          <a:p>
            <a:pPr algn="l"/>
            <a:r>
              <a:rPr lang="nl-NL" sz="2400" i="0" u="none" strike="noStrike" baseline="0">
                <a:latin typeface="Arial" panose="020B0604020202020204" pitchFamily="34" charset="0"/>
                <a:cs typeface="Arial" panose="020B0604020202020204" pitchFamily="34" charset="0"/>
              </a:rPr>
              <a:t>Tevens: </a:t>
            </a:r>
          </a:p>
          <a:p>
            <a:pPr lvl="1"/>
            <a:r>
              <a:rPr lang="nl-NL" sz="2000" i="0" u="none" strike="noStrike" baseline="0">
                <a:latin typeface="Arial" panose="020B0604020202020204" pitchFamily="34" charset="0"/>
                <a:cs typeface="Arial" panose="020B0604020202020204" pitchFamily="34" charset="0"/>
              </a:rPr>
              <a:t>activeren van massief transfusie protocol</a:t>
            </a:r>
            <a:endParaRPr lang="nl-NL" sz="2000">
              <a:latin typeface="Arial" panose="020B0604020202020204" pitchFamily="34" charset="0"/>
              <a:cs typeface="Arial" panose="020B0604020202020204" pitchFamily="34" charset="0"/>
            </a:endParaRPr>
          </a:p>
          <a:p>
            <a:pPr lvl="1"/>
            <a:r>
              <a:rPr lang="nl-NL" sz="2000" i="0" u="none" strike="noStrike" baseline="0">
                <a:latin typeface="Arial" panose="020B0604020202020204" pitchFamily="34" charset="0"/>
                <a:cs typeface="Arial" panose="020B0604020202020204" pitchFamily="34" charset="0"/>
              </a:rPr>
              <a:t>Snelle volume toediening</a:t>
            </a:r>
          </a:p>
          <a:p>
            <a:pPr lvl="1"/>
            <a:r>
              <a:rPr lang="nl-NL" sz="2000">
                <a:latin typeface="Arial" panose="020B0604020202020204" pitchFamily="34" charset="0"/>
                <a:cs typeface="Arial" panose="020B0604020202020204" pitchFamily="34" charset="0"/>
              </a:rPr>
              <a:t>Plaatsen bekkensling bij stomp trauma</a:t>
            </a:r>
          </a:p>
          <a:p>
            <a:pPr lvl="1"/>
            <a:r>
              <a:rPr lang="nl-NL" sz="2000">
                <a:latin typeface="Arial" panose="020B0604020202020204" pitchFamily="34" charset="0"/>
                <a:cs typeface="Arial" panose="020B0604020202020204" pitchFamily="34" charset="0"/>
              </a:rPr>
              <a:t>Snel cardio/thoracale/abdominale chirurg</a:t>
            </a:r>
            <a:endParaRPr lang="nl-NL" altLang="en-US" sz="2400" kern="0">
              <a:solidFill>
                <a:srgbClr val="33333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752E8A9-59A2-2143-DB8D-7DD7EB5CFDAF}"/>
              </a:ext>
            </a:extLst>
          </p:cNvPr>
          <p:cNvSpPr txBox="1"/>
          <p:nvPr/>
        </p:nvSpPr>
        <p:spPr>
          <a:xfrm>
            <a:off x="468000" y="1152000"/>
            <a:ext cx="8113609" cy="523220"/>
          </a:xfrm>
          <a:prstGeom prst="rect">
            <a:avLst/>
          </a:prstGeom>
          <a:noFill/>
        </p:spPr>
        <p:txBody>
          <a:bodyPr wrap="square">
            <a:spAutoFit/>
          </a:bodyPr>
          <a:lstStyle/>
          <a:p>
            <a:pPr marL="0" indent="0" algn="l">
              <a:buNone/>
            </a:pP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Interventies</a:t>
            </a:r>
            <a:r>
              <a:rPr lang="en-GB" sz="2800" dirty="0">
                <a:latin typeface="Arial" panose="020B0604020202020204" pitchFamily="34" charset="0"/>
                <a:cs typeface="Arial" panose="020B0604020202020204" pitchFamily="34" charset="0"/>
              </a:rPr>
              <a:t> die </a:t>
            </a:r>
            <a:r>
              <a:rPr lang="en-GB" sz="2800" dirty="0" err="1">
                <a:latin typeface="Arial" panose="020B0604020202020204" pitchFamily="34" charset="0"/>
                <a:cs typeface="Arial" panose="020B0604020202020204" pitchFamily="34" charset="0"/>
              </a:rPr>
              <a:t>onmiddellijk</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levensreddend</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zijn</a:t>
            </a:r>
            <a:r>
              <a:rPr lang="en-GB" sz="2800" dirty="0">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472408F-9114-0A9B-D835-4CA69AF47C83}"/>
              </a:ext>
            </a:extLst>
          </p:cNvPr>
          <p:cNvGrpSpPr/>
          <p:nvPr/>
        </p:nvGrpSpPr>
        <p:grpSpPr>
          <a:xfrm>
            <a:off x="95250" y="1988690"/>
            <a:ext cx="2503787" cy="2868750"/>
            <a:chOff x="57150" y="1988690"/>
            <a:chExt cx="2503787" cy="2868750"/>
          </a:xfrm>
        </p:grpSpPr>
        <p:pic>
          <p:nvPicPr>
            <p:cNvPr id="4" name="Picture 3">
              <a:extLst>
                <a:ext uri="{FF2B5EF4-FFF2-40B4-BE49-F238E27FC236}">
                  <a16:creationId xmlns:a16="http://schemas.microsoft.com/office/drawing/2014/main" id="{B8026445-78CB-A67B-A9D1-45E1E5C7B2FC}"/>
                </a:ext>
              </a:extLst>
            </p:cNvPr>
            <p:cNvPicPr>
              <a:picLocks noChangeAspect="1"/>
            </p:cNvPicPr>
            <p:nvPr/>
          </p:nvPicPr>
          <p:blipFill rotWithShape="1">
            <a:blip r:embed="rId3"/>
            <a:srcRect l="33478" t="16312" r="34348" b="19533"/>
            <a:stretch/>
          </p:blipFill>
          <p:spPr>
            <a:xfrm>
              <a:off x="57150" y="2049138"/>
              <a:ext cx="2503787" cy="2808302"/>
            </a:xfrm>
            <a:prstGeom prst="rect">
              <a:avLst/>
            </a:prstGeom>
          </p:spPr>
        </p:pic>
        <p:sp>
          <p:nvSpPr>
            <p:cNvPr id="6" name="Rectangle 5">
              <a:extLst>
                <a:ext uri="{FF2B5EF4-FFF2-40B4-BE49-F238E27FC236}">
                  <a16:creationId xmlns:a16="http://schemas.microsoft.com/office/drawing/2014/main" id="{7A4FBB93-8054-03E3-80F6-D11BF299DDE0}"/>
                </a:ext>
              </a:extLst>
            </p:cNvPr>
            <p:cNvSpPr/>
            <p:nvPr/>
          </p:nvSpPr>
          <p:spPr bwMode="auto">
            <a:xfrm>
              <a:off x="362485" y="2856752"/>
              <a:ext cx="1620551" cy="678581"/>
            </a:xfrm>
            <a:prstGeom prst="rect">
              <a:avLst/>
            </a:prstGeom>
            <a:noFill/>
            <a:ln w="12700" cap="flat" cmpd="sng" algn="ctr">
              <a:solidFill>
                <a:schemeClr val="bg1">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7" name="Rectangle 6">
              <a:extLst>
                <a:ext uri="{FF2B5EF4-FFF2-40B4-BE49-F238E27FC236}">
                  <a16:creationId xmlns:a16="http://schemas.microsoft.com/office/drawing/2014/main" id="{E6E0978C-72C3-FAA9-427E-FA03CD9DED6C}"/>
                </a:ext>
              </a:extLst>
            </p:cNvPr>
            <p:cNvSpPr/>
            <p:nvPr/>
          </p:nvSpPr>
          <p:spPr bwMode="auto">
            <a:xfrm>
              <a:off x="57150" y="1988690"/>
              <a:ext cx="2503787" cy="838182"/>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8" name="Rectangle 7">
              <a:extLst>
                <a:ext uri="{FF2B5EF4-FFF2-40B4-BE49-F238E27FC236}">
                  <a16:creationId xmlns:a16="http://schemas.microsoft.com/office/drawing/2014/main" id="{77F56665-E292-77D4-D52E-9E3514D547BA}"/>
                </a:ext>
              </a:extLst>
            </p:cNvPr>
            <p:cNvSpPr/>
            <p:nvPr/>
          </p:nvSpPr>
          <p:spPr bwMode="auto">
            <a:xfrm>
              <a:off x="2019300" y="2826872"/>
              <a:ext cx="541637" cy="738339"/>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
          <p:nvSpPr>
            <p:cNvPr id="10" name="Rectangle 9">
              <a:extLst>
                <a:ext uri="{FF2B5EF4-FFF2-40B4-BE49-F238E27FC236}">
                  <a16:creationId xmlns:a16="http://schemas.microsoft.com/office/drawing/2014/main" id="{4247EEFC-87F2-623F-8314-FD010A9BAE9C}"/>
                </a:ext>
              </a:extLst>
            </p:cNvPr>
            <p:cNvSpPr/>
            <p:nvPr/>
          </p:nvSpPr>
          <p:spPr bwMode="auto">
            <a:xfrm>
              <a:off x="57150" y="3565212"/>
              <a:ext cx="2503786" cy="1292227"/>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grpSp>
      <p:sp>
        <p:nvSpPr>
          <p:cNvPr id="13" name="Rectangle 12">
            <a:extLst>
              <a:ext uri="{FF2B5EF4-FFF2-40B4-BE49-F238E27FC236}">
                <a16:creationId xmlns:a16="http://schemas.microsoft.com/office/drawing/2014/main" id="{EEB3021A-6812-1CDB-7CE4-740F2989F289}"/>
              </a:ext>
            </a:extLst>
          </p:cNvPr>
          <p:cNvSpPr/>
          <p:nvPr/>
        </p:nvSpPr>
        <p:spPr bwMode="auto">
          <a:xfrm>
            <a:off x="95332" y="2752725"/>
            <a:ext cx="305252" cy="838182"/>
          </a:xfrm>
          <a:prstGeom prst="rect">
            <a:avLst/>
          </a:prstGeom>
          <a:solidFill>
            <a:srgbClr val="F2F2F2">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 charset="0"/>
            </a:endParaRPr>
          </a:p>
        </p:txBody>
      </p:sp>
    </p:spTree>
    <p:extLst>
      <p:ext uri="{BB962C8B-B14F-4D97-AF65-F5344CB8AC3E}">
        <p14:creationId xmlns:p14="http://schemas.microsoft.com/office/powerpoint/2010/main" val="2484617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C2EF203-FE21-F7F1-C224-6BB462A7EE2B}"/>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C618E442-C965-D1F4-740B-E5B2503F2F63}"/>
              </a:ext>
            </a:extLst>
          </p:cNvPr>
          <p:cNvSpPr>
            <a:spLocks noGrp="1" noChangeArrowheads="1"/>
          </p:cNvSpPr>
          <p:nvPr>
            <p:ph type="title"/>
          </p:nvPr>
        </p:nvSpPr>
        <p:spPr bwMode="auto">
          <a:xfrm>
            <a:off x="468313" y="360000"/>
            <a:ext cx="3094658" cy="1150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BLS protocol</a:t>
            </a:r>
          </a:p>
        </p:txBody>
      </p:sp>
      <p:pic>
        <p:nvPicPr>
          <p:cNvPr id="2" name="Afbeelding 1" descr="Afbeelding met tekst, schermopname, Lettertype, logo&#10;&#10;Door AI gegenereerde inhoud is mogelijk onjuist.">
            <a:extLst>
              <a:ext uri="{FF2B5EF4-FFF2-40B4-BE49-F238E27FC236}">
                <a16:creationId xmlns:a16="http://schemas.microsoft.com/office/drawing/2014/main" id="{392C54E3-47CD-1139-B0AF-BC3D39798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34060"/>
            <a:ext cx="9024487" cy="3349907"/>
          </a:xfrm>
          <a:prstGeom prst="rect">
            <a:avLst/>
          </a:prstGeom>
        </p:spPr>
      </p:pic>
    </p:spTree>
    <p:extLst>
      <p:ext uri="{BB962C8B-B14F-4D97-AF65-F5344CB8AC3E}">
        <p14:creationId xmlns:p14="http://schemas.microsoft.com/office/powerpoint/2010/main" val="3740549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701EA1-8F0D-3965-A1E8-2893664FBB6A}"/>
              </a:ext>
            </a:extLst>
          </p:cNvPr>
          <p:cNvPicPr>
            <a:picLocks noChangeAspect="1"/>
          </p:cNvPicPr>
          <p:nvPr/>
        </p:nvPicPr>
        <p:blipFill rotWithShape="1">
          <a:blip r:embed="rId3"/>
          <a:srcRect l="15217" t="27398" r="22319" b="17214"/>
          <a:stretch/>
        </p:blipFill>
        <p:spPr>
          <a:xfrm>
            <a:off x="131976" y="994082"/>
            <a:ext cx="8880048" cy="5863918"/>
          </a:xfrm>
          <a:prstGeom prst="rect">
            <a:avLst/>
          </a:prstGeom>
        </p:spPr>
      </p:pic>
      <p:sp>
        <p:nvSpPr>
          <p:cNvPr id="5" name="Titel 3">
            <a:extLst>
              <a:ext uri="{FF2B5EF4-FFF2-40B4-BE49-F238E27FC236}">
                <a16:creationId xmlns:a16="http://schemas.microsoft.com/office/drawing/2014/main" id="{2ACC022B-756C-82B3-D95B-6D7035E502BC}"/>
              </a:ext>
            </a:extLst>
          </p:cNvPr>
          <p:cNvSpPr txBox="1">
            <a:spLocks/>
          </p:cNvSpPr>
          <p:nvPr/>
        </p:nvSpPr>
        <p:spPr>
          <a:xfrm>
            <a:off x="467544" y="360000"/>
            <a:ext cx="8280920" cy="6340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a:r>
              <a:rPr lang="en-GB" altLang="en-US" sz="3200" b="1" dirty="0" err="1">
                <a:solidFill>
                  <a:srgbClr val="2E5796"/>
                </a:solidFill>
                <a:latin typeface="Arial" pitchFamily="34" charset="0"/>
                <a:cs typeface="Arial" pitchFamily="34" charset="0"/>
              </a:rPr>
              <a:t>Pediatrisch</a:t>
            </a:r>
            <a:r>
              <a:rPr lang="en-GB" altLang="en-US" sz="3200" b="1" dirty="0">
                <a:solidFill>
                  <a:srgbClr val="2E5796"/>
                </a:solidFill>
                <a:latin typeface="Arial" pitchFamily="34" charset="0"/>
                <a:cs typeface="Arial" pitchFamily="34" charset="0"/>
              </a:rPr>
              <a:t> </a:t>
            </a:r>
            <a:r>
              <a:rPr lang="en-GB" altLang="en-US" sz="3200" b="1" dirty="0" err="1">
                <a:solidFill>
                  <a:srgbClr val="2E5796"/>
                </a:solidFill>
                <a:latin typeface="Arial" pitchFamily="34" charset="0"/>
                <a:cs typeface="Arial" pitchFamily="34" charset="0"/>
              </a:rPr>
              <a:t>traumatisch</a:t>
            </a:r>
            <a:r>
              <a:rPr lang="en-GB" altLang="en-US" sz="3200" b="1" dirty="0">
                <a:solidFill>
                  <a:srgbClr val="2E5796"/>
                </a:solidFill>
                <a:latin typeface="Arial" pitchFamily="34" charset="0"/>
                <a:cs typeface="Arial" pitchFamily="34" charset="0"/>
              </a:rPr>
              <a:t> arrest</a:t>
            </a:r>
            <a:br>
              <a:rPr lang="en-GB" altLang="en-US" sz="3200" kern="0" dirty="0">
                <a:solidFill>
                  <a:srgbClr val="2470B8"/>
                </a:solidFill>
                <a:latin typeface="Arial" panose="020B0604020202020204" pitchFamily="34" charset="0"/>
                <a:cs typeface="Arial" panose="020B0604020202020204" pitchFamily="34" charset="0"/>
              </a:rPr>
            </a:br>
            <a:endParaRPr lang="nl-NL" sz="3200" kern="0" dirty="0">
              <a:solidFill>
                <a:srgbClr val="2470B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986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3113-8158-6194-D72F-D111E9B76575}"/>
              </a:ext>
            </a:extLst>
          </p:cNvPr>
          <p:cNvSpPr>
            <a:spLocks noGrp="1"/>
          </p:cNvSpPr>
          <p:nvPr>
            <p:ph type="title"/>
          </p:nvPr>
        </p:nvSpPr>
        <p:spPr>
          <a:xfrm>
            <a:off x="468000" y="360000"/>
            <a:ext cx="8229600" cy="706090"/>
          </a:xfrm>
        </p:spPr>
        <p:txBody>
          <a:bodyPr/>
          <a:lstStyle/>
          <a:p>
            <a:r>
              <a:rPr lang="en-GB" dirty="0" err="1"/>
              <a:t>Neonatale</a:t>
            </a:r>
            <a:r>
              <a:rPr lang="en-GB" dirty="0"/>
              <a:t> </a:t>
            </a:r>
            <a:r>
              <a:rPr lang="en-GB" dirty="0" err="1"/>
              <a:t>resuscitatie</a:t>
            </a:r>
            <a:endParaRPr lang="en-GB" dirty="0"/>
          </a:p>
        </p:txBody>
      </p:sp>
      <p:pic>
        <p:nvPicPr>
          <p:cNvPr id="4" name="Picture 3">
            <a:extLst>
              <a:ext uri="{FF2B5EF4-FFF2-40B4-BE49-F238E27FC236}">
                <a16:creationId xmlns:a16="http://schemas.microsoft.com/office/drawing/2014/main" id="{D3FE6812-64A2-21DC-2EA4-B2DE81F5DAE5}"/>
              </a:ext>
            </a:extLst>
          </p:cNvPr>
          <p:cNvPicPr>
            <a:picLocks noChangeAspect="1"/>
          </p:cNvPicPr>
          <p:nvPr/>
        </p:nvPicPr>
        <p:blipFill>
          <a:blip r:embed="rId3"/>
          <a:stretch>
            <a:fillRect/>
          </a:stretch>
        </p:blipFill>
        <p:spPr>
          <a:xfrm>
            <a:off x="2267744" y="1165167"/>
            <a:ext cx="4608512" cy="4527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1657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Parallel, ontwerp&#10;&#10;Door AI gegenereerde inhoud is mogelijk onjuist.">
            <a:extLst>
              <a:ext uri="{FF2B5EF4-FFF2-40B4-BE49-F238E27FC236}">
                <a16:creationId xmlns:a16="http://schemas.microsoft.com/office/drawing/2014/main" id="{36BE5236-40F9-80AD-2976-31E3E366C3F6}"/>
              </a:ext>
            </a:extLst>
          </p:cNvPr>
          <p:cNvPicPr>
            <a:picLocks noChangeAspect="1"/>
          </p:cNvPicPr>
          <p:nvPr/>
        </p:nvPicPr>
        <p:blipFill>
          <a:blip r:embed="rId3">
            <a:extLst>
              <a:ext uri="{28A0092B-C50C-407E-A947-70E740481C1C}">
                <a14:useLocalDpi xmlns:a14="http://schemas.microsoft.com/office/drawing/2010/main" val="0"/>
              </a:ext>
            </a:extLst>
          </a:blip>
          <a:srcRect b="9932"/>
          <a:stretch>
            <a:fillRect/>
          </a:stretch>
        </p:blipFill>
        <p:spPr>
          <a:xfrm>
            <a:off x="2095349" y="0"/>
            <a:ext cx="5499512" cy="6858000"/>
          </a:xfrm>
          <a:prstGeom prst="rect">
            <a:avLst/>
          </a:prstGeom>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0371E-DF72-593F-8C1D-AB90B1EAF9F7}"/>
              </a:ext>
            </a:extLst>
          </p:cNvPr>
          <p:cNvSpPr txBox="1"/>
          <p:nvPr/>
        </p:nvSpPr>
        <p:spPr>
          <a:xfrm>
            <a:off x="1852392" y="5949280"/>
            <a:ext cx="6246440" cy="400110"/>
          </a:xfrm>
          <a:prstGeom prst="rect">
            <a:avLst/>
          </a:prstGeom>
          <a:noFill/>
        </p:spPr>
        <p:txBody>
          <a:bodyPr wrap="square">
            <a:spAutoFit/>
          </a:bodyPr>
          <a:lstStyle/>
          <a:p>
            <a:pPr algn="l"/>
            <a:r>
              <a:rPr lang="en-GB" sz="1000" b="1" i="0" u="none" strike="noStrike" baseline="0" dirty="0">
                <a:latin typeface="Arial" panose="020B0604020202020204" pitchFamily="34" charset="0"/>
                <a:cs typeface="Arial" panose="020B0604020202020204" pitchFamily="34" charset="0"/>
              </a:rPr>
              <a:t>Figure G.3 Response of a mammalian </a:t>
            </a:r>
            <a:r>
              <a:rPr lang="en-GB" sz="1000" b="1" i="0" u="none" strike="noStrike" baseline="0" dirty="0" err="1">
                <a:latin typeface="Arial" panose="020B0604020202020204" pitchFamily="34" charset="0"/>
                <a:cs typeface="Arial" panose="020B0604020202020204" pitchFamily="34" charset="0"/>
              </a:rPr>
              <a:t>fetus</a:t>
            </a:r>
            <a:r>
              <a:rPr lang="en-GB" sz="1000" b="1" i="0" u="none" strike="noStrike" baseline="0" dirty="0">
                <a:latin typeface="Arial" panose="020B0604020202020204" pitchFamily="34" charset="0"/>
                <a:cs typeface="Arial" panose="020B0604020202020204" pitchFamily="34" charset="0"/>
              </a:rPr>
              <a:t> to total, sustained asphyxia starting at time 0</a:t>
            </a:r>
          </a:p>
          <a:p>
            <a:pPr algn="l"/>
            <a:r>
              <a:rPr lang="en-GB" sz="1000" b="0" i="0" u="none" strike="noStrike" baseline="0" dirty="0">
                <a:latin typeface="Arial" panose="020B0604020202020204" pitchFamily="34" charset="0"/>
                <a:cs typeface="Arial" panose="020B0604020202020204" pitchFamily="34" charset="0"/>
              </a:rPr>
              <a:t>Reproduced with permission from Northern Neonatal Network</a:t>
            </a:r>
            <a:endParaRPr lang="en-GB" sz="1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FF7D64-2E0B-12DD-4052-2C0D10C725D7}"/>
              </a:ext>
            </a:extLst>
          </p:cNvPr>
          <p:cNvPicPr>
            <a:picLocks noChangeAspect="1"/>
          </p:cNvPicPr>
          <p:nvPr/>
        </p:nvPicPr>
        <p:blipFill>
          <a:blip r:embed="rId3"/>
          <a:stretch>
            <a:fillRect/>
          </a:stretch>
        </p:blipFill>
        <p:spPr>
          <a:xfrm>
            <a:off x="1187624" y="13911"/>
            <a:ext cx="7513464" cy="5809022"/>
          </a:xfrm>
          <a:prstGeom prst="rect">
            <a:avLst/>
          </a:prstGeom>
        </p:spPr>
      </p:pic>
      <p:cxnSp>
        <p:nvCxnSpPr>
          <p:cNvPr id="4" name="Rechte verbindingslijn met pijl 3">
            <a:extLst>
              <a:ext uri="{FF2B5EF4-FFF2-40B4-BE49-F238E27FC236}">
                <a16:creationId xmlns:a16="http://schemas.microsoft.com/office/drawing/2014/main" id="{BD629897-8DAD-B989-AC0E-B6C4A5909F1D}"/>
              </a:ext>
            </a:extLst>
          </p:cNvPr>
          <p:cNvCxnSpPr>
            <a:cxnSpLocks/>
          </p:cNvCxnSpPr>
          <p:nvPr/>
        </p:nvCxnSpPr>
        <p:spPr bwMode="auto">
          <a:xfrm flipV="1">
            <a:off x="2800350" y="700094"/>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 name="Rechte verbindingslijn met pijl 7">
            <a:extLst>
              <a:ext uri="{FF2B5EF4-FFF2-40B4-BE49-F238E27FC236}">
                <a16:creationId xmlns:a16="http://schemas.microsoft.com/office/drawing/2014/main" id="{D6DC0D94-772C-04F2-B3C0-2922BF51283B}"/>
              </a:ext>
            </a:extLst>
          </p:cNvPr>
          <p:cNvCxnSpPr>
            <a:cxnSpLocks/>
          </p:cNvCxnSpPr>
          <p:nvPr/>
        </p:nvCxnSpPr>
        <p:spPr bwMode="auto">
          <a:xfrm flipV="1">
            <a:off x="3309950" y="695326"/>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9" name="Rechte verbindingslijn met pijl 8">
            <a:extLst>
              <a:ext uri="{FF2B5EF4-FFF2-40B4-BE49-F238E27FC236}">
                <a16:creationId xmlns:a16="http://schemas.microsoft.com/office/drawing/2014/main" id="{C04FBDFB-2B2A-B6BA-C938-37A7F03B8F34}"/>
              </a:ext>
            </a:extLst>
          </p:cNvPr>
          <p:cNvCxnSpPr>
            <a:cxnSpLocks/>
          </p:cNvCxnSpPr>
          <p:nvPr/>
        </p:nvCxnSpPr>
        <p:spPr bwMode="auto">
          <a:xfrm flipV="1">
            <a:off x="4676794" y="690558"/>
            <a:ext cx="0" cy="61435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18029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Parallel, ontwerp&#10;&#10;Door AI gegenereerde inhoud is mogelijk onjuist.">
            <a:extLst>
              <a:ext uri="{FF2B5EF4-FFF2-40B4-BE49-F238E27FC236}">
                <a16:creationId xmlns:a16="http://schemas.microsoft.com/office/drawing/2014/main" id="{5216EA0A-CC0B-F7DB-9CAF-40DEF1557031}"/>
              </a:ext>
            </a:extLst>
          </p:cNvPr>
          <p:cNvPicPr>
            <a:picLocks noChangeAspect="1"/>
          </p:cNvPicPr>
          <p:nvPr/>
        </p:nvPicPr>
        <p:blipFill>
          <a:blip r:embed="rId3">
            <a:extLst>
              <a:ext uri="{28A0092B-C50C-407E-A947-70E740481C1C}">
                <a14:useLocalDpi xmlns:a14="http://schemas.microsoft.com/office/drawing/2010/main" val="0"/>
              </a:ext>
            </a:extLst>
          </a:blip>
          <a:srcRect b="43641"/>
          <a:stretch>
            <a:fillRect/>
          </a:stretch>
        </p:blipFill>
        <p:spPr>
          <a:xfrm>
            <a:off x="1" y="0"/>
            <a:ext cx="9144000" cy="6858000"/>
          </a:xfrm>
          <a:prstGeom prst="rect">
            <a:avLst/>
          </a:prstGeom>
        </p:spPr>
      </p:pic>
      <p:sp>
        <p:nvSpPr>
          <p:cNvPr id="3" name="Ovaal 2">
            <a:extLst>
              <a:ext uri="{FF2B5EF4-FFF2-40B4-BE49-F238E27FC236}">
                <a16:creationId xmlns:a16="http://schemas.microsoft.com/office/drawing/2014/main" id="{1D135719-6F82-EC15-CC30-DAF3C84275BF}"/>
              </a:ext>
            </a:extLst>
          </p:cNvPr>
          <p:cNvSpPr/>
          <p:nvPr/>
        </p:nvSpPr>
        <p:spPr bwMode="auto">
          <a:xfrm>
            <a:off x="6489545" y="2679637"/>
            <a:ext cx="1528761" cy="12001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Times" pitchFamily="-1"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426C1-7678-4BBA-91ED-1BC23A5BF2A6}"/>
              </a:ext>
            </a:extLst>
          </p:cNvPr>
          <p:cNvSpPr>
            <a:spLocks noGrp="1"/>
          </p:cNvSpPr>
          <p:nvPr>
            <p:ph type="title"/>
          </p:nvPr>
        </p:nvSpPr>
        <p:spPr/>
        <p:txBody>
          <a:bodyPr/>
          <a:lstStyle/>
          <a:p>
            <a:r>
              <a:rPr lang="nl-BE" dirty="0"/>
              <a:t>Neonatale resuscitatie – inflatie </a:t>
            </a:r>
          </a:p>
        </p:txBody>
      </p:sp>
      <p:pic>
        <p:nvPicPr>
          <p:cNvPr id="7" name="Inflaties - Ballon - Rechts.mov" descr="Inflaties - Ballon - Rechts.mov">
            <a:hlinkClick r:id="" action="ppaction://media"/>
            <a:extLst>
              <a:ext uri="{FF2B5EF4-FFF2-40B4-BE49-F238E27FC236}">
                <a16:creationId xmlns:a16="http://schemas.microsoft.com/office/drawing/2014/main" id="{F24038BA-80F9-6141-A2DE-C45995F73303}"/>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893888" y="1038225"/>
            <a:ext cx="5376862" cy="4032250"/>
          </a:xfrm>
        </p:spPr>
      </p:pic>
      <p:sp>
        <p:nvSpPr>
          <p:cNvPr id="8" name="Tekstvak 7">
            <a:extLst>
              <a:ext uri="{FF2B5EF4-FFF2-40B4-BE49-F238E27FC236}">
                <a16:creationId xmlns:a16="http://schemas.microsoft.com/office/drawing/2014/main" id="{0E128206-E6AE-994B-BC25-1686D5331076}"/>
              </a:ext>
            </a:extLst>
          </p:cNvPr>
          <p:cNvSpPr txBox="1"/>
          <p:nvPr/>
        </p:nvSpPr>
        <p:spPr>
          <a:xfrm>
            <a:off x="5108785" y="5554428"/>
            <a:ext cx="3600400" cy="307777"/>
          </a:xfrm>
          <a:prstGeom prst="rect">
            <a:avLst/>
          </a:prstGeom>
          <a:noFill/>
        </p:spPr>
        <p:txBody>
          <a:bodyPr wrap="square" rtlCol="0">
            <a:spAutoFit/>
          </a:bodyPr>
          <a:lstStyle/>
          <a:p>
            <a:r>
              <a:rPr lang="nl-NL" sz="1400" i="1" dirty="0"/>
              <a:t>Met dank aan </a:t>
            </a:r>
            <a:r>
              <a:rPr lang="nl-NL" sz="1400" i="1" dirty="0" err="1"/>
              <a:t>dr</a:t>
            </a:r>
            <a:r>
              <a:rPr lang="nl-NL" sz="1400" i="1" dirty="0"/>
              <a:t> H Blom</a:t>
            </a:r>
          </a:p>
        </p:txBody>
      </p:sp>
    </p:spTree>
    <p:extLst>
      <p:ext uri="{BB962C8B-B14F-4D97-AF65-F5344CB8AC3E}">
        <p14:creationId xmlns:p14="http://schemas.microsoft.com/office/powerpoint/2010/main" val="22227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779F-9A16-20B9-E6FA-8D91FE36BBC9}"/>
              </a:ext>
            </a:extLst>
          </p:cNvPr>
          <p:cNvSpPr>
            <a:spLocks noGrp="1"/>
          </p:cNvSpPr>
          <p:nvPr>
            <p:ph type="title"/>
          </p:nvPr>
        </p:nvSpPr>
        <p:spPr>
          <a:xfrm>
            <a:off x="467544" y="360000"/>
            <a:ext cx="8229600" cy="634082"/>
          </a:xfrm>
        </p:spPr>
        <p:txBody>
          <a:bodyPr/>
          <a:lstStyle/>
          <a:p>
            <a:r>
              <a:rPr lang="en-GB" dirty="0"/>
              <a:t>Pre-</a:t>
            </a:r>
            <a:r>
              <a:rPr lang="en-GB" dirty="0" err="1"/>
              <a:t>terme</a:t>
            </a:r>
            <a:r>
              <a:rPr lang="en-GB" dirty="0"/>
              <a:t> babies</a:t>
            </a:r>
          </a:p>
        </p:txBody>
      </p:sp>
      <p:sp>
        <p:nvSpPr>
          <p:cNvPr id="3" name="Content Placeholder 2">
            <a:extLst>
              <a:ext uri="{FF2B5EF4-FFF2-40B4-BE49-F238E27FC236}">
                <a16:creationId xmlns:a16="http://schemas.microsoft.com/office/drawing/2014/main" id="{41C02B7F-B894-B69F-8256-30F8579370A0}"/>
              </a:ext>
            </a:extLst>
          </p:cNvPr>
          <p:cNvSpPr>
            <a:spLocks noGrp="1"/>
          </p:cNvSpPr>
          <p:nvPr>
            <p:ph idx="1"/>
          </p:nvPr>
        </p:nvSpPr>
        <p:spPr>
          <a:xfrm>
            <a:off x="467544" y="1440000"/>
            <a:ext cx="7309772" cy="4032448"/>
          </a:xfrm>
        </p:spPr>
        <p:txBody>
          <a:bodyPr/>
          <a:lstStyle/>
          <a:p>
            <a:r>
              <a:rPr lang="en-GB" dirty="0">
                <a:solidFill>
                  <a:srgbClr val="333333"/>
                </a:solidFill>
              </a:rPr>
              <a:t>Wat </a:t>
            </a:r>
            <a:r>
              <a:rPr lang="en-GB" dirty="0" err="1">
                <a:solidFill>
                  <a:srgbClr val="333333"/>
                </a:solidFill>
              </a:rPr>
              <a:t>doen</a:t>
            </a:r>
            <a:r>
              <a:rPr lang="en-GB" dirty="0">
                <a:solidFill>
                  <a:srgbClr val="333333"/>
                </a:solidFill>
              </a:rPr>
              <a:t> we </a:t>
            </a:r>
            <a:r>
              <a:rPr lang="en-GB" dirty="0" err="1">
                <a:solidFill>
                  <a:srgbClr val="333333"/>
                </a:solidFill>
              </a:rPr>
              <a:t>anders</a:t>
            </a:r>
            <a:r>
              <a:rPr lang="en-GB" dirty="0">
                <a:solidFill>
                  <a:srgbClr val="333333"/>
                </a:solidFill>
              </a:rPr>
              <a:t>? </a:t>
            </a:r>
          </a:p>
        </p:txBody>
      </p:sp>
      <p:pic>
        <p:nvPicPr>
          <p:cNvPr id="2050" name="Picture 2" descr="Premature baby | Pregnancy Birth and Baby">
            <a:extLst>
              <a:ext uri="{FF2B5EF4-FFF2-40B4-BE49-F238E27FC236}">
                <a16:creationId xmlns:a16="http://schemas.microsoft.com/office/drawing/2014/main" id="{59AE3E58-829D-C26C-18E8-715C2E0EE0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82" r="11250"/>
          <a:stretch/>
        </p:blipFill>
        <p:spPr bwMode="auto">
          <a:xfrm>
            <a:off x="596194" y="3176756"/>
            <a:ext cx="4204344" cy="183515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tekst, schermopname, Parallel, ontwerp&#10;&#10;Door AI gegenereerde inhoud is mogelijk onjuist.">
            <a:extLst>
              <a:ext uri="{FF2B5EF4-FFF2-40B4-BE49-F238E27FC236}">
                <a16:creationId xmlns:a16="http://schemas.microsoft.com/office/drawing/2014/main" id="{505167B3-E637-A32F-CE63-218DDCFF627B}"/>
              </a:ext>
            </a:extLst>
          </p:cNvPr>
          <p:cNvPicPr>
            <a:picLocks noChangeAspect="1"/>
          </p:cNvPicPr>
          <p:nvPr/>
        </p:nvPicPr>
        <p:blipFill>
          <a:blip r:embed="rId4">
            <a:extLst>
              <a:ext uri="{28A0092B-C50C-407E-A947-70E740481C1C}">
                <a14:useLocalDpi xmlns:a14="http://schemas.microsoft.com/office/drawing/2010/main" val="0"/>
              </a:ext>
            </a:extLst>
          </a:blip>
          <a:srcRect l="7345" t="2834" r="70147" b="68239"/>
          <a:stretch>
            <a:fillRect/>
          </a:stretch>
        </p:blipFill>
        <p:spPr>
          <a:xfrm>
            <a:off x="5513062" y="677041"/>
            <a:ext cx="3312732" cy="5389441"/>
          </a:xfrm>
          <a:prstGeom prst="rect">
            <a:avLst/>
          </a:prstGeom>
        </p:spPr>
      </p:pic>
    </p:spTree>
    <p:extLst>
      <p:ext uri="{BB962C8B-B14F-4D97-AF65-F5344CB8AC3E}">
        <p14:creationId xmlns:p14="http://schemas.microsoft.com/office/powerpoint/2010/main" val="35515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Parallel, ontwerp&#10;&#10;Door AI gegenereerde inhoud is mogelijk onjuist.">
            <a:extLst>
              <a:ext uri="{FF2B5EF4-FFF2-40B4-BE49-F238E27FC236}">
                <a16:creationId xmlns:a16="http://schemas.microsoft.com/office/drawing/2014/main" id="{8D348D88-9621-C4F3-F8F9-522D3F1F2F2B}"/>
              </a:ext>
            </a:extLst>
          </p:cNvPr>
          <p:cNvPicPr>
            <a:picLocks noChangeAspect="1"/>
          </p:cNvPicPr>
          <p:nvPr/>
        </p:nvPicPr>
        <p:blipFill>
          <a:blip r:embed="rId3">
            <a:extLst>
              <a:ext uri="{28A0092B-C50C-407E-A947-70E740481C1C}">
                <a14:useLocalDpi xmlns:a14="http://schemas.microsoft.com/office/drawing/2010/main" val="0"/>
              </a:ext>
            </a:extLst>
          </a:blip>
          <a:srcRect t="46707" b="9931"/>
          <a:stretch>
            <a:fillRect/>
          </a:stretch>
        </p:blipFill>
        <p:spPr>
          <a:xfrm>
            <a:off x="0" y="0"/>
            <a:ext cx="9144000" cy="6857999"/>
          </a:xfrm>
          <a:prstGeom prst="rect">
            <a:avLst/>
          </a:prstGeom>
        </p:spPr>
      </p:pic>
    </p:spTree>
    <p:extLst>
      <p:ext uri="{BB962C8B-B14F-4D97-AF65-F5344CB8AC3E}">
        <p14:creationId xmlns:p14="http://schemas.microsoft.com/office/powerpoint/2010/main" val="2954555260"/>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2BD75F-B02E-814D-A0C1-CBC5C98CF295}"/>
              </a:ext>
            </a:extLst>
          </p:cNvPr>
          <p:cNvSpPr>
            <a:spLocks noGrp="1"/>
          </p:cNvSpPr>
          <p:nvPr>
            <p:ph type="title"/>
          </p:nvPr>
        </p:nvSpPr>
        <p:spPr bwMode="auto">
          <a:xfrm>
            <a:off x="457200" y="274638"/>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pPr eaLnBrk="1" hangingPunct="1"/>
            <a:r>
              <a:rPr lang="en-GB" altLang="en-US" dirty="0" err="1"/>
              <a:t>Aanwezigheid</a:t>
            </a:r>
            <a:r>
              <a:rPr lang="en-GB" altLang="en-US" dirty="0"/>
              <a:t> van </a:t>
            </a:r>
            <a:r>
              <a:rPr lang="en-GB" altLang="en-US" dirty="0" err="1"/>
              <a:t>familie</a:t>
            </a:r>
            <a:r>
              <a:rPr lang="en-GB" altLang="en-US" dirty="0"/>
              <a:t> </a:t>
            </a:r>
            <a:r>
              <a:rPr lang="en-GB" altLang="en-US" dirty="0" err="1"/>
              <a:t>tijdens</a:t>
            </a:r>
            <a:r>
              <a:rPr lang="en-GB" altLang="en-US" dirty="0"/>
              <a:t> </a:t>
            </a:r>
            <a:r>
              <a:rPr lang="en-GB" altLang="en-US" dirty="0" err="1"/>
              <a:t>reanimatie</a:t>
            </a:r>
            <a:endParaRPr lang="en-GB" altLang="en-US" dirty="0"/>
          </a:p>
        </p:txBody>
      </p:sp>
      <p:sp>
        <p:nvSpPr>
          <p:cNvPr id="8" name="Content Placeholder 3">
            <a:extLst>
              <a:ext uri="{FF2B5EF4-FFF2-40B4-BE49-F238E27FC236}">
                <a16:creationId xmlns:a16="http://schemas.microsoft.com/office/drawing/2014/main" id="{1EA193DB-2CAC-E746-AE5D-A66CA7CE9EA7}"/>
              </a:ext>
            </a:extLst>
          </p:cNvPr>
          <p:cNvSpPr>
            <a:spLocks noGrp="1"/>
          </p:cNvSpPr>
          <p:nvPr>
            <p:ph sz="half" idx="1"/>
          </p:nvPr>
        </p:nvSpPr>
        <p:spPr bwMode="auto">
          <a:xfrm>
            <a:off x="457200" y="1600200"/>
            <a:ext cx="4038600" cy="4525963"/>
          </a:xfrm>
        </p:spPr>
        <p:txBody>
          <a:bodyPr lIns="91440" tIns="45720" rIns="91440" bIns="45720" numCol="1" anchorCtr="0" compatLnSpc="1">
            <a:prstTxWarp prst="textNoShape">
              <a:avLst/>
            </a:prstTxWarp>
            <a:normAutofit/>
          </a:bodyPr>
          <a:lstStyle/>
          <a:p>
            <a:pPr eaLnBrk="1" hangingPunct="1">
              <a:lnSpc>
                <a:spcPct val="90000"/>
              </a:lnSpc>
              <a:buFontTx/>
              <a:buChar char="•"/>
              <a:defRPr/>
            </a:pPr>
            <a:r>
              <a:rPr lang="en-GB" err="1"/>
              <a:t>Familie</a:t>
            </a:r>
            <a:r>
              <a:rPr lang="en-GB"/>
              <a:t> </a:t>
            </a:r>
            <a:r>
              <a:rPr lang="en-GB" err="1"/>
              <a:t>moet</a:t>
            </a:r>
            <a:r>
              <a:rPr lang="en-GB"/>
              <a:t> de </a:t>
            </a:r>
            <a:r>
              <a:rPr lang="en-GB" err="1"/>
              <a:t>gelegenheid</a:t>
            </a:r>
            <a:r>
              <a:rPr lang="en-GB"/>
              <a:t> </a:t>
            </a:r>
            <a:r>
              <a:rPr lang="en-GB" err="1"/>
              <a:t>geboden</a:t>
            </a:r>
            <a:r>
              <a:rPr lang="en-GB"/>
              <a:t> </a:t>
            </a:r>
            <a:r>
              <a:rPr lang="en-GB" err="1"/>
              <a:t>worden</a:t>
            </a:r>
            <a:r>
              <a:rPr lang="en-GB"/>
              <a:t> </a:t>
            </a:r>
            <a:r>
              <a:rPr lang="en-GB" err="1"/>
              <a:t>aanwezig</a:t>
            </a:r>
            <a:r>
              <a:rPr lang="en-GB"/>
              <a:t> </a:t>
            </a:r>
            <a:r>
              <a:rPr lang="en-GB" err="1"/>
              <a:t>te</a:t>
            </a:r>
            <a:r>
              <a:rPr lang="en-GB"/>
              <a:t> </a:t>
            </a:r>
            <a:r>
              <a:rPr lang="en-GB" err="1"/>
              <a:t>zijn</a:t>
            </a:r>
            <a:r>
              <a:rPr lang="en-GB"/>
              <a:t> </a:t>
            </a:r>
            <a:r>
              <a:rPr lang="en-GB" err="1"/>
              <a:t>tijdens</a:t>
            </a:r>
            <a:r>
              <a:rPr lang="en-GB"/>
              <a:t> de </a:t>
            </a:r>
            <a:r>
              <a:rPr lang="en-GB" err="1"/>
              <a:t>reanimatie</a:t>
            </a:r>
            <a:r>
              <a:rPr lang="en-GB"/>
              <a:t> van </a:t>
            </a:r>
            <a:r>
              <a:rPr lang="en-GB" b="1" err="1"/>
              <a:t>hun</a:t>
            </a:r>
            <a:r>
              <a:rPr lang="en-GB"/>
              <a:t> kind</a:t>
            </a:r>
          </a:p>
          <a:p>
            <a:pPr eaLnBrk="1" hangingPunct="1">
              <a:lnSpc>
                <a:spcPct val="90000"/>
              </a:lnSpc>
              <a:buFontTx/>
              <a:buChar char="•"/>
              <a:defRPr/>
            </a:pPr>
            <a:endParaRPr lang="en-GB"/>
          </a:p>
          <a:p>
            <a:pPr eaLnBrk="1" hangingPunct="1">
              <a:lnSpc>
                <a:spcPct val="90000"/>
              </a:lnSpc>
              <a:buFontTx/>
              <a:buChar char="•"/>
              <a:defRPr/>
            </a:pPr>
            <a:r>
              <a:rPr lang="en-GB"/>
              <a:t>Stel (zo </a:t>
            </a:r>
            <a:r>
              <a:rPr lang="en-GB" err="1"/>
              <a:t>mogelijk</a:t>
            </a:r>
            <a:r>
              <a:rPr lang="en-GB"/>
              <a:t>) </a:t>
            </a:r>
            <a:r>
              <a:rPr lang="en-GB" err="1"/>
              <a:t>iemand</a:t>
            </a:r>
            <a:r>
              <a:rPr lang="en-GB"/>
              <a:t> </a:t>
            </a:r>
            <a:r>
              <a:rPr lang="en-GB" err="1"/>
              <a:t>aan</a:t>
            </a:r>
            <a:r>
              <a:rPr lang="en-GB"/>
              <a:t> om de </a:t>
            </a:r>
            <a:r>
              <a:rPr lang="en-GB" err="1"/>
              <a:t>ouders</a:t>
            </a:r>
            <a:r>
              <a:rPr lang="en-GB"/>
              <a:t> </a:t>
            </a:r>
            <a:r>
              <a:rPr lang="en-GB" err="1"/>
              <a:t>te</a:t>
            </a:r>
            <a:r>
              <a:rPr lang="en-GB"/>
              <a:t> </a:t>
            </a:r>
            <a:r>
              <a:rPr lang="en-GB" err="1"/>
              <a:t>begeleiden</a:t>
            </a:r>
            <a:endParaRPr lang="en-GB"/>
          </a:p>
          <a:p>
            <a:pPr eaLnBrk="1" hangingPunct="1">
              <a:lnSpc>
                <a:spcPct val="90000"/>
              </a:lnSpc>
              <a:buFontTx/>
              <a:buChar char="•"/>
              <a:defRPr/>
            </a:pPr>
            <a:endParaRPr lang="en-GB"/>
          </a:p>
        </p:txBody>
      </p:sp>
      <p:pic>
        <p:nvPicPr>
          <p:cNvPr id="4" name="Picture 4" descr="Family-witnessed resuscitation">
            <a:extLst>
              <a:ext uri="{FF2B5EF4-FFF2-40B4-BE49-F238E27FC236}">
                <a16:creationId xmlns:a16="http://schemas.microsoft.com/office/drawing/2014/main" id="{F035984E-BF20-1ED9-23B0-AF2CCA164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13428"/>
          <a:stretch>
            <a:fillRect/>
          </a:stretch>
        </p:blipFill>
        <p:spPr bwMode="auto">
          <a:xfrm>
            <a:off x="4648200" y="1417638"/>
            <a:ext cx="4038600" cy="470852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6F1E8AB-461A-5D07-600F-50977DDC7544}"/>
              </a:ext>
            </a:extLst>
          </p:cNvPr>
          <p:cNvSpPr>
            <a:spLocks noGrp="1" noChangeArrowheads="1"/>
          </p:cNvSpPr>
          <p:nvPr>
            <p:ph type="title"/>
          </p:nvPr>
        </p:nvSpPr>
        <p:spPr bwMode="auto">
          <a:xfrm>
            <a:off x="3046413" y="4518025"/>
            <a:ext cx="5486400" cy="56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r>
              <a:rPr lang="en-GB" altLang="en-US" sz="2600"/>
              <a:t>Advanced Paediatric Life Support</a:t>
            </a:r>
          </a:p>
        </p:txBody>
      </p:sp>
      <p:sp>
        <p:nvSpPr>
          <p:cNvPr id="70659" name="Text Placeholder 4">
            <a:extLst>
              <a:ext uri="{FF2B5EF4-FFF2-40B4-BE49-F238E27FC236}">
                <a16:creationId xmlns:a16="http://schemas.microsoft.com/office/drawing/2014/main" id="{5143D4C9-68C4-BCC9-3267-DDEB3EC038DD}"/>
              </a:ext>
            </a:extLst>
          </p:cNvPr>
          <p:cNvSpPr>
            <a:spLocks noGrp="1"/>
          </p:cNvSpPr>
          <p:nvPr>
            <p:ph type="body" sz="half" idx="2"/>
          </p:nvPr>
        </p:nvSpPr>
        <p:spPr bwMode="auto">
          <a:xfrm>
            <a:off x="3046413" y="5072063"/>
            <a:ext cx="5486400" cy="804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z="2400" dirty="0" err="1">
                <a:solidFill>
                  <a:srgbClr val="333333"/>
                </a:solidFill>
              </a:rPr>
              <a:t>Aanpak</a:t>
            </a:r>
            <a:r>
              <a:rPr lang="en-GB" altLang="en-US" sz="2400" dirty="0">
                <a:solidFill>
                  <a:srgbClr val="333333"/>
                </a:solidFill>
              </a:rPr>
              <a:t> van </a:t>
            </a:r>
            <a:r>
              <a:rPr lang="en-GB" altLang="en-US" sz="2400" dirty="0" err="1">
                <a:solidFill>
                  <a:srgbClr val="333333"/>
                </a:solidFill>
              </a:rPr>
              <a:t>hartstilstand</a:t>
            </a:r>
            <a:endParaRPr lang="en-GB" altLang="en-US" sz="2400" dirty="0">
              <a:solidFill>
                <a:srgbClr val="333333"/>
              </a:solidFill>
            </a:endParaRPr>
          </a:p>
        </p:txBody>
      </p:sp>
      <p:grpSp>
        <p:nvGrpSpPr>
          <p:cNvPr id="2" name="Group 1">
            <a:extLst>
              <a:ext uri="{FF2B5EF4-FFF2-40B4-BE49-F238E27FC236}">
                <a16:creationId xmlns:a16="http://schemas.microsoft.com/office/drawing/2014/main" id="{728D4261-4B76-3BD8-28C1-1363B02AF3B7}"/>
              </a:ext>
            </a:extLst>
          </p:cNvPr>
          <p:cNvGrpSpPr/>
          <p:nvPr/>
        </p:nvGrpSpPr>
        <p:grpSpPr>
          <a:xfrm>
            <a:off x="1885952" y="628641"/>
            <a:ext cx="4472621" cy="3097222"/>
            <a:chOff x="1919956" y="692696"/>
            <a:chExt cx="5251290" cy="3476645"/>
          </a:xfrm>
        </p:grpSpPr>
        <p:pic>
          <p:nvPicPr>
            <p:cNvPr id="3" name="Graphic 2" descr="Question Mark with solid fill">
              <a:extLst>
                <a:ext uri="{FF2B5EF4-FFF2-40B4-BE49-F238E27FC236}">
                  <a16:creationId xmlns:a16="http://schemas.microsoft.com/office/drawing/2014/main" id="{B442CF6F-9DF8-C6BA-237C-B3FE164088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3677" y="692696"/>
              <a:ext cx="3476645" cy="3476645"/>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4" name="Graphic 3" descr="Question Mark with solid fill">
              <a:extLst>
                <a:ext uri="{FF2B5EF4-FFF2-40B4-BE49-F238E27FC236}">
                  <a16:creationId xmlns:a16="http://schemas.microsoft.com/office/drawing/2014/main" id="{4E4BA91C-C2F1-CFE9-0C10-4CEE508DF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374703">
              <a:off x="1919956" y="1807014"/>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pic>
          <p:nvPicPr>
            <p:cNvPr id="5" name="Graphic 4" descr="Question Mark with solid fill">
              <a:extLst>
                <a:ext uri="{FF2B5EF4-FFF2-40B4-BE49-F238E27FC236}">
                  <a16:creationId xmlns:a16="http://schemas.microsoft.com/office/drawing/2014/main" id="{4A764E01-C40B-15A1-A5B2-0BFBE1E83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3600">
              <a:off x="5011246" y="890062"/>
              <a:ext cx="2160000" cy="2160000"/>
            </a:xfrm>
            <a:prstGeom prst="rect">
              <a:avLst/>
            </a:prstGeom>
            <a:effectLst>
              <a:outerShdw blurRad="76200" dir="18900000" sy="23000" kx="-1200000" algn="bl" rotWithShape="0">
                <a:prstClr val="black">
                  <a:alpha val="20000"/>
                </a:prstClr>
              </a:outerShdw>
            </a:effectLst>
            <a:scene3d>
              <a:camera prst="orthographicFront"/>
              <a:lightRig rig="chilly" dir="t"/>
            </a:scene3d>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ACFF461-F226-CAF7-9FEC-05F51C4673EE}"/>
              </a:ext>
            </a:extLst>
          </p:cNvPr>
          <p:cNvSpPr>
            <a:spLocks noGrp="1" noChangeArrowheads="1"/>
          </p:cNvSpPr>
          <p:nvPr>
            <p:ph type="title"/>
          </p:nvPr>
        </p:nvSpPr>
        <p:spPr bwMode="auto">
          <a:xfrm>
            <a:off x="468313" y="360000"/>
            <a:ext cx="3094658" cy="1150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BLS protocol</a:t>
            </a:r>
          </a:p>
        </p:txBody>
      </p:sp>
      <p:sp>
        <p:nvSpPr>
          <p:cNvPr id="18" name="Rectangle: Rounded Corners 17">
            <a:extLst>
              <a:ext uri="{FF2B5EF4-FFF2-40B4-BE49-F238E27FC236}">
                <a16:creationId xmlns:a16="http://schemas.microsoft.com/office/drawing/2014/main" id="{E0726786-9575-71A2-0541-82CD6F8981DC}"/>
              </a:ext>
            </a:extLst>
          </p:cNvPr>
          <p:cNvSpPr/>
          <p:nvPr/>
        </p:nvSpPr>
        <p:spPr bwMode="auto">
          <a:xfrm>
            <a:off x="6548377" y="1724095"/>
            <a:ext cx="2135146"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reactie</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5FE411E-1793-42C3-8A70-95FF19D33041}"/>
              </a:ext>
            </a:extLst>
          </p:cNvPr>
          <p:cNvSpPr/>
          <p:nvPr/>
        </p:nvSpPr>
        <p:spPr bwMode="auto">
          <a:xfrm>
            <a:off x="6548377" y="4175136"/>
            <a:ext cx="2135146" cy="545076"/>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N</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steeds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42862-0211-96F4-9E33-21AC91031850}"/>
              </a:ext>
            </a:extLst>
          </p:cNvPr>
          <p:cNvSpPr/>
          <p:nvPr/>
        </p:nvSpPr>
        <p:spPr bwMode="auto">
          <a:xfrm>
            <a:off x="6566136" y="3226469"/>
            <a:ext cx="2135146" cy="575714"/>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normaal</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Geen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E1AB03B-9720-A8A3-212D-66CC74BC99E2}"/>
              </a:ext>
            </a:extLst>
          </p:cNvPr>
          <p:cNvSpPr/>
          <p:nvPr/>
        </p:nvSpPr>
        <p:spPr bwMode="auto">
          <a:xfrm>
            <a:off x="3580730" y="183155"/>
            <a:ext cx="2949262" cy="77018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Denk </a:t>
            </a:r>
            <a:r>
              <a:rPr lang="en-GB" sz="1300" dirty="0" err="1">
                <a:latin typeface="Arial" panose="020B0604020202020204" pitchFamily="34" charset="0"/>
                <a:cs typeface="Arial" panose="020B0604020202020204" pitchFamily="34" charset="0"/>
              </a:rPr>
              <a:t>aan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veiligheid</a:t>
            </a:r>
            <a:endPar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6BF542B-58E6-4D56-0C5C-22907D5C8834}"/>
              </a:ext>
            </a:extLst>
          </p:cNvPr>
          <p:cNvSpPr/>
          <p:nvPr/>
        </p:nvSpPr>
        <p:spPr bwMode="auto">
          <a:xfrm>
            <a:off x="3580730" y="1177163"/>
            <a:ext cx="2949262" cy="520032"/>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STIMULEER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Alles</a:t>
            </a:r>
            <a:r>
              <a:rPr lang="en-GB" sz="1300" dirty="0">
                <a:latin typeface="Arial" panose="020B0604020202020204" pitchFamily="34" charset="0"/>
                <a:cs typeface="Arial" panose="020B0604020202020204" pitchFamily="34" charset="0"/>
              </a:rPr>
              <a:t> OK?</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42E8351-0B64-B30A-3C01-22974B0CBC63}"/>
              </a:ext>
            </a:extLst>
          </p:cNvPr>
          <p:cNvSpPr/>
          <p:nvPr/>
        </p:nvSpPr>
        <p:spPr bwMode="auto">
          <a:xfrm>
            <a:off x="3580730" y="2090828"/>
            <a:ext cx="2949262" cy="3230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Roep </a:t>
            </a:r>
            <a:r>
              <a:rPr lang="en-GB" sz="1300" dirty="0" err="1">
                <a:latin typeface="Arial" panose="020B0604020202020204" pitchFamily="34" charset="0"/>
                <a:cs typeface="Arial" panose="020B0604020202020204" pitchFamily="34" charset="0"/>
              </a:rPr>
              <a:t>hulp</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9BB7B13-3612-7276-4AE7-17E49D525C09}"/>
              </a:ext>
            </a:extLst>
          </p:cNvPr>
          <p:cNvSpPr/>
          <p:nvPr/>
        </p:nvSpPr>
        <p:spPr bwMode="auto">
          <a:xfrm>
            <a:off x="3565039" y="6129768"/>
            <a:ext cx="2964953" cy="545077"/>
          </a:xfrm>
          <a:prstGeom prst="roundRect">
            <a:avLst/>
          </a:prstGeom>
          <a:solidFill>
            <a:srgbClr val="D4E7E5"/>
          </a:solidFill>
          <a:ln w="28575" cap="flat" cmpd="sng" algn="ctr">
            <a:solidFill>
              <a:srgbClr val="57C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Continu</a:t>
            </a:r>
            <a:r>
              <a:rPr lang="en-GB" sz="1300" dirty="0">
                <a:latin typeface="Arial" panose="020B0604020202020204" pitchFamily="34" charset="0"/>
                <a:cs typeface="Arial" panose="020B0604020202020204" pitchFamily="34" charset="0"/>
              </a:rPr>
              <a:t> CPR tot </a:t>
            </a:r>
            <a:r>
              <a:rPr lang="en-GB" sz="1300" dirty="0" err="1">
                <a:latin typeface="Arial" panose="020B0604020202020204" pitchFamily="34" charset="0"/>
                <a:cs typeface="Arial" panose="020B0604020202020204" pitchFamily="34" charset="0"/>
              </a:rPr>
              <a:t>tekenen</a:t>
            </a:r>
            <a:r>
              <a:rPr lang="en-GB" sz="1300" dirty="0">
                <a:latin typeface="Arial" panose="020B0604020202020204" pitchFamily="34" charset="0"/>
                <a:cs typeface="Arial" panose="020B0604020202020204" pitchFamily="34" charset="0"/>
              </a:rPr>
              <a:t> van </a:t>
            </a:r>
            <a:r>
              <a:rPr lang="en-GB" sz="1300" dirty="0" err="1">
                <a:latin typeface="Arial" panose="020B0604020202020204" pitchFamily="34" charset="0"/>
                <a:cs typeface="Arial" panose="020B0604020202020204" pitchFamily="34" charset="0"/>
              </a:rPr>
              <a:t>leven</a:t>
            </a:r>
            <a:r>
              <a:rPr lang="en-GB" sz="1300" dirty="0">
                <a:latin typeface="Arial" panose="020B0604020202020204" pitchFamily="34" charset="0"/>
                <a:cs typeface="Arial" panose="020B0604020202020204" pitchFamily="34" charset="0"/>
              </a:rPr>
              <a:t> of </a:t>
            </a:r>
            <a:r>
              <a:rPr lang="en-GB" sz="1300" dirty="0" err="1">
                <a:latin typeface="Arial" panose="020B0604020202020204" pitchFamily="34" charset="0"/>
                <a:cs typeface="Arial" panose="020B0604020202020204" pitchFamily="34" charset="0"/>
              </a:rPr>
              <a:t>normaal</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ademen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7610520A-B1CF-5E01-11AA-B0EC6B82A560}"/>
              </a:ext>
            </a:extLst>
          </p:cNvPr>
          <p:cNvSpPr/>
          <p:nvPr/>
        </p:nvSpPr>
        <p:spPr bwMode="auto">
          <a:xfrm>
            <a:off x="3580730" y="2865080"/>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Open airway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75C47E58-2201-7FD3-461B-4072CF83E650}"/>
              </a:ext>
            </a:extLst>
          </p:cNvPr>
          <p:cNvSpPr/>
          <p:nvPr/>
        </p:nvSpPr>
        <p:spPr bwMode="auto">
          <a:xfrm>
            <a:off x="3562971" y="4573446"/>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Start CPR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15 </a:t>
            </a:r>
            <a:r>
              <a:rPr lang="en-GB" sz="1300" dirty="0" err="1">
                <a:latin typeface="Arial" panose="020B0604020202020204" pitchFamily="34" charset="0"/>
                <a:cs typeface="Arial" panose="020B0604020202020204" pitchFamily="34" charset="0"/>
              </a:rPr>
              <a:t>compressies</a:t>
            </a:r>
            <a:r>
              <a:rPr lang="en-GB" sz="1300" dirty="0">
                <a:latin typeface="Arial" panose="020B0604020202020204" pitchFamily="34" charset="0"/>
                <a:cs typeface="Arial" panose="020B0604020202020204" pitchFamily="34" charset="0"/>
              </a:rPr>
              <a:t>: 2 </a:t>
            </a:r>
            <a:r>
              <a:rPr lang="en-GB" sz="1300" dirty="0" err="1">
                <a:latin typeface="Arial" panose="020B0604020202020204" pitchFamily="34" charset="0"/>
                <a:cs typeface="Arial" panose="020B0604020202020204" pitchFamily="34" charset="0"/>
              </a:rPr>
              <a:t>beademingen</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B6F58D04-D311-385C-FD93-0C852E3AAC56}"/>
              </a:ext>
            </a:extLst>
          </p:cNvPr>
          <p:cNvSpPr/>
          <p:nvPr/>
        </p:nvSpPr>
        <p:spPr bwMode="auto">
          <a:xfrm>
            <a:off x="3572884" y="5347895"/>
            <a:ext cx="2949262" cy="545077"/>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Leg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monitor / defibrillator / AED</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a:t>
            </a:r>
            <a:r>
              <a:rPr lang="en-GB" sz="1300" dirty="0" err="1">
                <a:latin typeface="Arial" panose="020B0604020202020204" pitchFamily="34" charset="0"/>
                <a:cs typeface="Arial" panose="020B0604020202020204" pitchFamily="34" charset="0"/>
              </a:rPr>
              <a:t>als</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beschikbaar</a:t>
            </a:r>
            <a:r>
              <a:rPr lang="en-GB" sz="1300" dirty="0">
                <a:latin typeface="Arial" panose="020B0604020202020204" pitchFamily="34" charset="0"/>
                <a:cs typeface="Arial" panose="020B0604020202020204" pitchFamily="34" charset="0"/>
              </a:rPr>
              <a:t>)</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F1200EAE-8530-4B0E-F1BB-12E855EA387B}"/>
              </a:ext>
            </a:extLst>
          </p:cNvPr>
          <p:cNvCxnSpPr>
            <a:cxnSpLocks/>
          </p:cNvCxnSpPr>
          <p:nvPr/>
        </p:nvCxnSpPr>
        <p:spPr bwMode="auto">
          <a:xfrm>
            <a:off x="5043363" y="4141446"/>
            <a:ext cx="0" cy="43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E1D47FD-9659-5201-052B-472066222BFB}"/>
              </a:ext>
            </a:extLst>
          </p:cNvPr>
          <p:cNvCxnSpPr>
            <a:cxnSpLocks/>
          </p:cNvCxnSpPr>
          <p:nvPr/>
        </p:nvCxnSpPr>
        <p:spPr bwMode="auto">
          <a:xfrm>
            <a:off x="5043363" y="1698309"/>
            <a:ext cx="0" cy="39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68DB8FA6-3490-6386-210B-8D82797D5FF7}"/>
              </a:ext>
            </a:extLst>
          </p:cNvPr>
          <p:cNvCxnSpPr>
            <a:cxnSpLocks/>
          </p:cNvCxnSpPr>
          <p:nvPr/>
        </p:nvCxnSpPr>
        <p:spPr bwMode="auto">
          <a:xfrm>
            <a:off x="5043363" y="96116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42C477E6-53B9-0ED0-68DF-884F2C6541A5}"/>
              </a:ext>
            </a:extLst>
          </p:cNvPr>
          <p:cNvCxnSpPr>
            <a:cxnSpLocks/>
          </p:cNvCxnSpPr>
          <p:nvPr/>
        </p:nvCxnSpPr>
        <p:spPr bwMode="auto">
          <a:xfrm>
            <a:off x="5043363" y="2643290"/>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0B16A25-0933-FF2C-39E3-9A122648E57D}"/>
              </a:ext>
            </a:extLst>
          </p:cNvPr>
          <p:cNvCxnSpPr>
            <a:cxnSpLocks/>
          </p:cNvCxnSpPr>
          <p:nvPr/>
        </p:nvCxnSpPr>
        <p:spPr bwMode="auto">
          <a:xfrm>
            <a:off x="5043363" y="3203018"/>
            <a:ext cx="0" cy="61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7B8A637-F681-F8DC-DDF4-5DBAF6C128C7}"/>
              </a:ext>
            </a:extLst>
          </p:cNvPr>
          <p:cNvCxnSpPr>
            <a:cxnSpLocks/>
          </p:cNvCxnSpPr>
          <p:nvPr/>
        </p:nvCxnSpPr>
        <p:spPr bwMode="auto">
          <a:xfrm>
            <a:off x="5043363" y="5898582"/>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A3C0702F-0EA5-F7AA-1D64-91B3CDC90A94}"/>
              </a:ext>
            </a:extLst>
          </p:cNvPr>
          <p:cNvCxnSpPr>
            <a:cxnSpLocks/>
          </p:cNvCxnSpPr>
          <p:nvPr/>
        </p:nvCxnSpPr>
        <p:spPr bwMode="auto">
          <a:xfrm>
            <a:off x="5043363" y="511852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Rectangle: Rounded Corners 48">
            <a:extLst>
              <a:ext uri="{FF2B5EF4-FFF2-40B4-BE49-F238E27FC236}">
                <a16:creationId xmlns:a16="http://schemas.microsoft.com/office/drawing/2014/main" id="{4F8A1311-75AB-E029-0846-4E5883F8BA25}"/>
              </a:ext>
            </a:extLst>
          </p:cNvPr>
          <p:cNvSpPr/>
          <p:nvPr/>
        </p:nvSpPr>
        <p:spPr bwMode="auto">
          <a:xfrm>
            <a:off x="3576457" y="3820968"/>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a:latin typeface="Arial" panose="020B0604020202020204" pitchFamily="34" charset="0"/>
                <a:cs typeface="Arial" panose="020B0604020202020204" pitchFamily="34" charset="0"/>
              </a:rPr>
              <a:t>5 rescue breaths</a:t>
            </a:r>
            <a:endParaRPr kumimoji="0" lang="en-GB" sz="13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ectangle: Rounded Corners 17">
            <a:extLst>
              <a:ext uri="{FF2B5EF4-FFF2-40B4-BE49-F238E27FC236}">
                <a16:creationId xmlns:a16="http://schemas.microsoft.com/office/drawing/2014/main" id="{50054A70-FC51-3BF4-1487-B9FFB77D8A55}"/>
              </a:ext>
            </a:extLst>
          </p:cNvPr>
          <p:cNvSpPr/>
          <p:nvPr/>
        </p:nvSpPr>
        <p:spPr bwMode="auto">
          <a:xfrm>
            <a:off x="193642" y="1843859"/>
            <a:ext cx="3344708" cy="771208"/>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Alleen: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roep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om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hulp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bel 112</a:t>
            </a:r>
            <a:endParaRPr lang="en-GB" sz="1300"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b="1" dirty="0">
                <a:latin typeface="Arial" panose="020B0604020202020204" pitchFamily="34" charset="0"/>
                <a:cs typeface="Arial" panose="020B0604020202020204" pitchFamily="34" charset="0"/>
              </a:rPr>
              <a:t>Met twee: </a:t>
            </a: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belt 112/2222 </a:t>
            </a:r>
            <a:r>
              <a:rPr lang="en-GB" sz="1300" b="1" dirty="0" err="1">
                <a:latin typeface="Arial" panose="020B0604020202020204" pitchFamily="34" charset="0"/>
                <a:cs typeface="Arial" panose="020B0604020202020204" pitchFamily="34" charset="0"/>
              </a:rPr>
              <a:t>en</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blijft</a:t>
            </a:r>
            <a:r>
              <a:rPr lang="en-GB" sz="1300" b="1" dirty="0">
                <a:latin typeface="Arial" panose="020B0604020202020204" pitchFamily="34" charset="0"/>
                <a:cs typeface="Arial" panose="020B0604020202020204" pitchFamily="34" charset="0"/>
              </a:rPr>
              <a:t> in </a:t>
            </a:r>
            <a:r>
              <a:rPr lang="en-GB" sz="1300" b="1" dirty="0" err="1">
                <a:latin typeface="Arial" panose="020B0604020202020204" pitchFamily="34" charset="0"/>
                <a:cs typeface="Arial" panose="020B0604020202020204" pitchFamily="34" charset="0"/>
              </a:rPr>
              <a:t>buurt</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start BLS</a:t>
            </a:r>
            <a:endPar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7">
            <a:extLst>
              <a:ext uri="{FF2B5EF4-FFF2-40B4-BE49-F238E27FC236}">
                <a16:creationId xmlns:a16="http://schemas.microsoft.com/office/drawing/2014/main" id="{CB23B98D-7D47-D5EE-AB90-905EC94BC487}"/>
              </a:ext>
            </a:extLst>
          </p:cNvPr>
          <p:cNvSpPr/>
          <p:nvPr/>
        </p:nvSpPr>
        <p:spPr bwMode="auto">
          <a:xfrm>
            <a:off x="175881" y="3293017"/>
            <a:ext cx="3344710" cy="509166"/>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Meld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levenloos</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kind</a:t>
            </a:r>
            <a:endParaRPr lang="en-GB" sz="1300"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haalt</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materiaal</a:t>
            </a:r>
            <a:r>
              <a:rPr lang="en-GB" sz="1300" b="1" dirty="0">
                <a:latin typeface="Arial" panose="020B0604020202020204" pitchFamily="34" charset="0"/>
                <a:cs typeface="Arial" panose="020B0604020202020204" pitchFamily="34" charset="0"/>
              </a:rPr>
              <a:t>/AED</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ctangle: Rounded Corners 17">
            <a:extLst>
              <a:ext uri="{FF2B5EF4-FFF2-40B4-BE49-F238E27FC236}">
                <a16:creationId xmlns:a16="http://schemas.microsoft.com/office/drawing/2014/main" id="{AFE90C3C-7A31-C9C6-8DF9-1DB7352A3F18}"/>
              </a:ext>
            </a:extLst>
          </p:cNvPr>
          <p:cNvSpPr/>
          <p:nvPr/>
        </p:nvSpPr>
        <p:spPr bwMode="auto">
          <a:xfrm>
            <a:off x="193639" y="5903636"/>
            <a:ext cx="3221101" cy="771209"/>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Alleen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zonder</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gsm of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bereik</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haal</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hulp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1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minuut</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CPR. </a:t>
            </a:r>
          </a:p>
        </p:txBody>
      </p:sp>
    </p:spTree>
    <p:extLst>
      <p:ext uri="{BB962C8B-B14F-4D97-AF65-F5344CB8AC3E}">
        <p14:creationId xmlns:p14="http://schemas.microsoft.com/office/powerpoint/2010/main" val="30531309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0B8E9-262E-07E7-20FB-D0D0BA616AE2}"/>
              </a:ext>
            </a:extLst>
          </p:cNvPr>
          <p:cNvPicPr>
            <a:picLocks noChangeAspect="1"/>
          </p:cNvPicPr>
          <p:nvPr/>
        </p:nvPicPr>
        <p:blipFill rotWithShape="1">
          <a:blip r:embed="rId3"/>
          <a:srcRect l="33462" t="15000" r="34250" b="15000"/>
          <a:stretch/>
        </p:blipFill>
        <p:spPr>
          <a:xfrm>
            <a:off x="4171167" y="472619"/>
            <a:ext cx="4948337" cy="6040915"/>
          </a:xfrm>
          <a:prstGeom prst="rect">
            <a:avLst/>
          </a:prstGeom>
        </p:spPr>
      </p:pic>
      <p:pic>
        <p:nvPicPr>
          <p:cNvPr id="2" name="Picture 6" descr="World First Aid Day 2015 | First Aid BLS &amp; Emergency Management Solutions">
            <a:extLst>
              <a:ext uri="{FF2B5EF4-FFF2-40B4-BE49-F238E27FC236}">
                <a16:creationId xmlns:a16="http://schemas.microsoft.com/office/drawing/2014/main" id="{EBB6C46C-8281-22E4-20DE-A89798A592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0449"/>
          <a:stretch>
            <a:fillRect/>
          </a:stretch>
        </p:blipFill>
        <p:spPr bwMode="auto">
          <a:xfrm>
            <a:off x="136208" y="2580017"/>
            <a:ext cx="3643312" cy="110582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1BEB47BD-1221-5E66-9B67-258E5CA06B23}"/>
              </a:ext>
            </a:extLst>
          </p:cNvPr>
          <p:cNvPicPr>
            <a:picLocks noChangeAspect="1"/>
          </p:cNvPicPr>
          <p:nvPr/>
        </p:nvPicPr>
        <p:blipFill>
          <a:blip r:embed="rId5"/>
          <a:stretch>
            <a:fillRect/>
          </a:stretch>
        </p:blipFill>
        <p:spPr>
          <a:xfrm>
            <a:off x="4065739" y="83411"/>
            <a:ext cx="5078261" cy="3602433"/>
          </a:xfrm>
          <a:prstGeom prst="rect">
            <a:avLst/>
          </a:prstGeom>
        </p:spPr>
      </p:pic>
      <p:sp>
        <p:nvSpPr>
          <p:cNvPr id="7" name="Rectangle 2">
            <a:extLst>
              <a:ext uri="{FF2B5EF4-FFF2-40B4-BE49-F238E27FC236}">
                <a16:creationId xmlns:a16="http://schemas.microsoft.com/office/drawing/2014/main" id="{E2B189A4-0256-D3E7-03F3-A2B3A464ED5D}"/>
              </a:ext>
            </a:extLst>
          </p:cNvPr>
          <p:cNvSpPr txBox="1">
            <a:spLocks noChangeArrowheads="1"/>
          </p:cNvSpPr>
          <p:nvPr/>
        </p:nvSpPr>
        <p:spPr bwMode="auto">
          <a:xfrm>
            <a:off x="3261617" y="3685844"/>
            <a:ext cx="3094658" cy="1150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eaLnBrk="1" hangingPunct="1"/>
            <a:r>
              <a:rPr lang="en-GB" altLang="en-US" sz="1800" b="1" kern="0" dirty="0">
                <a:solidFill>
                  <a:srgbClr val="00589A"/>
                </a:solidFill>
                <a:latin typeface="Calibri" panose="020F0502020204030204" pitchFamily="34" charset="0"/>
                <a:cs typeface="Calibri" panose="020F0502020204030204" pitchFamily="34" charset="0"/>
              </a:rPr>
              <a:t>ALS protocol</a:t>
            </a:r>
          </a:p>
        </p:txBody>
      </p:sp>
    </p:spTree>
    <p:extLst>
      <p:ext uri="{BB962C8B-B14F-4D97-AF65-F5344CB8AC3E}">
        <p14:creationId xmlns:p14="http://schemas.microsoft.com/office/powerpoint/2010/main" val="3115430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A7C9-3591-7859-1A97-7A42306D6D92}"/>
              </a:ext>
            </a:extLst>
          </p:cNvPr>
          <p:cNvSpPr>
            <a:spLocks noGrp="1"/>
          </p:cNvSpPr>
          <p:nvPr>
            <p:ph type="title"/>
          </p:nvPr>
        </p:nvSpPr>
        <p:spPr>
          <a:xfrm>
            <a:off x="468000" y="360000"/>
            <a:ext cx="8229600" cy="720000"/>
          </a:xfrm>
        </p:spPr>
        <p:txBody>
          <a:bodyPr/>
          <a:lstStyle/>
          <a:p>
            <a:r>
              <a:rPr lang="en-GB" dirty="0" err="1"/>
              <a:t>Demonstratie</a:t>
            </a:r>
            <a:r>
              <a:rPr lang="en-GB" dirty="0"/>
              <a:t> kind met arrest</a:t>
            </a:r>
          </a:p>
        </p:txBody>
      </p:sp>
      <p:sp>
        <p:nvSpPr>
          <p:cNvPr id="3" name="Content Placeholder 2">
            <a:extLst>
              <a:ext uri="{FF2B5EF4-FFF2-40B4-BE49-F238E27FC236}">
                <a16:creationId xmlns:a16="http://schemas.microsoft.com/office/drawing/2014/main" id="{5C8882AC-5535-55D5-5114-39FF7DE662CD}"/>
              </a:ext>
            </a:extLst>
          </p:cNvPr>
          <p:cNvSpPr>
            <a:spLocks noGrp="1"/>
          </p:cNvSpPr>
          <p:nvPr>
            <p:ph sz="half" idx="1"/>
          </p:nvPr>
        </p:nvSpPr>
        <p:spPr>
          <a:xfrm>
            <a:off x="468000" y="1080000"/>
            <a:ext cx="8096865" cy="888642"/>
          </a:xfrm>
        </p:spPr>
        <p:txBody>
          <a:bodyPr/>
          <a:lstStyle/>
          <a:p>
            <a:pPr marL="0" indent="0">
              <a:buNone/>
            </a:pPr>
            <a:r>
              <a:rPr lang="en-GB" sz="2400" dirty="0" err="1">
                <a:solidFill>
                  <a:srgbClr val="333333"/>
                </a:solidFill>
              </a:rPr>
              <a:t>Vragen</a:t>
            </a:r>
            <a:r>
              <a:rPr lang="en-GB" sz="2400" dirty="0">
                <a:solidFill>
                  <a:srgbClr val="333333"/>
                </a:solidFill>
              </a:rPr>
              <a:t> die </a:t>
            </a:r>
            <a:r>
              <a:rPr lang="en-GB" sz="2400" dirty="0" err="1">
                <a:solidFill>
                  <a:srgbClr val="333333"/>
                </a:solidFill>
              </a:rPr>
              <a:t>kandidaten</a:t>
            </a:r>
            <a:r>
              <a:rPr lang="en-GB" sz="2400" dirty="0">
                <a:solidFill>
                  <a:srgbClr val="333333"/>
                </a:solidFill>
              </a:rPr>
              <a:t> in duo </a:t>
            </a:r>
            <a:r>
              <a:rPr lang="en-GB" sz="2400" dirty="0" err="1">
                <a:solidFill>
                  <a:srgbClr val="333333"/>
                </a:solidFill>
              </a:rPr>
              <a:t>moeten</a:t>
            </a:r>
            <a:r>
              <a:rPr lang="en-GB" sz="2400" dirty="0">
                <a:solidFill>
                  <a:srgbClr val="333333"/>
                </a:solidFill>
              </a:rPr>
              <a:t> </a:t>
            </a:r>
            <a:r>
              <a:rPr lang="en-GB" sz="2400" dirty="0" err="1">
                <a:solidFill>
                  <a:srgbClr val="333333"/>
                </a:solidFill>
              </a:rPr>
              <a:t>bespreken</a:t>
            </a:r>
            <a:r>
              <a:rPr lang="en-GB" sz="2400" dirty="0">
                <a:solidFill>
                  <a:srgbClr val="333333"/>
                </a:solidFill>
              </a:rPr>
              <a:t> </a:t>
            </a:r>
            <a:r>
              <a:rPr lang="en-GB" sz="2400" dirty="0" err="1">
                <a:solidFill>
                  <a:srgbClr val="333333"/>
                </a:solidFill>
              </a:rPr>
              <a:t>na</a:t>
            </a:r>
            <a:r>
              <a:rPr lang="en-GB" sz="2400" dirty="0">
                <a:solidFill>
                  <a:srgbClr val="333333"/>
                </a:solidFill>
              </a:rPr>
              <a:t> de </a:t>
            </a:r>
            <a:r>
              <a:rPr lang="en-GB" sz="2400" dirty="0" err="1">
                <a:solidFill>
                  <a:srgbClr val="333333"/>
                </a:solidFill>
              </a:rPr>
              <a:t>demonstratie</a:t>
            </a:r>
            <a:r>
              <a:rPr lang="en-GB" sz="2400" dirty="0">
                <a:solidFill>
                  <a:srgbClr val="333333"/>
                </a:solidFill>
              </a:rPr>
              <a:t>:</a:t>
            </a:r>
          </a:p>
        </p:txBody>
      </p:sp>
      <p:sp>
        <p:nvSpPr>
          <p:cNvPr id="4" name="Content Placeholder 3">
            <a:extLst>
              <a:ext uri="{FF2B5EF4-FFF2-40B4-BE49-F238E27FC236}">
                <a16:creationId xmlns:a16="http://schemas.microsoft.com/office/drawing/2014/main" id="{9768BDDC-17BE-6E9E-A12E-C43C75412584}"/>
              </a:ext>
            </a:extLst>
          </p:cNvPr>
          <p:cNvSpPr>
            <a:spLocks noGrp="1"/>
          </p:cNvSpPr>
          <p:nvPr>
            <p:ph sz="half" idx="2"/>
          </p:nvPr>
        </p:nvSpPr>
        <p:spPr>
          <a:xfrm>
            <a:off x="242888" y="2160000"/>
            <a:ext cx="8454712" cy="3618000"/>
          </a:xfrm>
        </p:spPr>
        <p:txBody>
          <a:bodyPr/>
          <a:lstStyle/>
          <a:p>
            <a:r>
              <a:rPr lang="nl-NL" sz="2400">
                <a:solidFill>
                  <a:srgbClr val="333333"/>
                </a:solidFill>
                <a:effectLst/>
                <a:ea typeface="Arial Unicode MS"/>
              </a:rPr>
              <a:t>Herhaal (verbaal) alle stappen van een veilige </a:t>
            </a:r>
            <a:r>
              <a:rPr lang="nl-NL" sz="2400">
                <a:solidFill>
                  <a:srgbClr val="333333"/>
                </a:solidFill>
                <a:ea typeface="Arial Unicode MS"/>
              </a:rPr>
              <a:t>defibrillatie.</a:t>
            </a:r>
            <a:endParaRPr lang="nl-NL" sz="2400">
              <a:solidFill>
                <a:srgbClr val="333333"/>
              </a:solidFill>
              <a:effectLst/>
              <a:ea typeface="Arial Unicode MS"/>
            </a:endParaRPr>
          </a:p>
          <a:p>
            <a:r>
              <a:rPr lang="nl-NL" sz="2400">
                <a:solidFill>
                  <a:srgbClr val="333333"/>
                </a:solidFill>
                <a:effectLst/>
                <a:ea typeface="Arial Unicode MS"/>
              </a:rPr>
              <a:t>Hoe heeft de teamleider de niet-technische elementen tijdens de simulatie aangepakt?</a:t>
            </a:r>
          </a:p>
          <a:p>
            <a:pPr marL="0" indent="0">
              <a:buNone/>
            </a:pPr>
            <a:endParaRPr lang="nl-NL" sz="2400">
              <a:solidFill>
                <a:srgbClr val="333333"/>
              </a:solidFill>
              <a:effectLst/>
              <a:ea typeface="Arial Unicode MS"/>
            </a:endParaRPr>
          </a:p>
          <a:p>
            <a:pPr marL="0" indent="0">
              <a:buNone/>
            </a:pPr>
            <a:r>
              <a:rPr lang="nl-NL" sz="2400">
                <a:solidFill>
                  <a:srgbClr val="333333"/>
                </a:solidFill>
                <a:effectLst/>
                <a:ea typeface="Arial Unicode MS"/>
              </a:rPr>
              <a:t>Tracht alle vragen die bij je opkomen onderling op te lossen alvorens de sessie weer opengetrokken wordt naar de hele groep.</a:t>
            </a:r>
            <a:endParaRPr lang="nl-NL" sz="2400">
              <a:solidFill>
                <a:srgbClr val="333333"/>
              </a:solidFill>
            </a:endParaRPr>
          </a:p>
        </p:txBody>
      </p:sp>
    </p:spTree>
    <p:extLst>
      <p:ext uri="{BB962C8B-B14F-4D97-AF65-F5344CB8AC3E}">
        <p14:creationId xmlns:p14="http://schemas.microsoft.com/office/powerpoint/2010/main" val="316629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857B2-AE89-377D-4EB4-DE963DE0F708}"/>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6734096F-21C2-459A-FEDB-EA8883A9B4B4}"/>
              </a:ext>
            </a:extLst>
          </p:cNvPr>
          <p:cNvSpPr>
            <a:spLocks noGrp="1" noChangeArrowheads="1"/>
          </p:cNvSpPr>
          <p:nvPr>
            <p:ph type="title"/>
          </p:nvPr>
        </p:nvSpPr>
        <p:spPr bwMode="auto">
          <a:xfrm>
            <a:off x="468313" y="360000"/>
            <a:ext cx="3094658" cy="1150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dirty="0"/>
              <a:t>BLS protocol</a:t>
            </a:r>
          </a:p>
        </p:txBody>
      </p:sp>
      <p:sp>
        <p:nvSpPr>
          <p:cNvPr id="18" name="Rectangle: Rounded Corners 17">
            <a:extLst>
              <a:ext uri="{FF2B5EF4-FFF2-40B4-BE49-F238E27FC236}">
                <a16:creationId xmlns:a16="http://schemas.microsoft.com/office/drawing/2014/main" id="{7787840D-5373-B3BF-0DCB-15A418263684}"/>
              </a:ext>
            </a:extLst>
          </p:cNvPr>
          <p:cNvSpPr/>
          <p:nvPr/>
        </p:nvSpPr>
        <p:spPr bwMode="auto">
          <a:xfrm>
            <a:off x="6548377" y="1724095"/>
            <a:ext cx="2135146" cy="366431"/>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reactie</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72D94937-9EC3-0222-391F-7F7B9AA85903}"/>
              </a:ext>
            </a:extLst>
          </p:cNvPr>
          <p:cNvSpPr/>
          <p:nvPr/>
        </p:nvSpPr>
        <p:spPr bwMode="auto">
          <a:xfrm>
            <a:off x="3580730" y="183155"/>
            <a:ext cx="2949262" cy="77018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Denk </a:t>
            </a:r>
            <a:r>
              <a:rPr lang="en-GB" sz="1300" dirty="0" err="1">
                <a:latin typeface="Arial" panose="020B0604020202020204" pitchFamily="34" charset="0"/>
                <a:cs typeface="Arial" panose="020B0604020202020204" pitchFamily="34" charset="0"/>
              </a:rPr>
              <a:t>aan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veiligheid</a:t>
            </a:r>
            <a:endParaRPr kumimoji="0" lang="en-GB" sz="13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FFFD39E-DD53-EAA9-7EF0-0A807286FCC1}"/>
              </a:ext>
            </a:extLst>
          </p:cNvPr>
          <p:cNvSpPr/>
          <p:nvPr/>
        </p:nvSpPr>
        <p:spPr bwMode="auto">
          <a:xfrm>
            <a:off x="3580730" y="1177163"/>
            <a:ext cx="2949262" cy="520032"/>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STIMULEER</a:t>
            </a:r>
          </a:p>
          <a:p>
            <a:pPr marL="0" marR="0" indent="0" algn="ctr" defTabSz="914400" rtl="0" eaLnBrk="0" fontAlgn="base" latinLnBrk="0" hangingPunct="0">
              <a:lnSpc>
                <a:spcPct val="100000"/>
              </a:lnSpc>
              <a:spcBef>
                <a:spcPct val="0"/>
              </a:spcBef>
              <a:spcAft>
                <a:spcPct val="0"/>
              </a:spcAft>
              <a:buClrTx/>
              <a:buSzTx/>
              <a:buFontTx/>
              <a:buNone/>
              <a:tabLst/>
            </a:pPr>
            <a:r>
              <a:rPr lang="en-GB" sz="1300" dirty="0" err="1">
                <a:latin typeface="Arial" panose="020B0604020202020204" pitchFamily="34" charset="0"/>
                <a:cs typeface="Arial" panose="020B0604020202020204" pitchFamily="34" charset="0"/>
              </a:rPr>
              <a:t>Alles</a:t>
            </a:r>
            <a:r>
              <a:rPr lang="en-GB" sz="1300" dirty="0">
                <a:latin typeface="Arial" panose="020B0604020202020204" pitchFamily="34" charset="0"/>
                <a:cs typeface="Arial" panose="020B0604020202020204" pitchFamily="34" charset="0"/>
              </a:rPr>
              <a:t> OK?</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28E51D7-A879-B507-869D-5AFEFB14F1ED}"/>
              </a:ext>
            </a:extLst>
          </p:cNvPr>
          <p:cNvSpPr/>
          <p:nvPr/>
        </p:nvSpPr>
        <p:spPr bwMode="auto">
          <a:xfrm>
            <a:off x="3580730" y="2090828"/>
            <a:ext cx="2949262" cy="3230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300" dirty="0">
                <a:latin typeface="Arial" panose="020B0604020202020204" pitchFamily="34" charset="0"/>
                <a:cs typeface="Arial" panose="020B0604020202020204" pitchFamily="34" charset="0"/>
              </a:rPr>
              <a:t>Roep </a:t>
            </a:r>
            <a:r>
              <a:rPr lang="en-GB" sz="1300" dirty="0" err="1">
                <a:latin typeface="Arial" panose="020B0604020202020204" pitchFamily="34" charset="0"/>
                <a:cs typeface="Arial" panose="020B0604020202020204" pitchFamily="34" charset="0"/>
              </a:rPr>
              <a:t>hulp</a:t>
            </a:r>
            <a:endPar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E13A8B9-1626-A575-25B0-3A67685B18FF}"/>
              </a:ext>
            </a:extLst>
          </p:cNvPr>
          <p:cNvSpPr/>
          <p:nvPr/>
        </p:nvSpPr>
        <p:spPr bwMode="auto">
          <a:xfrm>
            <a:off x="3580730" y="2865080"/>
            <a:ext cx="2949262" cy="31849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Open airway (</a:t>
            </a:r>
            <a:r>
              <a:rPr kumimoji="0" lang="en-GB" sz="13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luchtweg</a:t>
            </a:r>
            <a:r>
              <a:rPr kumimoji="0" lang="en-GB" sz="13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p>
        </p:txBody>
      </p:sp>
      <p:cxnSp>
        <p:nvCxnSpPr>
          <p:cNvPr id="42" name="Straight Arrow Connector 41">
            <a:extLst>
              <a:ext uri="{FF2B5EF4-FFF2-40B4-BE49-F238E27FC236}">
                <a16:creationId xmlns:a16="http://schemas.microsoft.com/office/drawing/2014/main" id="{90053F48-4255-F3D0-B182-44641F0B8931}"/>
              </a:ext>
            </a:extLst>
          </p:cNvPr>
          <p:cNvCxnSpPr>
            <a:cxnSpLocks/>
          </p:cNvCxnSpPr>
          <p:nvPr/>
        </p:nvCxnSpPr>
        <p:spPr bwMode="auto">
          <a:xfrm>
            <a:off x="5043363" y="1698309"/>
            <a:ext cx="0" cy="39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F2DFCB9F-1CE3-BCDC-1721-07F2D7BEB5D9}"/>
              </a:ext>
            </a:extLst>
          </p:cNvPr>
          <p:cNvCxnSpPr>
            <a:cxnSpLocks/>
          </p:cNvCxnSpPr>
          <p:nvPr/>
        </p:nvCxnSpPr>
        <p:spPr bwMode="auto">
          <a:xfrm>
            <a:off x="5043363" y="961163"/>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E06F1C5B-E5EF-2961-5C59-215341629D55}"/>
              </a:ext>
            </a:extLst>
          </p:cNvPr>
          <p:cNvCxnSpPr>
            <a:cxnSpLocks/>
          </p:cNvCxnSpPr>
          <p:nvPr/>
        </p:nvCxnSpPr>
        <p:spPr bwMode="auto">
          <a:xfrm>
            <a:off x="5043363" y="2643290"/>
            <a:ext cx="0" cy="216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95592A1D-A27A-8AD1-8414-E283387DBA04}"/>
              </a:ext>
            </a:extLst>
          </p:cNvPr>
          <p:cNvCxnSpPr>
            <a:cxnSpLocks/>
          </p:cNvCxnSpPr>
          <p:nvPr/>
        </p:nvCxnSpPr>
        <p:spPr bwMode="auto">
          <a:xfrm>
            <a:off x="5043363" y="3203018"/>
            <a:ext cx="0" cy="612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5" name="Rectangle: Rounded Corners 17">
            <a:extLst>
              <a:ext uri="{FF2B5EF4-FFF2-40B4-BE49-F238E27FC236}">
                <a16:creationId xmlns:a16="http://schemas.microsoft.com/office/drawing/2014/main" id="{44CAF1DE-DEA4-E3F8-42AE-3C50DA2381C9}"/>
              </a:ext>
            </a:extLst>
          </p:cNvPr>
          <p:cNvSpPr/>
          <p:nvPr/>
        </p:nvSpPr>
        <p:spPr bwMode="auto">
          <a:xfrm>
            <a:off x="193642" y="1843859"/>
            <a:ext cx="3344708" cy="771208"/>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Alleen: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roep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om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hulp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bel 112</a:t>
            </a:r>
            <a:endParaRPr lang="en-GB" sz="1300"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b="1" dirty="0">
                <a:latin typeface="Arial" panose="020B0604020202020204" pitchFamily="34" charset="0"/>
                <a:cs typeface="Arial" panose="020B0604020202020204" pitchFamily="34" charset="0"/>
              </a:rPr>
              <a:t>Met twee: </a:t>
            </a: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belt 112/2222 </a:t>
            </a:r>
            <a:r>
              <a:rPr lang="en-GB" sz="1300" b="1" dirty="0" err="1">
                <a:latin typeface="Arial" panose="020B0604020202020204" pitchFamily="34" charset="0"/>
                <a:cs typeface="Arial" panose="020B0604020202020204" pitchFamily="34" charset="0"/>
              </a:rPr>
              <a:t>en</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blijft</a:t>
            </a:r>
            <a:r>
              <a:rPr lang="en-GB" sz="1300" b="1" dirty="0">
                <a:latin typeface="Arial" panose="020B0604020202020204" pitchFamily="34" charset="0"/>
                <a:cs typeface="Arial" panose="020B0604020202020204" pitchFamily="34" charset="0"/>
              </a:rPr>
              <a:t> in </a:t>
            </a:r>
            <a:r>
              <a:rPr lang="en-GB" sz="1300" b="1" dirty="0" err="1">
                <a:latin typeface="Arial" panose="020B0604020202020204" pitchFamily="34" charset="0"/>
                <a:cs typeface="Arial" panose="020B0604020202020204" pitchFamily="34" charset="0"/>
              </a:rPr>
              <a:t>buurt</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start BLS</a:t>
            </a:r>
            <a:endPar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Rounded Corners 17">
            <a:extLst>
              <a:ext uri="{FF2B5EF4-FFF2-40B4-BE49-F238E27FC236}">
                <a16:creationId xmlns:a16="http://schemas.microsoft.com/office/drawing/2014/main" id="{3E21DE38-A02C-A3A8-15D3-CCD048221157}"/>
              </a:ext>
            </a:extLst>
          </p:cNvPr>
          <p:cNvSpPr/>
          <p:nvPr/>
        </p:nvSpPr>
        <p:spPr bwMode="auto">
          <a:xfrm>
            <a:off x="131837" y="3041382"/>
            <a:ext cx="3344710" cy="509166"/>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Meld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levenloos</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kind</a:t>
            </a:r>
            <a:endParaRPr lang="en-GB" sz="1300" b="1" dirty="0">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GB" sz="1300" b="1" dirty="0" err="1">
                <a:latin typeface="Arial" panose="020B0604020202020204" pitchFamily="34" charset="0"/>
                <a:cs typeface="Arial" panose="020B0604020202020204" pitchFamily="34" charset="0"/>
              </a:rPr>
              <a:t>Iemand</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haalt</a:t>
            </a:r>
            <a:r>
              <a:rPr lang="en-GB" sz="1300" b="1" dirty="0">
                <a:latin typeface="Arial" panose="020B0604020202020204" pitchFamily="34" charset="0"/>
                <a:cs typeface="Arial" panose="020B0604020202020204" pitchFamily="34" charset="0"/>
              </a:rPr>
              <a:t> </a:t>
            </a:r>
            <a:r>
              <a:rPr lang="en-GB" sz="1300" b="1" dirty="0" err="1">
                <a:latin typeface="Arial" panose="020B0604020202020204" pitchFamily="34" charset="0"/>
                <a:cs typeface="Arial" panose="020B0604020202020204" pitchFamily="34" charset="0"/>
              </a:rPr>
              <a:t>materiaal</a:t>
            </a:r>
            <a:r>
              <a:rPr lang="en-GB" sz="1300" b="1" dirty="0">
                <a:latin typeface="Arial" panose="020B0604020202020204" pitchFamily="34" charset="0"/>
                <a:cs typeface="Arial" panose="020B0604020202020204" pitchFamily="34" charset="0"/>
              </a:rPr>
              <a:t>/AED</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ctangle: Rounded Corners 17">
            <a:extLst>
              <a:ext uri="{FF2B5EF4-FFF2-40B4-BE49-F238E27FC236}">
                <a16:creationId xmlns:a16="http://schemas.microsoft.com/office/drawing/2014/main" id="{6843E10D-AC2F-9758-8FEF-F30A112680A4}"/>
              </a:ext>
            </a:extLst>
          </p:cNvPr>
          <p:cNvSpPr/>
          <p:nvPr/>
        </p:nvSpPr>
        <p:spPr bwMode="auto">
          <a:xfrm>
            <a:off x="193642" y="3976863"/>
            <a:ext cx="3221101" cy="771209"/>
          </a:xfrm>
          <a:prstGeom prst="roundRect">
            <a:avLst/>
          </a:prstGeom>
          <a:solidFill>
            <a:schemeClr val="accent6">
              <a:lumMod val="20000"/>
              <a:lumOff val="80000"/>
            </a:schemeClr>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Alleen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zonder</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gsm of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bereik</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haal</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hulp</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na</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1 </a:t>
            </a:r>
            <a:r>
              <a:rPr kumimoji="0" lang="en-GB" sz="13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minuut</a:t>
            </a:r>
            <a:r>
              <a:rPr kumimoji="0" lang="en-GB" sz="13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CPR. </a:t>
            </a:r>
          </a:p>
        </p:txBody>
      </p:sp>
    </p:spTree>
    <p:extLst>
      <p:ext uri="{BB962C8B-B14F-4D97-AF65-F5344CB8AC3E}">
        <p14:creationId xmlns:p14="http://schemas.microsoft.com/office/powerpoint/2010/main" val="262321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6BF5D78-FC8A-16BE-E074-E8A4B651CF45}"/>
              </a:ext>
            </a:extLst>
          </p:cNvPr>
          <p:cNvSpPr txBox="1">
            <a:spLocks noChangeArrowheads="1"/>
          </p:cNvSpPr>
          <p:nvPr/>
        </p:nvSpPr>
        <p:spPr bwMode="auto">
          <a:xfrm>
            <a:off x="360000" y="468000"/>
            <a:ext cx="5147688" cy="764364"/>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defRPr/>
            </a:pPr>
            <a:r>
              <a:rPr lang="en-GB" altLang="en-US" sz="3200" b="1" kern="0" dirty="0">
                <a:solidFill>
                  <a:srgbClr val="2E5796"/>
                </a:solidFill>
                <a:latin typeface="Arial" panose="020B0604020202020204" pitchFamily="34" charset="0"/>
                <a:cs typeface="Arial" panose="020B0604020202020204" pitchFamily="34" charset="0"/>
              </a:rPr>
              <a:t>Cardiac arrest algorithm</a:t>
            </a:r>
          </a:p>
        </p:txBody>
      </p:sp>
      <p:sp>
        <p:nvSpPr>
          <p:cNvPr id="9" name="Rectangle: Rounded Corners 8">
            <a:extLst>
              <a:ext uri="{FF2B5EF4-FFF2-40B4-BE49-F238E27FC236}">
                <a16:creationId xmlns:a16="http://schemas.microsoft.com/office/drawing/2014/main" id="{827B2713-39A3-91C5-D578-D5838A788E6B}"/>
              </a:ext>
            </a:extLst>
          </p:cNvPr>
          <p:cNvSpPr/>
          <p:nvPr/>
        </p:nvSpPr>
        <p:spPr bwMode="auto">
          <a:xfrm>
            <a:off x="2865636" y="1702239"/>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Open airway</a:t>
            </a:r>
          </a:p>
        </p:txBody>
      </p:sp>
      <p:cxnSp>
        <p:nvCxnSpPr>
          <p:cNvPr id="23" name="Straight Arrow Connector 22">
            <a:extLst>
              <a:ext uri="{FF2B5EF4-FFF2-40B4-BE49-F238E27FC236}">
                <a16:creationId xmlns:a16="http://schemas.microsoft.com/office/drawing/2014/main" id="{F5B54320-E556-4D06-14F6-FCC1F0D0543F}"/>
              </a:ext>
            </a:extLst>
          </p:cNvPr>
          <p:cNvCxnSpPr>
            <a:cxnSpLocks/>
          </p:cNvCxnSpPr>
          <p:nvPr/>
        </p:nvCxnSpPr>
        <p:spPr bwMode="auto">
          <a:xfrm>
            <a:off x="4588689" y="216905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pic>
        <p:nvPicPr>
          <p:cNvPr id="12" name="Afbeelding 11">
            <a:extLst>
              <a:ext uri="{FF2B5EF4-FFF2-40B4-BE49-F238E27FC236}">
                <a16:creationId xmlns:a16="http://schemas.microsoft.com/office/drawing/2014/main" id="{7F743F18-D95E-7920-B2EA-7006C3084DDB}"/>
              </a:ext>
            </a:extLst>
          </p:cNvPr>
          <p:cNvPicPr>
            <a:picLocks noChangeAspect="1"/>
          </p:cNvPicPr>
          <p:nvPr/>
        </p:nvPicPr>
        <p:blipFill rotWithShape="1">
          <a:blip r:embed="rId3"/>
          <a:srcRect b="5739"/>
          <a:stretch/>
        </p:blipFill>
        <p:spPr>
          <a:xfrm>
            <a:off x="3099557" y="2268322"/>
            <a:ext cx="790007" cy="806719"/>
          </a:xfrm>
          <a:prstGeom prst="ellipse">
            <a:avLst/>
          </a:prstGeom>
        </p:spPr>
      </p:pic>
      <p:pic>
        <p:nvPicPr>
          <p:cNvPr id="16" name="Afbeelding 15" descr="Afbeelding met clipart, illustratie, tekening, Tekenfilm&#10;&#10;Door AI gegenereerde inhoud is mogelijk onjuist.">
            <a:extLst>
              <a:ext uri="{FF2B5EF4-FFF2-40B4-BE49-F238E27FC236}">
                <a16:creationId xmlns:a16="http://schemas.microsoft.com/office/drawing/2014/main" id="{D1E788BF-38A9-129E-6A8D-D3C936951A0A}"/>
              </a:ext>
            </a:extLst>
          </p:cNvPr>
          <p:cNvPicPr>
            <a:picLocks noChangeAspect="1"/>
          </p:cNvPicPr>
          <p:nvPr/>
        </p:nvPicPr>
        <p:blipFill>
          <a:blip r:embed="rId4" cstate="email">
            <a:extLst>
              <a:ext uri="{28A0092B-C50C-407E-A947-70E740481C1C}">
                <a14:useLocalDpi xmlns:a14="http://schemas.microsoft.com/office/drawing/2010/main"/>
              </a:ext>
            </a:extLst>
          </a:blip>
          <a:srcRect b="20190"/>
          <a:stretch>
            <a:fillRect/>
          </a:stretch>
        </p:blipFill>
        <p:spPr>
          <a:xfrm>
            <a:off x="202262" y="3608948"/>
            <a:ext cx="8733920" cy="32490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F6B1178-673D-16DC-7085-0B36663184FC}"/>
              </a:ext>
            </a:extLst>
          </p:cNvPr>
          <p:cNvSpPr>
            <a:spLocks noChangeArrowheads="1"/>
          </p:cNvSpPr>
          <p:nvPr/>
        </p:nvSpPr>
        <p:spPr bwMode="auto">
          <a:xfrm flipV="1">
            <a:off x="2690813" y="6340475"/>
            <a:ext cx="376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4579" name="Rectangle 23">
            <a:extLst>
              <a:ext uri="{FF2B5EF4-FFF2-40B4-BE49-F238E27FC236}">
                <a16:creationId xmlns:a16="http://schemas.microsoft.com/office/drawing/2014/main" id="{2DED167F-5DE9-551D-C983-7CE1C75C6883}"/>
              </a:ext>
            </a:extLst>
          </p:cNvPr>
          <p:cNvSpPr>
            <a:spLocks noChangeArrowheads="1"/>
          </p:cNvSpPr>
          <p:nvPr/>
        </p:nvSpPr>
        <p:spPr bwMode="auto">
          <a:xfrm flipV="1">
            <a:off x="2689225" y="6340475"/>
            <a:ext cx="3762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endParaRPr lang="en-GB" altLang="en-US"/>
          </a:p>
        </p:txBody>
      </p:sp>
      <p:sp>
        <p:nvSpPr>
          <p:cNvPr id="24582" name="TextBox 1">
            <a:extLst>
              <a:ext uri="{FF2B5EF4-FFF2-40B4-BE49-F238E27FC236}">
                <a16:creationId xmlns:a16="http://schemas.microsoft.com/office/drawing/2014/main" id="{FF43512B-753E-4FFC-AD10-D6BB05832593}"/>
              </a:ext>
            </a:extLst>
          </p:cNvPr>
          <p:cNvSpPr txBox="1">
            <a:spLocks noChangeArrowheads="1"/>
          </p:cNvSpPr>
          <p:nvPr/>
        </p:nvSpPr>
        <p:spPr bwMode="auto">
          <a:xfrm>
            <a:off x="1841125" y="3645024"/>
            <a:ext cx="3457575" cy="523220"/>
          </a:xfrm>
          <a:prstGeom prst="rect">
            <a:avLst/>
          </a:prstGeom>
          <a:solidFill>
            <a:srgbClr val="2470B8"/>
          </a:solidFill>
          <a:ln>
            <a:noFill/>
          </a:ln>
        </p:spPr>
        <p:txBody>
          <a:bodyPr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spcBef>
                <a:spcPts val="1200"/>
              </a:spcBef>
              <a:spcAft>
                <a:spcPts val="1200"/>
              </a:spcAft>
            </a:pPr>
            <a:r>
              <a:rPr lang="en-GB" altLang="en-US" sz="2800" dirty="0">
                <a:solidFill>
                  <a:schemeClr val="bg1"/>
                </a:solidFill>
                <a:latin typeface="Arial" panose="020B0604020202020204" pitchFamily="34" charset="0"/>
                <a:cs typeface="Arial" panose="020B0604020202020204" pitchFamily="34" charset="0"/>
              </a:rPr>
              <a:t>Airway </a:t>
            </a:r>
            <a:r>
              <a:rPr lang="en-GB" altLang="en-US" sz="2800" dirty="0" err="1">
                <a:solidFill>
                  <a:schemeClr val="bg1"/>
                </a:solidFill>
                <a:latin typeface="Arial" panose="020B0604020202020204" pitchFamily="34" charset="0"/>
                <a:cs typeface="Arial" panose="020B0604020202020204" pitchFamily="34" charset="0"/>
              </a:rPr>
              <a:t>openen</a:t>
            </a:r>
            <a:endParaRPr lang="en-GB" altLang="en-US" sz="2800" dirty="0">
              <a:solidFill>
                <a:schemeClr val="bg1"/>
              </a:solidFill>
              <a:latin typeface="Arial" panose="020B0604020202020204" pitchFamily="34" charset="0"/>
              <a:cs typeface="Arial" panose="020B0604020202020204" pitchFamily="34" charset="0"/>
            </a:endParaRPr>
          </a:p>
        </p:txBody>
      </p:sp>
      <p:pic>
        <p:nvPicPr>
          <p:cNvPr id="4" name="Picture 3" descr="A baby being examined by a doctor&#10;&#10;Description automatically generated with low confidence">
            <a:extLst>
              <a:ext uri="{FF2B5EF4-FFF2-40B4-BE49-F238E27FC236}">
                <a16:creationId xmlns:a16="http://schemas.microsoft.com/office/drawing/2014/main" id="{7ED7D2AD-F2E5-9D3D-9711-B982F312C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2" y="367273"/>
            <a:ext cx="4211960" cy="2979711"/>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scene, person, room, medical equipment&#10;&#10;Description automatically generated">
            <a:extLst>
              <a:ext uri="{FF2B5EF4-FFF2-40B4-BE49-F238E27FC236}">
                <a16:creationId xmlns:a16="http://schemas.microsoft.com/office/drawing/2014/main" id="{2835A0C1-7381-D313-5A39-EA58E8277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67274"/>
            <a:ext cx="4211960" cy="2979710"/>
          </a:xfrm>
          <a:prstGeom prst="rect">
            <a:avLst/>
          </a:prstGeom>
          <a:ln>
            <a:noFill/>
          </a:ln>
          <a:effectLst>
            <a:outerShdw blurRad="292100" dist="139700" dir="2700000" algn="tl" rotWithShape="0">
              <a:srgbClr val="333333">
                <a:alpha val="65000"/>
              </a:srgbClr>
            </a:outerShdw>
          </a:effectLst>
        </p:spPr>
      </p:pic>
      <p:pic>
        <p:nvPicPr>
          <p:cNvPr id="5" name="Picture 6">
            <a:extLst>
              <a:ext uri="{FF2B5EF4-FFF2-40B4-BE49-F238E27FC236}">
                <a16:creationId xmlns:a16="http://schemas.microsoft.com/office/drawing/2014/main" id="{AB7D48C0-5FE2-C947-3165-B81FB33F5020}"/>
              </a:ext>
            </a:extLst>
          </p:cNvPr>
          <p:cNvPicPr/>
          <p:nvPr/>
        </p:nvPicPr>
        <p:blipFill rotWithShape="1">
          <a:blip r:embed="rId5">
            <a:extLst>
              <a:ext uri="{28A0092B-C50C-407E-A947-70E740481C1C}">
                <a14:useLocalDpi xmlns:a14="http://schemas.microsoft.com/office/drawing/2010/main" val="0"/>
              </a:ext>
            </a:extLst>
          </a:blip>
          <a:srcRect l="-1" r="51049"/>
          <a:stretch/>
        </p:blipFill>
        <p:spPr bwMode="auto">
          <a:xfrm>
            <a:off x="5753100" y="4190355"/>
            <a:ext cx="2649860" cy="1906012"/>
          </a:xfrm>
          <a:prstGeom prst="rect">
            <a:avLst/>
          </a:prstGeom>
          <a:noFill/>
          <a:ln>
            <a:noFill/>
          </a:ln>
        </p:spPr>
      </p:pic>
    </p:spTree>
  </p:cSld>
  <p:clrMapOvr>
    <a:masterClrMapping/>
  </p:clrMapOvr>
  <p:transition spd="med">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C4B37-ACE5-48F0-AE64-F7F649081134}"/>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76DB283B-9BEE-2A71-029A-332DA8CCEFAF}"/>
              </a:ext>
            </a:extLst>
          </p:cNvPr>
          <p:cNvSpPr txBox="1">
            <a:spLocks noChangeArrowheads="1"/>
          </p:cNvSpPr>
          <p:nvPr/>
        </p:nvSpPr>
        <p:spPr bwMode="auto">
          <a:xfrm>
            <a:off x="360000" y="468000"/>
            <a:ext cx="5147688" cy="764364"/>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Times" pitchFamily="-1" charset="0"/>
              </a:defRPr>
            </a:lvl6pPr>
            <a:lvl7pPr marL="914400" algn="ctr" rtl="0" eaLnBrk="1" fontAlgn="base" hangingPunct="1">
              <a:spcBef>
                <a:spcPct val="0"/>
              </a:spcBef>
              <a:spcAft>
                <a:spcPct val="0"/>
              </a:spcAft>
              <a:defRPr sz="4400">
                <a:solidFill>
                  <a:schemeClr val="tx2"/>
                </a:solidFill>
                <a:latin typeface="Times" pitchFamily="-1" charset="0"/>
              </a:defRPr>
            </a:lvl7pPr>
            <a:lvl8pPr marL="1371600" algn="ctr" rtl="0" eaLnBrk="1" fontAlgn="base" hangingPunct="1">
              <a:spcBef>
                <a:spcPct val="0"/>
              </a:spcBef>
              <a:spcAft>
                <a:spcPct val="0"/>
              </a:spcAft>
              <a:defRPr sz="4400">
                <a:solidFill>
                  <a:schemeClr val="tx2"/>
                </a:solidFill>
                <a:latin typeface="Times" pitchFamily="-1" charset="0"/>
              </a:defRPr>
            </a:lvl8pPr>
            <a:lvl9pPr marL="1828800" algn="ctr" rtl="0" eaLnBrk="1" fontAlgn="base" hangingPunct="1">
              <a:spcBef>
                <a:spcPct val="0"/>
              </a:spcBef>
              <a:spcAft>
                <a:spcPct val="0"/>
              </a:spcAft>
              <a:defRPr sz="4400">
                <a:solidFill>
                  <a:schemeClr val="tx2"/>
                </a:solidFill>
                <a:latin typeface="Times" pitchFamily="-1" charset="0"/>
              </a:defRPr>
            </a:lvl9pPr>
          </a:lstStyle>
          <a:p>
            <a:pPr algn="l" eaLnBrk="1" hangingPunct="1">
              <a:defRPr/>
            </a:pPr>
            <a:r>
              <a:rPr lang="en-GB" altLang="en-US" sz="3200" b="1" kern="0" dirty="0">
                <a:solidFill>
                  <a:srgbClr val="2E5796"/>
                </a:solidFill>
                <a:latin typeface="Arial" panose="020B0604020202020204" pitchFamily="34" charset="0"/>
                <a:cs typeface="Arial" panose="020B0604020202020204" pitchFamily="34" charset="0"/>
              </a:rPr>
              <a:t>Cardiac arrest algorithm</a:t>
            </a:r>
          </a:p>
        </p:txBody>
      </p:sp>
      <p:grpSp>
        <p:nvGrpSpPr>
          <p:cNvPr id="15" name="Group 14">
            <a:extLst>
              <a:ext uri="{FF2B5EF4-FFF2-40B4-BE49-F238E27FC236}">
                <a16:creationId xmlns:a16="http://schemas.microsoft.com/office/drawing/2014/main" id="{49659F2C-66A5-B08B-65F4-41336AFD6B5C}"/>
              </a:ext>
            </a:extLst>
          </p:cNvPr>
          <p:cNvGrpSpPr/>
          <p:nvPr/>
        </p:nvGrpSpPr>
        <p:grpSpPr>
          <a:xfrm>
            <a:off x="6387357" y="3155221"/>
            <a:ext cx="2805970" cy="584775"/>
            <a:chOff x="6191620" y="3284819"/>
            <a:chExt cx="2805970" cy="584775"/>
          </a:xfrm>
        </p:grpSpPr>
        <p:sp>
          <p:nvSpPr>
            <p:cNvPr id="3" name="TextBox 2">
              <a:extLst>
                <a:ext uri="{FF2B5EF4-FFF2-40B4-BE49-F238E27FC236}">
                  <a16:creationId xmlns:a16="http://schemas.microsoft.com/office/drawing/2014/main" id="{40EDB331-1622-8480-B41B-756B7BF864D1}"/>
                </a:ext>
              </a:extLst>
            </p:cNvPr>
            <p:cNvSpPr txBox="1"/>
            <p:nvPr/>
          </p:nvSpPr>
          <p:spPr>
            <a:xfrm>
              <a:off x="6786958" y="3284819"/>
              <a:ext cx="2210632"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Mond op </a:t>
              </a:r>
              <a:r>
                <a:rPr lang="en-GB" sz="1600" dirty="0" err="1">
                  <a:latin typeface="Arial" panose="020B0604020202020204" pitchFamily="34" charset="0"/>
                  <a:cs typeface="Arial" panose="020B0604020202020204" pitchFamily="34" charset="0"/>
                </a:rPr>
                <a:t>mond</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neus</a:t>
              </a:r>
              <a:r>
                <a:rPr lang="en-GB" sz="1600" dirty="0">
                  <a:latin typeface="Arial" panose="020B0604020202020204" pitchFamily="34" charset="0"/>
                  <a:cs typeface="Arial" panose="020B0604020202020204" pitchFamily="34" charset="0"/>
                </a:rPr>
                <a:t>) of met </a:t>
              </a:r>
              <a:r>
                <a:rPr lang="en-GB" sz="1600" dirty="0" err="1">
                  <a:latin typeface="Arial" panose="020B0604020202020204" pitchFamily="34" charset="0"/>
                  <a:cs typeface="Arial" panose="020B0604020202020204" pitchFamily="34" charset="0"/>
                </a:rPr>
                <a:t>hulpmiddelen</a:t>
              </a:r>
              <a:endParaRPr lang="en-GB" sz="1600" dirty="0">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1524CBFD-1F03-E68B-5224-4B3D644B98CD}"/>
                </a:ext>
              </a:extLst>
            </p:cNvPr>
            <p:cNvCxnSpPr/>
            <p:nvPr/>
          </p:nvCxnSpPr>
          <p:spPr bwMode="auto">
            <a:xfrm flipH="1">
              <a:off x="6191620" y="3592148"/>
              <a:ext cx="792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8" name="Rectangle: Rounded Corners 7">
            <a:extLst>
              <a:ext uri="{FF2B5EF4-FFF2-40B4-BE49-F238E27FC236}">
                <a16:creationId xmlns:a16="http://schemas.microsoft.com/office/drawing/2014/main" id="{6566A64A-8C68-C825-78E4-D6D02C1202EE}"/>
              </a:ext>
            </a:extLst>
          </p:cNvPr>
          <p:cNvSpPr/>
          <p:nvPr/>
        </p:nvSpPr>
        <p:spPr bwMode="auto">
          <a:xfrm>
            <a:off x="6191608" y="2352801"/>
            <a:ext cx="2592381" cy="677679"/>
          </a:xfrm>
          <a:prstGeom prst="roundRect">
            <a:avLst/>
          </a:prstGeom>
          <a:solidFill>
            <a:srgbClr val="FCE1ED"/>
          </a:solidFill>
          <a:ln w="28575" cap="flat" cmpd="sng" algn="ctr">
            <a:solidFill>
              <a:srgbClr val="F6A3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Ademt</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niet</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normaal</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Geen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tekenen</a:t>
            </a:r>
            <a:r>
              <a:rPr kumimoji="0" lang="en-GB"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van </a:t>
            </a:r>
            <a:r>
              <a:rPr kumimoji="0" lang="en-GB"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leven</a:t>
            </a:r>
            <a:endParaRPr lang="en-GB" sz="16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C052078E-EDD0-7FFD-C270-9778BA5D7FFF}"/>
              </a:ext>
            </a:extLst>
          </p:cNvPr>
          <p:cNvSpPr/>
          <p:nvPr/>
        </p:nvSpPr>
        <p:spPr bwMode="auto">
          <a:xfrm>
            <a:off x="2865636" y="1702239"/>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panose="020B0604020202020204" pitchFamily="34" charset="0"/>
                <a:cs typeface="Arial" panose="020B0604020202020204" pitchFamily="34" charset="0"/>
              </a:rPr>
              <a:t>Open airway</a:t>
            </a:r>
          </a:p>
        </p:txBody>
      </p:sp>
      <p:cxnSp>
        <p:nvCxnSpPr>
          <p:cNvPr id="11" name="Straight Arrow Connector 10">
            <a:extLst>
              <a:ext uri="{FF2B5EF4-FFF2-40B4-BE49-F238E27FC236}">
                <a16:creationId xmlns:a16="http://schemas.microsoft.com/office/drawing/2014/main" id="{463F53C2-CD28-F6B4-8F9C-A4C62BBCE9DF}"/>
              </a:ext>
            </a:extLst>
          </p:cNvPr>
          <p:cNvCxnSpPr>
            <a:cxnSpLocks/>
          </p:cNvCxnSpPr>
          <p:nvPr/>
        </p:nvCxnSpPr>
        <p:spPr bwMode="auto">
          <a:xfrm>
            <a:off x="4586031" y="368837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7E4DA7F1-EA94-775F-2607-738AEF463519}"/>
              </a:ext>
            </a:extLst>
          </p:cNvPr>
          <p:cNvSpPr/>
          <p:nvPr/>
        </p:nvSpPr>
        <p:spPr bwMode="auto">
          <a:xfrm>
            <a:off x="2891977" y="3249296"/>
            <a:ext cx="3440788" cy="468000"/>
          </a:xfrm>
          <a:prstGeom prst="roundRect">
            <a:avLst/>
          </a:prstGeom>
          <a:solidFill>
            <a:srgbClr val="E5E9F5"/>
          </a:solidFill>
          <a:ln w="28575" cap="flat" cmpd="sng" algn="ctr">
            <a:solidFill>
              <a:srgbClr val="5998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Arial" panose="020B0604020202020204" pitchFamily="34" charset="0"/>
                <a:cs typeface="Arial" panose="020B0604020202020204" pitchFamily="34" charset="0"/>
              </a:rPr>
              <a:t>5 rescue breaths</a:t>
            </a:r>
            <a:endParaRPr kumimoji="0" lang="en-GB"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3E513D6C-5133-679B-EE80-71E47C04456C}"/>
              </a:ext>
            </a:extLst>
          </p:cNvPr>
          <p:cNvCxnSpPr>
            <a:cxnSpLocks/>
          </p:cNvCxnSpPr>
          <p:nvPr/>
        </p:nvCxnSpPr>
        <p:spPr bwMode="auto">
          <a:xfrm>
            <a:off x="4588689" y="2169053"/>
            <a:ext cx="0" cy="108000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pic>
        <p:nvPicPr>
          <p:cNvPr id="12" name="Afbeelding 11">
            <a:extLst>
              <a:ext uri="{FF2B5EF4-FFF2-40B4-BE49-F238E27FC236}">
                <a16:creationId xmlns:a16="http://schemas.microsoft.com/office/drawing/2014/main" id="{D3207F80-D40B-1AB3-010A-E8230118104A}"/>
              </a:ext>
            </a:extLst>
          </p:cNvPr>
          <p:cNvPicPr>
            <a:picLocks noChangeAspect="1"/>
          </p:cNvPicPr>
          <p:nvPr/>
        </p:nvPicPr>
        <p:blipFill rotWithShape="1">
          <a:blip r:embed="rId3"/>
          <a:srcRect b="5739"/>
          <a:stretch/>
        </p:blipFill>
        <p:spPr>
          <a:xfrm>
            <a:off x="3099557" y="2268322"/>
            <a:ext cx="790007" cy="806719"/>
          </a:xfrm>
          <a:prstGeom prst="ellipse">
            <a:avLst/>
          </a:prstGeom>
        </p:spPr>
      </p:pic>
    </p:spTree>
    <p:extLst>
      <p:ext uri="{BB962C8B-B14F-4D97-AF65-F5344CB8AC3E}">
        <p14:creationId xmlns:p14="http://schemas.microsoft.com/office/powerpoint/2010/main" val="427467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9" descr="DSC03867.JPG">
            <a:extLst>
              <a:ext uri="{FF2B5EF4-FFF2-40B4-BE49-F238E27FC236}">
                <a16:creationId xmlns:a16="http://schemas.microsoft.com/office/drawing/2014/main" id="{A7D77ECC-51B4-80D8-7F40-F68BC9E7E66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1131" y="258276"/>
            <a:ext cx="2398470" cy="18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701" name="TextBox 7">
            <a:extLst>
              <a:ext uri="{FF2B5EF4-FFF2-40B4-BE49-F238E27FC236}">
                <a16:creationId xmlns:a16="http://schemas.microsoft.com/office/drawing/2014/main" id="{20B129F9-567A-7144-EC18-290FE8AA26A1}"/>
              </a:ext>
            </a:extLst>
          </p:cNvPr>
          <p:cNvSpPr txBox="1">
            <a:spLocks noChangeArrowheads="1"/>
          </p:cNvSpPr>
          <p:nvPr/>
        </p:nvSpPr>
        <p:spPr bwMode="auto">
          <a:xfrm>
            <a:off x="4807774" y="449504"/>
            <a:ext cx="3457575" cy="900000"/>
          </a:xfrm>
          <a:prstGeom prst="rect">
            <a:avLst/>
          </a:prstGeom>
          <a:solidFill>
            <a:srgbClr val="2470B8"/>
          </a:solidFill>
          <a:ln>
            <a:noFill/>
          </a:ln>
        </p:spPr>
        <p:txBody>
          <a:bodyPr anchor="ct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eaLnBrk="1" hangingPunct="1"/>
            <a:r>
              <a:rPr lang="en-GB" altLang="en-US">
                <a:solidFill>
                  <a:schemeClr val="bg1"/>
                </a:solidFill>
              </a:rPr>
              <a:t>5 rescue breaths</a:t>
            </a:r>
          </a:p>
        </p:txBody>
      </p:sp>
      <p:pic>
        <p:nvPicPr>
          <p:cNvPr id="3" name="Picture 2" descr="A person kissing a baby&#10;&#10;Description automatically generated with medium confidence">
            <a:extLst>
              <a:ext uri="{FF2B5EF4-FFF2-40B4-BE49-F238E27FC236}">
                <a16:creationId xmlns:a16="http://schemas.microsoft.com/office/drawing/2014/main" id="{321AA67D-72F6-666F-C727-38022162E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7872" y="1741180"/>
            <a:ext cx="2700300" cy="180020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person, medical equipment, medical, bottle&#10;&#10;Description automatically generated">
            <a:extLst>
              <a:ext uri="{FF2B5EF4-FFF2-40B4-BE49-F238E27FC236}">
                <a16:creationId xmlns:a16="http://schemas.microsoft.com/office/drawing/2014/main" id="{866F21DA-7B1B-DB6E-AE55-EF0A4EDCB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805" y="3946747"/>
            <a:ext cx="2860367" cy="2417347"/>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healthcare, medical equipment, medical, person&#10;&#10;Description automatically generated">
            <a:extLst>
              <a:ext uri="{FF2B5EF4-FFF2-40B4-BE49-F238E27FC236}">
                <a16:creationId xmlns:a16="http://schemas.microsoft.com/office/drawing/2014/main" id="{BA163384-171D-EAB5-05B0-1FD98813B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120" y="2520280"/>
            <a:ext cx="2139701" cy="2852935"/>
          </a:xfrm>
          <a:prstGeom prst="rect">
            <a:avLst/>
          </a:prstGeom>
          <a:ln>
            <a:noFill/>
          </a:ln>
          <a:effectLst>
            <a:outerShdw blurRad="292100" dist="139700" dir="2700000" algn="tl" rotWithShape="0">
              <a:srgbClr val="333333">
                <a:alpha val="65000"/>
              </a:srgbClr>
            </a:outerShdw>
          </a:effectLst>
        </p:spPr>
      </p:pic>
      <p:pic>
        <p:nvPicPr>
          <p:cNvPr id="2" name="Picture 2">
            <a:extLst>
              <a:ext uri="{FF2B5EF4-FFF2-40B4-BE49-F238E27FC236}">
                <a16:creationId xmlns:a16="http://schemas.microsoft.com/office/drawing/2014/main" id="{11ADFB86-68FC-8D36-00F5-94FCB8366D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6608" y="2520280"/>
            <a:ext cx="2546272" cy="22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ut/>
  </p:transition>
</p:sld>
</file>

<file path=ppt/theme/theme1.xml><?xml version="1.0" encoding="utf-8"?>
<a:theme xmlns:a="http://schemas.openxmlformats.org/drawingml/2006/main" name="ALSG Master Layou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354DA330BD5A4C9FCF72D726C9CC06" ma:contentTypeVersion="36" ma:contentTypeDescription="Create a new document." ma:contentTypeScope="" ma:versionID="341b237ff2262b22d5e4bdd445c599de">
  <xsd:schema xmlns:xsd="http://www.w3.org/2001/XMLSchema" xmlns:xs="http://www.w3.org/2001/XMLSchema" xmlns:p="http://schemas.microsoft.com/office/2006/metadata/properties" xmlns:ns2="b2f304b4-c112-4b70-9f19-37216e24449e" xmlns:ns3="095235e1-cac3-48c6-ba25-9444b617c5a9" targetNamespace="http://schemas.microsoft.com/office/2006/metadata/properties" ma:root="true" ma:fieldsID="3dba8b450de2c9fd04c2acb6f58d26d3" ns2:_="" ns3:_="">
    <xsd:import namespace="b2f304b4-c112-4b70-9f19-37216e24449e"/>
    <xsd:import namespace="095235e1-cac3-48c6-ba25-9444b617c5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element ref="ns2:Edited_x003f_"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304b4-c112-4b70-9f19-37216e2444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2d7ee7c-b987-402f-8388-316970a80103" ma:termSetId="09814cd3-568e-fe90-9814-8d621ff8fb84" ma:anchorId="fba54fb3-c3e1-fe81-a776-ca4b69148c4d" ma:open="true" ma:isKeyword="false">
      <xsd:complexType>
        <xsd:sequence>
          <xsd:element ref="pc:Terms" minOccurs="0" maxOccurs="1"/>
        </xsd:sequence>
      </xsd:complexType>
    </xsd:element>
    <xsd:element name="Edited_x003f_" ma:index="24" nillable="true" ma:displayName="Edited?" ma:default="0" ma:format="Dropdown" ma:internalName="Edited_x003f_">
      <xsd:simpleType>
        <xsd:restriction base="dms:Boolean"/>
      </xsd:simpleType>
    </xsd:element>
    <xsd:element name="Notes" ma:index="25" nillable="true" ma:displayName="Notes" ma:format="Dropdown" ma:internalName="Notes">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5235e1-cac3-48c6-ba25-9444b617c5a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3fe69-b0a4-423a-843f-aa8a16b9fcc8}" ma:internalName="TaxCatchAll" ma:showField="CatchAllData" ma:web="095235e1-cac3-48c6-ba25-9444b617c5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2f304b4-c112-4b70-9f19-37216e24449e">
      <Terms xmlns="http://schemas.microsoft.com/office/infopath/2007/PartnerControls"/>
    </lcf76f155ced4ddcb4097134ff3c332f>
    <TaxCatchAll xmlns="095235e1-cac3-48c6-ba25-9444b617c5a9" xsi:nil="true"/>
    <Edited_x003f_ xmlns="b2f304b4-c112-4b70-9f19-37216e24449e">false</Edited_x003f_>
    <Notes xmlns="b2f304b4-c112-4b70-9f19-37216e24449e" xsi:nil="true"/>
    <SharedWithUsers xmlns="095235e1-cac3-48c6-ba25-9444b617c5a9">
      <UserInfo>
        <DisplayName>DENNING Kate</DisplayName>
        <AccountId>27</AccountId>
        <AccountType/>
      </UserInfo>
    </SharedWithUsers>
  </documentManagement>
</p:properties>
</file>

<file path=customXml/itemProps1.xml><?xml version="1.0" encoding="utf-8"?>
<ds:datastoreItem xmlns:ds="http://schemas.openxmlformats.org/officeDocument/2006/customXml" ds:itemID="{FE642B2A-252D-4A17-9894-EF7BD933212A}">
  <ds:schemaRefs>
    <ds:schemaRef ds:uri="095235e1-cac3-48c6-ba25-9444b617c5a9"/>
    <ds:schemaRef ds:uri="b2f304b4-c112-4b70-9f19-37216e2444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91E32A-E391-4727-A790-DB1DB36D03CD}">
  <ds:schemaRefs>
    <ds:schemaRef ds:uri="http://schemas.microsoft.com/sharepoint/v3/contenttype/forms"/>
  </ds:schemaRefs>
</ds:datastoreItem>
</file>

<file path=customXml/itemProps3.xml><?xml version="1.0" encoding="utf-8"?>
<ds:datastoreItem xmlns:ds="http://schemas.openxmlformats.org/officeDocument/2006/customXml" ds:itemID="{D4E65709-27A6-4D3F-A51A-06769CEEC2AB}">
  <ds:schemaRefs>
    <ds:schemaRef ds:uri="http://schemas.microsoft.com/office/infopath/2007/PartnerControls"/>
    <ds:schemaRef ds:uri="b2f304b4-c112-4b70-9f19-37216e24449e"/>
    <ds:schemaRef ds:uri="http://schemas.microsoft.com/office/2006/documentManagement/types"/>
    <ds:schemaRef ds:uri="http://schemas.openxmlformats.org/package/2006/metadata/core-properties"/>
    <ds:schemaRef ds:uri="http://purl.org/dc/elements/1.1/"/>
    <ds:schemaRef ds:uri="095235e1-cac3-48c6-ba25-9444b617c5a9"/>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ALSG Master Layout</Template>
  <TotalTime>1456</TotalTime>
  <Words>3520</Words>
  <Application>Microsoft Macintosh PowerPoint</Application>
  <PresentationFormat>Diavoorstelling (4:3)</PresentationFormat>
  <Paragraphs>312</Paragraphs>
  <Slides>41</Slides>
  <Notes>39</Notes>
  <HiddenSlides>0</HiddenSlides>
  <MMClips>1</MMClips>
  <ScaleCrop>false</ScaleCrop>
  <HeadingPairs>
    <vt:vector size="6" baseType="variant">
      <vt:variant>
        <vt:lpstr>Gebruikte lettertypen</vt:lpstr>
      </vt:variant>
      <vt:variant>
        <vt:i4>15</vt:i4>
      </vt:variant>
      <vt:variant>
        <vt:lpstr>Thema</vt:lpstr>
      </vt:variant>
      <vt:variant>
        <vt:i4>1</vt:i4>
      </vt:variant>
      <vt:variant>
        <vt:lpstr>Diatitels</vt:lpstr>
      </vt:variant>
      <vt:variant>
        <vt:i4>41</vt:i4>
      </vt:variant>
    </vt:vector>
  </HeadingPairs>
  <TitlesOfParts>
    <vt:vector size="57" baseType="lpstr">
      <vt:lpstr>Arial Unicode MS</vt:lpstr>
      <vt:lpstr>MS PGothic</vt:lpstr>
      <vt:lpstr>MS PGothic</vt:lpstr>
      <vt:lpstr>Aptos</vt:lpstr>
      <vt:lpstr>Arial</vt:lpstr>
      <vt:lpstr>Arial Narrow</vt:lpstr>
      <vt:lpstr>Calibri</vt:lpstr>
      <vt:lpstr>Google Sans</vt:lpstr>
      <vt:lpstr>HelveticaLTStd-Blk</vt:lpstr>
      <vt:lpstr>HelveticaLTStd-Roman</vt:lpstr>
      <vt:lpstr>Open Sans</vt:lpstr>
      <vt:lpstr>Resus</vt:lpstr>
      <vt:lpstr>Tahoma</vt:lpstr>
      <vt:lpstr>Times</vt:lpstr>
      <vt:lpstr>Times New Roman</vt:lpstr>
      <vt:lpstr>ALSG Master Layout</vt:lpstr>
      <vt:lpstr>Advanced Paediatric Life Support</vt:lpstr>
      <vt:lpstr>Hartstilstand: leerdoelen</vt:lpstr>
      <vt:lpstr>BLS protocol</vt:lpstr>
      <vt:lpstr>BLS protocol</vt:lpstr>
      <vt:lpstr>BLS protocol</vt:lpstr>
      <vt:lpstr>PowerPoint-presentatie</vt:lpstr>
      <vt:lpstr>PowerPoint-presentatie</vt:lpstr>
      <vt:lpstr>PowerPoint-presentatie</vt:lpstr>
      <vt:lpstr>PowerPoint-presentatie</vt:lpstr>
      <vt:lpstr>PowerPoint-presentatie</vt:lpstr>
      <vt:lpstr>PowerPoint-presentatie</vt:lpstr>
      <vt:lpstr>Welk scenario BLS geldt voor wie ?</vt:lpstr>
      <vt:lpstr>PowerPoint-presentatie</vt:lpstr>
      <vt:lpstr>PowerPoint-presentatie</vt:lpstr>
      <vt:lpstr>PowerPoint-presentatie</vt:lpstr>
      <vt:lpstr>Advanced life support C</vt:lpstr>
      <vt:lpstr>Asystolie</vt:lpstr>
      <vt:lpstr>Pulsloze Electrische Activiteit</vt:lpstr>
      <vt:lpstr>Bradycardie &lt; 60/min én slechte cirulatie</vt:lpstr>
      <vt:lpstr>PowerPoint-presentatie</vt:lpstr>
      <vt:lpstr>4 H’s en 4 T’s</vt:lpstr>
      <vt:lpstr>Ventrikelfibrillatie Ventrikeltachycardie (pulsloos)</vt:lpstr>
      <vt:lpstr>PowerPoint-presentatie</vt:lpstr>
      <vt:lpstr>Defibrillatie </vt:lpstr>
      <vt:lpstr>PowerPoint-presentatie</vt:lpstr>
      <vt:lpstr>PowerPoint-presentatie</vt:lpstr>
      <vt:lpstr>Team aanpak</vt:lpstr>
      <vt:lpstr>PowerPoint-presentatie</vt:lpstr>
      <vt:lpstr>PowerPoint-presentatie</vt:lpstr>
      <vt:lpstr>PowerPoint-presentatie</vt:lpstr>
      <vt:lpstr>Neonatale resuscitatie</vt:lpstr>
      <vt:lpstr>PowerPoint-presentatie</vt:lpstr>
      <vt:lpstr>PowerPoint-presentatie</vt:lpstr>
      <vt:lpstr>PowerPoint-presentatie</vt:lpstr>
      <vt:lpstr>Neonatale resuscitatie – inflatie </vt:lpstr>
      <vt:lpstr>Pre-terme babies</vt:lpstr>
      <vt:lpstr>PowerPoint-presentatie</vt:lpstr>
      <vt:lpstr>Aanwezigheid van familie tijdens reanimatie</vt:lpstr>
      <vt:lpstr>Advanced Paediatric Life Support</vt:lpstr>
      <vt:lpstr>PowerPoint-presentatie</vt:lpstr>
      <vt:lpstr>Demonstratie kind met arrest</vt:lpstr>
    </vt:vector>
  </TitlesOfParts>
  <Company>Advanced Life Support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APLS</dc:title>
  <dc:creator>Susan Wieteska</dc:creator>
  <cp:lastModifiedBy>Duval, Els</cp:lastModifiedBy>
  <cp:revision>9</cp:revision>
  <dcterms:created xsi:type="dcterms:W3CDTF">2000-08-10T13:10:33Z</dcterms:created>
  <dcterms:modified xsi:type="dcterms:W3CDTF">2025-12-20T11:12:04Z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0x010100C0354DA330BD5A4C9FCF72D726C9CC06</vt:lpwstr>
  </property>
  <property fmtid="{D5CDD505-2E9C-101B-9397-08002B2CF9AE}" pid="3" name="MediaServiceImageTags">
    <vt:lpwstr/>
  </property>
</Properties>
</file>