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6" r:id="rId1"/>
  </p:sldMasterIdLst>
  <p:notesMasterIdLst>
    <p:notesMasterId r:id="rId42"/>
  </p:notesMasterIdLst>
  <p:handoutMasterIdLst>
    <p:handoutMasterId r:id="rId43"/>
  </p:handoutMasterIdLst>
  <p:sldIdLst>
    <p:sldId id="468" r:id="rId2"/>
    <p:sldId id="501" r:id="rId3"/>
    <p:sldId id="302" r:id="rId4"/>
    <p:sldId id="503" r:id="rId5"/>
    <p:sldId id="507" r:id="rId6"/>
    <p:sldId id="508" r:id="rId7"/>
    <p:sldId id="509" r:id="rId8"/>
    <p:sldId id="303" r:id="rId9"/>
    <p:sldId id="422" r:id="rId10"/>
    <p:sldId id="277" r:id="rId11"/>
    <p:sldId id="436" r:id="rId12"/>
    <p:sldId id="460" r:id="rId13"/>
    <p:sldId id="461" r:id="rId14"/>
    <p:sldId id="459" r:id="rId15"/>
    <p:sldId id="497" r:id="rId16"/>
    <p:sldId id="423" r:id="rId17"/>
    <p:sldId id="437" r:id="rId18"/>
    <p:sldId id="505" r:id="rId19"/>
    <p:sldId id="465" r:id="rId20"/>
    <p:sldId id="504" r:id="rId21"/>
    <p:sldId id="444" r:id="rId22"/>
    <p:sldId id="418" r:id="rId23"/>
    <p:sldId id="466" r:id="rId24"/>
    <p:sldId id="506" r:id="rId25"/>
    <p:sldId id="442" r:id="rId26"/>
    <p:sldId id="449" r:id="rId27"/>
    <p:sldId id="416" r:id="rId28"/>
    <p:sldId id="451" r:id="rId29"/>
    <p:sldId id="427" r:id="rId30"/>
    <p:sldId id="428" r:id="rId31"/>
    <p:sldId id="454" r:id="rId32"/>
    <p:sldId id="455" r:id="rId33"/>
    <p:sldId id="456" r:id="rId34"/>
    <p:sldId id="311" r:id="rId35"/>
    <p:sldId id="312" r:id="rId36"/>
    <p:sldId id="313" r:id="rId37"/>
    <p:sldId id="314" r:id="rId38"/>
    <p:sldId id="477" r:id="rId39"/>
    <p:sldId id="510" r:id="rId40"/>
    <p:sldId id="290" r:id="rId4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val, Els" initials="DE" lastIdx="1" clrIdx="0">
    <p:extLst>
      <p:ext uri="{19B8F6BF-5375-455C-9EA6-DF929625EA0E}">
        <p15:presenceInfo xmlns:p15="http://schemas.microsoft.com/office/powerpoint/2012/main" userId="Duval, El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E0E3"/>
    <a:srgbClr val="D7D7D8"/>
    <a:srgbClr val="E1E1E1"/>
    <a:srgbClr val="7C9E38"/>
    <a:srgbClr val="89AD3F"/>
    <a:srgbClr val="00589A"/>
    <a:srgbClr val="0066CC"/>
    <a:srgbClr val="0033CC"/>
    <a:srgbClr val="003399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65"/>
    <p:restoredTop sz="68111" autoAdjust="0"/>
  </p:normalViewPr>
  <p:slideViewPr>
    <p:cSldViewPr>
      <p:cViewPr varScale="1">
        <p:scale>
          <a:sx n="52" d="100"/>
          <a:sy n="52" d="100"/>
        </p:scale>
        <p:origin x="180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-7812"/>
    </p:cViewPr>
  </p:sorterViewPr>
  <p:notesViewPr>
    <p:cSldViewPr>
      <p:cViewPr varScale="1">
        <p:scale>
          <a:sx n="56" d="100"/>
          <a:sy n="56" d="100"/>
        </p:scale>
        <p:origin x="2856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C9B654-21E1-6947-8C94-40A252202017}" type="doc">
      <dgm:prSet loTypeId="urn:microsoft.com/office/officeart/2005/8/layout/process1" loCatId="" qsTypeId="urn:microsoft.com/office/officeart/2005/8/quickstyle/simple1" qsCatId="simple" csTypeId="urn:microsoft.com/office/officeart/2005/8/colors/colorful2" csCatId="colorful" phldr="1"/>
      <dgm:spPr/>
    </dgm:pt>
    <dgm:pt modelId="{0E066F14-175F-A648-A79B-C71F380961AC}">
      <dgm:prSet phldrT="[Tekst]"/>
      <dgm:spPr/>
      <dgm:t>
        <a:bodyPr/>
        <a:lstStyle/>
        <a:p>
          <a:r>
            <a:rPr lang="nl-NL" dirty="0"/>
            <a:t>Video</a:t>
          </a:r>
        </a:p>
        <a:p>
          <a:r>
            <a:rPr lang="nl-NL" dirty="0"/>
            <a:t>(stage 1 en 2)</a:t>
          </a:r>
        </a:p>
      </dgm:t>
    </dgm:pt>
    <dgm:pt modelId="{CF4B5963-4C17-E74D-80E2-EA79F15829E1}" type="parTrans" cxnId="{1E86FC9F-38F6-8342-A0FA-20EFD1F61ED2}">
      <dgm:prSet/>
      <dgm:spPr/>
      <dgm:t>
        <a:bodyPr/>
        <a:lstStyle/>
        <a:p>
          <a:endParaRPr lang="nl-NL"/>
        </a:p>
      </dgm:t>
    </dgm:pt>
    <dgm:pt modelId="{9FD377A6-E80E-8F40-A0B0-65E91DCBCEF7}" type="sibTrans" cxnId="{1E86FC9F-38F6-8342-A0FA-20EFD1F61ED2}">
      <dgm:prSet/>
      <dgm:spPr/>
      <dgm:t>
        <a:bodyPr/>
        <a:lstStyle/>
        <a:p>
          <a:endParaRPr lang="nl-NL"/>
        </a:p>
      </dgm:t>
    </dgm:pt>
    <dgm:pt modelId="{7F35D6DD-8A08-5E4F-856F-A16C2A4E3AB5}">
      <dgm:prSet phldrT="[Tekst]"/>
      <dgm:spPr/>
      <dgm:t>
        <a:bodyPr/>
        <a:lstStyle/>
        <a:p>
          <a:r>
            <a:rPr lang="nl-NL" dirty="0"/>
            <a:t>1 voert uit</a:t>
          </a:r>
        </a:p>
        <a:p>
          <a:r>
            <a:rPr lang="nl-NL" dirty="0"/>
            <a:t>(K of FH)</a:t>
          </a:r>
        </a:p>
      </dgm:t>
    </dgm:pt>
    <dgm:pt modelId="{9973A168-EDE4-6441-8C51-32C9AE5A621E}" type="parTrans" cxnId="{E376BC0B-0CB5-524B-A887-B9474E6EE664}">
      <dgm:prSet/>
      <dgm:spPr/>
      <dgm:t>
        <a:bodyPr/>
        <a:lstStyle/>
        <a:p>
          <a:endParaRPr lang="nl-NL"/>
        </a:p>
      </dgm:t>
    </dgm:pt>
    <dgm:pt modelId="{15740C68-3B12-F74E-89BF-622D8335A8A3}" type="sibTrans" cxnId="{E376BC0B-0CB5-524B-A887-B9474E6EE664}">
      <dgm:prSet/>
      <dgm:spPr>
        <a:solidFill>
          <a:schemeClr val="accent2"/>
        </a:solidFill>
      </dgm:spPr>
      <dgm:t>
        <a:bodyPr/>
        <a:lstStyle/>
        <a:p>
          <a:endParaRPr lang="nl-NL"/>
        </a:p>
      </dgm:t>
    </dgm:pt>
    <dgm:pt modelId="{3CA67680-36F8-9D4B-AFE9-C29F75DD50DF}">
      <dgm:prSet phldrT="[Tekst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nl-NL" dirty="0"/>
            <a:t>Iedereen voert uit</a:t>
          </a:r>
        </a:p>
      </dgm:t>
    </dgm:pt>
    <dgm:pt modelId="{422E6D1C-8AB0-EE4F-B851-B122EBF9FF67}" type="parTrans" cxnId="{D926E720-88FA-ED43-9B05-C4244A5EE30A}">
      <dgm:prSet/>
      <dgm:spPr/>
      <dgm:t>
        <a:bodyPr/>
        <a:lstStyle/>
        <a:p>
          <a:endParaRPr lang="nl-NL"/>
        </a:p>
      </dgm:t>
    </dgm:pt>
    <dgm:pt modelId="{8820EFEB-8180-C44C-9E32-2E76F156077F}" type="sibTrans" cxnId="{D926E720-88FA-ED43-9B05-C4244A5EE30A}">
      <dgm:prSet/>
      <dgm:spPr/>
      <dgm:t>
        <a:bodyPr/>
        <a:lstStyle/>
        <a:p>
          <a:endParaRPr lang="nl-NL"/>
        </a:p>
      </dgm:t>
    </dgm:pt>
    <dgm:pt modelId="{D934FCB8-D3B9-664C-8726-58380F6470E3}" type="pres">
      <dgm:prSet presAssocID="{CDC9B654-21E1-6947-8C94-40A252202017}" presName="Name0" presStyleCnt="0">
        <dgm:presLayoutVars>
          <dgm:dir/>
          <dgm:resizeHandles val="exact"/>
        </dgm:presLayoutVars>
      </dgm:prSet>
      <dgm:spPr/>
    </dgm:pt>
    <dgm:pt modelId="{FAC77EE2-1FA3-5C46-A7C3-CFD76FAED696}" type="pres">
      <dgm:prSet presAssocID="{0E066F14-175F-A648-A79B-C71F380961A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3695BD62-CC66-394E-931F-96FA46950185}" type="pres">
      <dgm:prSet presAssocID="{9FD377A6-E80E-8F40-A0B0-65E91DCBCEF7}" presName="sibTrans" presStyleLbl="sibTrans2D1" presStyleIdx="0" presStyleCnt="2"/>
      <dgm:spPr/>
      <dgm:t>
        <a:bodyPr/>
        <a:lstStyle/>
        <a:p>
          <a:endParaRPr lang="nl-NL"/>
        </a:p>
      </dgm:t>
    </dgm:pt>
    <dgm:pt modelId="{78D90F15-D59F-4E41-A9B8-CF9172CCED74}" type="pres">
      <dgm:prSet presAssocID="{9FD377A6-E80E-8F40-A0B0-65E91DCBCEF7}" presName="connectorText" presStyleLbl="sibTrans2D1" presStyleIdx="0" presStyleCnt="2"/>
      <dgm:spPr/>
      <dgm:t>
        <a:bodyPr/>
        <a:lstStyle/>
        <a:p>
          <a:endParaRPr lang="nl-NL"/>
        </a:p>
      </dgm:t>
    </dgm:pt>
    <dgm:pt modelId="{8A141164-9F7D-8249-8A3E-2E9B61B17B8F}" type="pres">
      <dgm:prSet presAssocID="{7F35D6DD-8A08-5E4F-856F-A16C2A4E3AB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D51B8109-C3A6-7E44-8B58-34C9D7BFEE9F}" type="pres">
      <dgm:prSet presAssocID="{15740C68-3B12-F74E-89BF-622D8335A8A3}" presName="sibTrans" presStyleLbl="sibTrans2D1" presStyleIdx="1" presStyleCnt="2"/>
      <dgm:spPr/>
      <dgm:t>
        <a:bodyPr/>
        <a:lstStyle/>
        <a:p>
          <a:endParaRPr lang="nl-NL"/>
        </a:p>
      </dgm:t>
    </dgm:pt>
    <dgm:pt modelId="{4DFA90D3-289F-6642-880D-773ED6C629A7}" type="pres">
      <dgm:prSet presAssocID="{15740C68-3B12-F74E-89BF-622D8335A8A3}" presName="connectorText" presStyleLbl="sibTrans2D1" presStyleIdx="1" presStyleCnt="2"/>
      <dgm:spPr/>
      <dgm:t>
        <a:bodyPr/>
        <a:lstStyle/>
        <a:p>
          <a:endParaRPr lang="nl-NL"/>
        </a:p>
      </dgm:t>
    </dgm:pt>
    <dgm:pt modelId="{BD192EB4-266B-2447-87C7-A04ACF5B8820}" type="pres">
      <dgm:prSet presAssocID="{3CA67680-36F8-9D4B-AFE9-C29F75DD50D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FAE6F3BF-CE41-3347-B434-CDFAD465341D}" type="presOf" srcId="{7F35D6DD-8A08-5E4F-856F-A16C2A4E3AB5}" destId="{8A141164-9F7D-8249-8A3E-2E9B61B17B8F}" srcOrd="0" destOrd="0" presId="urn:microsoft.com/office/officeart/2005/8/layout/process1"/>
    <dgm:cxn modelId="{1511EEC0-FC98-C349-8954-9EFA9F8B107C}" type="presOf" srcId="{0E066F14-175F-A648-A79B-C71F380961AC}" destId="{FAC77EE2-1FA3-5C46-A7C3-CFD76FAED696}" srcOrd="0" destOrd="0" presId="urn:microsoft.com/office/officeart/2005/8/layout/process1"/>
    <dgm:cxn modelId="{D926E720-88FA-ED43-9B05-C4244A5EE30A}" srcId="{CDC9B654-21E1-6947-8C94-40A252202017}" destId="{3CA67680-36F8-9D4B-AFE9-C29F75DD50DF}" srcOrd="2" destOrd="0" parTransId="{422E6D1C-8AB0-EE4F-B851-B122EBF9FF67}" sibTransId="{8820EFEB-8180-C44C-9E32-2E76F156077F}"/>
    <dgm:cxn modelId="{E376BC0B-0CB5-524B-A887-B9474E6EE664}" srcId="{CDC9B654-21E1-6947-8C94-40A252202017}" destId="{7F35D6DD-8A08-5E4F-856F-A16C2A4E3AB5}" srcOrd="1" destOrd="0" parTransId="{9973A168-EDE4-6441-8C51-32C9AE5A621E}" sibTransId="{15740C68-3B12-F74E-89BF-622D8335A8A3}"/>
    <dgm:cxn modelId="{E6CACAF4-28FB-6A49-8505-F3F876A3D8CD}" type="presOf" srcId="{3CA67680-36F8-9D4B-AFE9-C29F75DD50DF}" destId="{BD192EB4-266B-2447-87C7-A04ACF5B8820}" srcOrd="0" destOrd="0" presId="urn:microsoft.com/office/officeart/2005/8/layout/process1"/>
    <dgm:cxn modelId="{AEC18683-3786-6A4E-B003-8176AACD1F89}" type="presOf" srcId="{CDC9B654-21E1-6947-8C94-40A252202017}" destId="{D934FCB8-D3B9-664C-8726-58380F6470E3}" srcOrd="0" destOrd="0" presId="urn:microsoft.com/office/officeart/2005/8/layout/process1"/>
    <dgm:cxn modelId="{9D5674AE-05BE-BF43-B9A5-CEAAF7AD3FF0}" type="presOf" srcId="{15740C68-3B12-F74E-89BF-622D8335A8A3}" destId="{4DFA90D3-289F-6642-880D-773ED6C629A7}" srcOrd="1" destOrd="0" presId="urn:microsoft.com/office/officeart/2005/8/layout/process1"/>
    <dgm:cxn modelId="{00DC858D-3280-954C-AB7E-FDFAA9D23626}" type="presOf" srcId="{9FD377A6-E80E-8F40-A0B0-65E91DCBCEF7}" destId="{78D90F15-D59F-4E41-A9B8-CF9172CCED74}" srcOrd="1" destOrd="0" presId="urn:microsoft.com/office/officeart/2005/8/layout/process1"/>
    <dgm:cxn modelId="{BAD416C4-D593-FF44-9645-76CBF531C93E}" type="presOf" srcId="{9FD377A6-E80E-8F40-A0B0-65E91DCBCEF7}" destId="{3695BD62-CC66-394E-931F-96FA46950185}" srcOrd="0" destOrd="0" presId="urn:microsoft.com/office/officeart/2005/8/layout/process1"/>
    <dgm:cxn modelId="{1E86FC9F-38F6-8342-A0FA-20EFD1F61ED2}" srcId="{CDC9B654-21E1-6947-8C94-40A252202017}" destId="{0E066F14-175F-A648-A79B-C71F380961AC}" srcOrd="0" destOrd="0" parTransId="{CF4B5963-4C17-E74D-80E2-EA79F15829E1}" sibTransId="{9FD377A6-E80E-8F40-A0B0-65E91DCBCEF7}"/>
    <dgm:cxn modelId="{015FA62A-DBE3-C74B-821D-E56BF8300EEF}" type="presOf" srcId="{15740C68-3B12-F74E-89BF-622D8335A8A3}" destId="{D51B8109-C3A6-7E44-8B58-34C9D7BFEE9F}" srcOrd="0" destOrd="0" presId="urn:microsoft.com/office/officeart/2005/8/layout/process1"/>
    <dgm:cxn modelId="{6B3792BB-1A8C-D341-AA9F-76D502375E9D}" type="presParOf" srcId="{D934FCB8-D3B9-664C-8726-58380F6470E3}" destId="{FAC77EE2-1FA3-5C46-A7C3-CFD76FAED696}" srcOrd="0" destOrd="0" presId="urn:microsoft.com/office/officeart/2005/8/layout/process1"/>
    <dgm:cxn modelId="{E87E32B1-384C-1C44-9167-C020AE71326F}" type="presParOf" srcId="{D934FCB8-D3B9-664C-8726-58380F6470E3}" destId="{3695BD62-CC66-394E-931F-96FA46950185}" srcOrd="1" destOrd="0" presId="urn:microsoft.com/office/officeart/2005/8/layout/process1"/>
    <dgm:cxn modelId="{E14F4188-CE2E-B849-A3F7-3C05F01E1ABA}" type="presParOf" srcId="{3695BD62-CC66-394E-931F-96FA46950185}" destId="{78D90F15-D59F-4E41-A9B8-CF9172CCED74}" srcOrd="0" destOrd="0" presId="urn:microsoft.com/office/officeart/2005/8/layout/process1"/>
    <dgm:cxn modelId="{85A382C2-A8D0-9F4E-B6D0-F86C36FE37D5}" type="presParOf" srcId="{D934FCB8-D3B9-664C-8726-58380F6470E3}" destId="{8A141164-9F7D-8249-8A3E-2E9B61B17B8F}" srcOrd="2" destOrd="0" presId="urn:microsoft.com/office/officeart/2005/8/layout/process1"/>
    <dgm:cxn modelId="{1C4DAD04-EDDF-D74F-92F8-8ACEE6804B53}" type="presParOf" srcId="{D934FCB8-D3B9-664C-8726-58380F6470E3}" destId="{D51B8109-C3A6-7E44-8B58-34C9D7BFEE9F}" srcOrd="3" destOrd="0" presId="urn:microsoft.com/office/officeart/2005/8/layout/process1"/>
    <dgm:cxn modelId="{58464B4D-BCCC-CE4A-A0CE-0EFC83216639}" type="presParOf" srcId="{D51B8109-C3A6-7E44-8B58-34C9D7BFEE9F}" destId="{4DFA90D3-289F-6642-880D-773ED6C629A7}" srcOrd="0" destOrd="0" presId="urn:microsoft.com/office/officeart/2005/8/layout/process1"/>
    <dgm:cxn modelId="{89143022-29DE-1043-B83A-4E6D6DD4E2AB}" type="presParOf" srcId="{D934FCB8-D3B9-664C-8726-58380F6470E3}" destId="{BD192EB4-266B-2447-87C7-A04ACF5B882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C77EE2-1FA3-5C46-A7C3-CFD76FAED696}">
      <dsp:nvSpPr>
        <dsp:cNvPr id="0" name=""/>
        <dsp:cNvSpPr/>
      </dsp:nvSpPr>
      <dsp:spPr>
        <a:xfrm>
          <a:off x="5357" y="715602"/>
          <a:ext cx="1601390" cy="96083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000" kern="1200" dirty="0"/>
            <a:t>Video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000" kern="1200" dirty="0"/>
            <a:t>(stage 1 en 2)</a:t>
          </a:r>
        </a:p>
      </dsp:txBody>
      <dsp:txXfrm>
        <a:off x="33499" y="743744"/>
        <a:ext cx="1545106" cy="904550"/>
      </dsp:txXfrm>
    </dsp:sp>
    <dsp:sp modelId="{3695BD62-CC66-394E-931F-96FA46950185}">
      <dsp:nvSpPr>
        <dsp:cNvPr id="0" name=""/>
        <dsp:cNvSpPr/>
      </dsp:nvSpPr>
      <dsp:spPr>
        <a:xfrm>
          <a:off x="1766887" y="997447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1600" kern="1200"/>
        </a:p>
      </dsp:txBody>
      <dsp:txXfrm>
        <a:off x="1766887" y="1076876"/>
        <a:ext cx="237646" cy="238286"/>
      </dsp:txXfrm>
    </dsp:sp>
    <dsp:sp modelId="{8A141164-9F7D-8249-8A3E-2E9B61B17B8F}">
      <dsp:nvSpPr>
        <dsp:cNvPr id="0" name=""/>
        <dsp:cNvSpPr/>
      </dsp:nvSpPr>
      <dsp:spPr>
        <a:xfrm>
          <a:off x="2247304" y="715602"/>
          <a:ext cx="1601390" cy="960834"/>
        </a:xfrm>
        <a:prstGeom prst="roundRect">
          <a:avLst>
            <a:gd name="adj" fmla="val 10000"/>
          </a:avLst>
        </a:prstGeom>
        <a:solidFill>
          <a:schemeClr val="accent2">
            <a:hueOff val="-7200000"/>
            <a:satOff val="-25001"/>
            <a:lumOff val="300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000" kern="1200" dirty="0"/>
            <a:t>1 voert uit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000" kern="1200" dirty="0"/>
            <a:t>(K of FH)</a:t>
          </a:r>
        </a:p>
      </dsp:txBody>
      <dsp:txXfrm>
        <a:off x="2275446" y="743744"/>
        <a:ext cx="1545106" cy="904550"/>
      </dsp:txXfrm>
    </dsp:sp>
    <dsp:sp modelId="{D51B8109-C3A6-7E44-8B58-34C9D7BFEE9F}">
      <dsp:nvSpPr>
        <dsp:cNvPr id="0" name=""/>
        <dsp:cNvSpPr/>
      </dsp:nvSpPr>
      <dsp:spPr>
        <a:xfrm>
          <a:off x="4008834" y="997447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1600" kern="1200"/>
        </a:p>
      </dsp:txBody>
      <dsp:txXfrm>
        <a:off x="4008834" y="1076876"/>
        <a:ext cx="237646" cy="238286"/>
      </dsp:txXfrm>
    </dsp:sp>
    <dsp:sp modelId="{BD192EB4-266B-2447-87C7-A04ACF5B8820}">
      <dsp:nvSpPr>
        <dsp:cNvPr id="0" name=""/>
        <dsp:cNvSpPr/>
      </dsp:nvSpPr>
      <dsp:spPr>
        <a:xfrm>
          <a:off x="4489251" y="715602"/>
          <a:ext cx="1601390" cy="960834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2000" kern="1200" dirty="0"/>
            <a:t>Iedereen voert uit</a:t>
          </a:r>
        </a:p>
      </dsp:txBody>
      <dsp:txXfrm>
        <a:off x="4517393" y="743744"/>
        <a:ext cx="1545106" cy="904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9B87AB87-9DD6-437B-B3B7-1785A83A4F4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B59A3A0B-62A2-46DF-879D-7A9E0C98583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18075B9C-7AA1-4C2B-8109-C6F8450D7D2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B8B3BCBD-C345-453A-B919-9BC4DD46D52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47E3EF0E-98BF-4108-908A-15A850A9B0FD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DBC757A4-9B8C-4639-9D23-972A978CFAF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F279680F-F0FB-4A7C-88D2-2F75130F7F5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6DAF351A-DF6A-46E6-899D-946C85BEA03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DFDEE0A2-D543-471F-9EC6-F266C116829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8007AE71-BC8B-4615-A481-0911B62AF69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>
            <a:extLst>
              <a:ext uri="{FF2B5EF4-FFF2-40B4-BE49-F238E27FC236}">
                <a16:creationId xmlns:a16="http://schemas.microsoft.com/office/drawing/2014/main" id="{104CA02E-CDE0-4CD0-A24F-2A978150B8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2924175" y="8686800"/>
            <a:ext cx="393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r>
              <a:rPr lang="en-US" altLang="en-US"/>
              <a:t>PLS 5e Cardiac Arrest: </a:t>
            </a:r>
            <a:fld id="{3DBD41E7-0F46-447A-BB94-34B2E4F69624}" type="slidenum">
              <a:rPr lang="en-US" altLang="en-US" smtClean="0"/>
              <a:pPr>
                <a:defRPr/>
              </a:pPr>
              <a:t>‹nr.›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A9A6454-3AAE-4B3C-84A9-4E0B337027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474F1AA9-5784-4A6E-B0F5-D92A793E11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altLang="en-US" sz="1400" b="1"/>
              <a:t>DON’T FORGET TO READ THE NOTES UNDER THE SLIDES!</a:t>
            </a:r>
          </a:p>
          <a:p>
            <a:endParaRPr lang="en-GB" altLang="en-US"/>
          </a:p>
        </p:txBody>
      </p:sp>
      <p:sp>
        <p:nvSpPr>
          <p:cNvPr id="16388" name="Rectangle 7">
            <a:extLst>
              <a:ext uri="{FF2B5EF4-FFF2-40B4-BE49-F238E27FC236}">
                <a16:creationId xmlns:a16="http://schemas.microsoft.com/office/drawing/2014/main" id="{EC30922B-68D1-4000-A203-E6EF1E0B6C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APLS 6e Cardiac Arrest: </a:t>
            </a:r>
            <a:fld id="{D5A534A6-B0D6-4820-8A65-4283A6891CB8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63995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1000" dirty="0"/>
              <a:t>FH role – not same as ETC</a:t>
            </a:r>
          </a:p>
        </p:txBody>
      </p:sp>
    </p:spTree>
    <p:extLst>
      <p:ext uri="{BB962C8B-B14F-4D97-AF65-F5344CB8AC3E}">
        <p14:creationId xmlns:p14="http://schemas.microsoft.com/office/powerpoint/2010/main" val="1118059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2AF22-0A51-BA28-8E2A-04DCF2355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F7166AEF-054F-8E51-06AB-A9468E5FE5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C7443CA3-2086-4B95-1674-4D77E9ABA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1000" dirty="0"/>
              <a:t>FH role – not same as ETC</a:t>
            </a:r>
          </a:p>
          <a:p>
            <a:r>
              <a:rPr lang="nl-BE" sz="1200" b="1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Embedded faculty helper</a:t>
            </a:r>
            <a:endParaRPr lang="nl-BE" sz="1200" kern="1200" dirty="0">
              <a:solidFill>
                <a:schemeClr val="tx1"/>
              </a:solidFill>
              <a:effectLst/>
              <a:latin typeface="Tahoma" pitchFamily="34" charset="0"/>
              <a:ea typeface="MS PGothic" pitchFamily="34" charset="-128"/>
              <a:cs typeface="ＭＳ Ｐゴシック" charset="0"/>
            </a:endParaRP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• After the initial brief from the lead instructor, information is provided from</a:t>
            </a:r>
          </a:p>
          <a:p>
            <a:r>
              <a:rPr lang="nl-BE" sz="1200" b="1" i="1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within</a:t>
            </a:r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 the scenario by the faculty helper acting as a member of the team.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Candidates should be encouraged to look to them rather than the external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instructor. This can be helped by the lead instructor stepping back or sitting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down to observe rather than participate.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• If the team leader (candidate) is unsure what to do at any point in the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simulation, then the faculty helper can prompt them after an appropriate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pause to allow the candidate to think. The simulations give some </a:t>
            </a:r>
            <a:r>
              <a:rPr lang="nl-BE" sz="1200" b="1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examples</a:t>
            </a:r>
            <a:endParaRPr lang="nl-BE" sz="1200" kern="1200" dirty="0">
              <a:solidFill>
                <a:schemeClr val="tx1"/>
              </a:solidFill>
              <a:effectLst/>
              <a:latin typeface="Tahoma" pitchFamily="34" charset="0"/>
              <a:ea typeface="MS PGothic" pitchFamily="34" charset="-128"/>
              <a:cs typeface="ＭＳ Ｐゴシック" charset="0"/>
            </a:endParaRPr>
          </a:p>
          <a:p>
            <a:r>
              <a:rPr lang="nl-BE" sz="1200" b="1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of prompts</a:t>
            </a:r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, so it helps to study these beforehand. Candidates should only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be prompted if they need it. The prompts provided do not all need to be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used and can be improvised.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• Emphasise that the course is not a ‘teaching’ course. It is assessing the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retention of the APLS course content. The combined simulation/observed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skills within simulations are an opportunity for supported practice. Both the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morning and afternoon simulations are continuously assessed.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• However, the candidates should be supported to improve. If candidates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need a significant amount of support either from the faculty helper or their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team members, then this indicates they are ‘not quite there yet’. But do not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just let them struggle and learn nothing. The embedded faculty helper or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the lead instructor should intervene at an appropriate time if a candidate is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struggling.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• Other instructors must avoid giving information to candidates to avoid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Tahoma" pitchFamily="34" charset="0"/>
                <a:ea typeface="MS PGothic" pitchFamily="34" charset="-128"/>
                <a:cs typeface="ＭＳ Ｐゴシック" charset="0"/>
              </a:rPr>
              <a:t>confusing them about who they should be looking to.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5231560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5D3F1-F43A-6564-7229-BD5088AB7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D55066DB-DEEF-206B-F75F-D2E8B7202B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E5F52E0E-775E-FDBF-81C7-45E759C2D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1000"/>
              <a:t>FH role – not same as ETC</a:t>
            </a:r>
          </a:p>
        </p:txBody>
      </p:sp>
    </p:spTree>
    <p:extLst>
      <p:ext uri="{BB962C8B-B14F-4D97-AF65-F5344CB8AC3E}">
        <p14:creationId xmlns:p14="http://schemas.microsoft.com/office/powerpoint/2010/main" val="23831972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728FD-EABE-F547-2861-D614997E5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22AEB7-5F6D-99E0-B305-0A295671AF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E8F9CD-89CA-40EF-C3BC-37384DBFD6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Remind instructors that ALSG embrace the principles of equality, diversity and inclusion in all our training. Please uphold these principles while teaching and meeting the different needs of learners.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Consider for example encouraging speaking clearly, listening attentively and closing the communication loop during the learning conversations.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Recognise our individual differences including those of the learners and ensure that opportunities to contribute are offered to all.</a:t>
            </a:r>
            <a:endParaRPr lang="en-GB" altLang="en-US" sz="800"/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465AF2-75F3-CBAF-E14E-82FFC8CE27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6532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Er zijn nieuwe video’s!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PLS 5e Cardiac Arrest: </a:t>
            </a:r>
            <a:fld id="{3DBD41E7-0F46-447A-BB94-34B2E4F69624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00333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807700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/>
              <a:t>Pre brief </a:t>
            </a:r>
          </a:p>
          <a:p>
            <a:pPr marL="171450" indent="-171450">
              <a:buFontTx/>
              <a:buChar char="-"/>
            </a:pPr>
            <a:r>
              <a:rPr lang="en-GB" altLang="en-US" dirty="0"/>
              <a:t>make sure candidates understand their role in sims whether team lead or team member</a:t>
            </a:r>
          </a:p>
          <a:p>
            <a:pPr marL="171450" indent="-171450">
              <a:buFontTx/>
              <a:buChar char="-"/>
            </a:pPr>
            <a:r>
              <a:rPr lang="en-GB" altLang="en-US" dirty="0"/>
              <a:t>make sure candidates understand role of FH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734608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E345D-ED4C-F98F-4A44-4F74C2A49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63A6D279-F100-07D6-D7B0-D0F05D719F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6D64B554-2944-D46D-9905-FEF8D07D0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lvl="1" indent="-342900"/>
            <a:r>
              <a:rPr lang="en-US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Should be coached and </a:t>
            </a:r>
            <a:r>
              <a:rPr lang="en-US" altLang="en-US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practised</a:t>
            </a:r>
            <a:r>
              <a:rPr lang="en-US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by team during the lecture</a:t>
            </a:r>
          </a:p>
          <a:p>
            <a:pPr marL="342900" lvl="1" indent="-342900"/>
            <a:r>
              <a:rPr lang="en-US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Do not debrief the demo simulation </a:t>
            </a:r>
          </a:p>
          <a:p>
            <a:pPr marL="342900" lvl="1" indent="-342900"/>
            <a:r>
              <a:rPr lang="en-US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Use the questions provided to facilitate learning partner conversation amongst the candidates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200515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AD8E4-BAA0-AC97-40FD-5D71C751C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7A1ABF76-A04B-3B98-3D1A-DE47608FBA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D822AC61-C06A-AD1D-D240-D59A0F2AB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dirty="0"/>
              <a:t>Get candidates to sit in their groups</a:t>
            </a:r>
          </a:p>
          <a:p>
            <a:endParaRPr lang="en-GB" dirty="0"/>
          </a:p>
          <a:p>
            <a:r>
              <a:rPr lang="en-GB" dirty="0"/>
              <a:t>Using these questions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What is the most significant thing that you learnt yesterday?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Describe to your partner something that another person in your group did yesterday that you thought was particularly good and explain why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What do you plan to try today – is there a specific way in which you want to push yourself a bit? </a:t>
            </a:r>
          </a:p>
          <a:p>
            <a:pPr lvl="0">
              <a:lnSpc>
                <a:spcPct val="107000"/>
              </a:lnSpc>
              <a:buFont typeface="Symbol" panose="05050102010706020507" pitchFamily="18" charset="2"/>
              <a:buNone/>
            </a:pP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>
              <a:lnSpc>
                <a:spcPct val="107000"/>
              </a:lnSpc>
              <a:buFont typeface="Symbol" panose="05050102010706020507" pitchFamily="18" charset="2"/>
              <a:buNone/>
            </a:pPr>
            <a:r>
              <a:rPr lang="en-GB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Pull group together for a few minutes after each question and then summarise at the end of the session</a:t>
            </a: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030300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72CD2-7DFF-7118-55A0-27D5A6A25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73FC9EFF-58A1-A0F4-8FDA-EA3A9A43D9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B3CBF93C-D75A-A500-899A-E59CCD3A6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03695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B14A4-CAF4-46B2-207E-CBE9224B1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A4A11803-3F4E-4516-BCC2-4A1B9DB6FC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D84D5EC1-BF2B-A8D4-F853-30490D8F30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  <p:sp>
        <p:nvSpPr>
          <p:cNvPr id="18436" name="Rectangle 7">
            <a:extLst>
              <a:ext uri="{FF2B5EF4-FFF2-40B4-BE49-F238E27FC236}">
                <a16:creationId xmlns:a16="http://schemas.microsoft.com/office/drawing/2014/main" id="{DB91ED70-9B00-964C-0961-8B56CD5872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APLS 6e Cardiac Arrest: </a:t>
            </a:r>
            <a:fld id="{0DC4FED0-13B1-4CA7-AD2B-814DD2B65D57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2909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Example of simulation – ward and ED stories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763402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Overview card, gas and prompt cards – FH will use these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6195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Shows the position of the FH and other instructors with regards to the candidate group and the simulation</a:t>
            </a:r>
          </a:p>
          <a:p>
            <a:r>
              <a:rPr lang="en-GB" dirty="0"/>
              <a:t>Don’t forget to bring in other candidates </a:t>
            </a:r>
          </a:p>
          <a:p>
            <a:r>
              <a:rPr lang="en-GB" dirty="0"/>
              <a:t>– especially in illness sim to do tasks such as fluids/drugs/cannulation/BP/airway support etc. once initial ABCDE is done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 trauma you may want to start with a full trauma team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 cardiac you will need at least 2 people (plus TL) to do BLS initially but bring in more to assist as an arrest team</a:t>
            </a:r>
          </a:p>
          <a:p>
            <a:endParaRPr lang="en-GB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PLS 5e Cardiac Arrest: </a:t>
            </a:r>
            <a:fld id="{3DBD41E7-0F46-447A-BB94-34B2E4F69624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4507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Only document those who do not achieve the skill assessment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9733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PLS 5e Cardiac Arrest: </a:t>
            </a:r>
            <a:fld id="{3DBD41E7-0F46-447A-BB94-34B2E4F69624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92030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TL can handover lead to another candidate after initial assessment – e.g. junior candidate/nurse</a:t>
            </a:r>
          </a:p>
          <a:p>
            <a:r>
              <a:rPr lang="en-GB" dirty="0"/>
              <a:t>TL can ask FH to auscultate chest etc if not part of their role e.g. nurse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916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904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 must do all 6 sims from the final set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7871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Algemene </a:t>
            </a:r>
            <a:r>
              <a:rPr lang="nl-NL" dirty="0" err="1"/>
              <a:t>assesment</a:t>
            </a:r>
            <a:r>
              <a:rPr lang="nl-NL" dirty="0"/>
              <a:t> voor elke kandidaat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PLS 5e Cardiac Arrest: </a:t>
            </a:r>
            <a:fld id="{3DBD41E7-0F46-447A-BB94-34B2E4F69624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60610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Extra bij team leiders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PLS 5e Cardiac Arrest: </a:t>
            </a:r>
            <a:fld id="{3DBD41E7-0F46-447A-BB94-34B2E4F69624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0762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696B520-B0C2-4A5D-AA23-0792F9F504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3DA5DDD4-024D-4AD2-AF76-11E79163F3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/>
          </a:p>
        </p:txBody>
      </p:sp>
      <p:sp>
        <p:nvSpPr>
          <p:cNvPr id="20484" name="Rectangle 7">
            <a:extLst>
              <a:ext uri="{FF2B5EF4-FFF2-40B4-BE49-F238E27FC236}">
                <a16:creationId xmlns:a16="http://schemas.microsoft.com/office/drawing/2014/main" id="{6F57C238-6B0D-48ED-9D7F-669AE2E225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/>
              <a:t>APLS 6e Cardiac Arrest: </a:t>
            </a:r>
            <a:fld id="{090B8CE2-3DE7-4849-AD14-D589EE0FCB73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There are new documents to help you document concerns with a struggling candidate: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Candidate feedback form – use during the course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Candidate incomplete attendance form – missed sessions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Candidate unsuccessful resit one element form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Candidate unsuccessful redo whole course form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And for serious concerns please use the ‘Regulations – Managing a Candidate who raises serious concern form’.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6555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PLS 5e Cardiac Arrest: </a:t>
            </a:r>
            <a:fld id="{3DBD41E7-0F46-447A-BB94-34B2E4F69624}" type="slidenum">
              <a:rPr lang="en-US" altLang="en-US" smtClean="0"/>
              <a:pPr>
                <a:defRPr/>
              </a:pPr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8060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PLS 5e Cardiac Arrest: </a:t>
            </a:r>
            <a:fld id="{3DBD41E7-0F46-447A-BB94-34B2E4F69624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97052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PLS 5e Cardiac Arrest: </a:t>
            </a:r>
            <a:fld id="{3DBD41E7-0F46-447A-BB94-34B2E4F69624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74103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PLS 5e Cardiac Arrest: </a:t>
            </a:r>
            <a:fld id="{3DBD41E7-0F46-447A-BB94-34B2E4F69624}" type="slidenum">
              <a:rPr lang="en-US" altLang="en-US" smtClean="0"/>
              <a:pPr>
                <a:defRPr/>
              </a:pPr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53114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PLS 5e Cardiac Arrest: </a:t>
            </a:r>
            <a:fld id="{3DBD41E7-0F46-447A-BB94-34B2E4F69624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75706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15124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/>
              <a:t>Add in local housekeeping re faculty meal, hotel, parking etc</a:t>
            </a:r>
          </a:p>
        </p:txBody>
      </p:sp>
    </p:spTree>
    <p:extLst>
      <p:ext uri="{BB962C8B-B14F-4D97-AF65-F5344CB8AC3E}">
        <p14:creationId xmlns:p14="http://schemas.microsoft.com/office/powerpoint/2010/main" val="2078329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7FD2B-C388-3348-B7F4-0BBC4EC6C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74BE7B-6899-86C2-3EBD-C419D47117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B32438-E40F-A84E-4501-69F3AAC4B1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Remind instructors that ALSG embrace the principles of equality, diversity and inclusion in all our training. Please uphold these principles while teaching and meeting the different needs of learners.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Consider for example encouraging speaking clearly, listening attentively and closing the communication loop during the learning conversations.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Recognise our individual differences including those of the learners and ensure that opportunities to contribute are offered to all.</a:t>
            </a:r>
            <a:endParaRPr lang="en-GB" altLang="en-US" sz="8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DA0766-C893-EB1F-0D3C-C4441A35B7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01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PLS 5e Cardiac Arrest: </a:t>
            </a:r>
            <a:fld id="{3DBD41E7-0F46-447A-BB94-34B2E4F69624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715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PLS 5e Cardiac Arrest: </a:t>
            </a:r>
            <a:fld id="{3DBD41E7-0F46-447A-BB94-34B2E4F69624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7299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PLS 5e Cardiac Arrest: </a:t>
            </a:r>
            <a:fld id="{3DBD41E7-0F46-447A-BB94-34B2E4F69624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89277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PLS 5e Cardiac Arrest: </a:t>
            </a:r>
            <a:fld id="{3DBD41E7-0F46-447A-BB94-34B2E4F69624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0648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Remind instructors that ALSG embrace the principles of equality, diversity and inclusion in all our training. Please uphold these principles while teaching and meeting the different needs of learners.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Consider for example encouraging speaking clearly, listening attentively and closing the communication loop during the learning conversations.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Recognise our individual differences including those of the learners and ensure that opportunities to contribute are offered to all.</a:t>
            </a:r>
            <a:endParaRPr lang="en-GB" altLang="en-US" sz="8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13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ALSG_PPT_Template.jpg                                          00DCFC5DWorkingArea                    7C2688A5:">
            <a:extLst>
              <a:ext uri="{FF2B5EF4-FFF2-40B4-BE49-F238E27FC236}">
                <a16:creationId xmlns:a16="http://schemas.microsoft.com/office/drawing/2014/main" id="{35A205EC-1DFC-4698-8004-F0E76A3CB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28D6E270-D32C-456C-A140-4CF6858C4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308725"/>
            <a:ext cx="2952750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GB" altLang="en-US" sz="1000">
                <a:solidFill>
                  <a:schemeClr val="bg1"/>
                </a:solidFill>
                <a:latin typeface="Arial" pitchFamily="34" charset="0"/>
              </a:rPr>
              <a:t>© ALSG, 2015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1484785"/>
            <a:ext cx="7772400" cy="792088"/>
          </a:xfrm>
          <a:prstGeom prst="rect">
            <a:avLst/>
          </a:prstGeom>
        </p:spPr>
        <p:txBody>
          <a:bodyPr/>
          <a:lstStyle>
            <a:lvl1pPr algn="l">
              <a:defRPr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478498" y="2477683"/>
            <a:ext cx="6400800" cy="66328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36940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ALSG_PPT_Template.jpg                                          00DCFC5DWorkingArea                    7C2688A5:">
            <a:extLst>
              <a:ext uri="{FF2B5EF4-FFF2-40B4-BE49-F238E27FC236}">
                <a16:creationId xmlns:a16="http://schemas.microsoft.com/office/drawing/2014/main" id="{64F1F934-5829-4ACB-9843-C911E3E72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2">
            <a:extLst>
              <a:ext uri="{FF2B5EF4-FFF2-40B4-BE49-F238E27FC236}">
                <a16:creationId xmlns:a16="http://schemas.microsoft.com/office/drawing/2014/main" id="{E36B64DD-F3FC-4F69-990B-49E60CF482A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140200" y="5084763"/>
            <a:ext cx="46799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Box 4">
            <a:extLst>
              <a:ext uri="{FF2B5EF4-FFF2-40B4-BE49-F238E27FC236}">
                <a16:creationId xmlns:a16="http://schemas.microsoft.com/office/drawing/2014/main" id="{B60E1689-EE71-41BC-B61B-A103A726E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308725"/>
            <a:ext cx="2952750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GB" altLang="en-US" sz="1000">
                <a:solidFill>
                  <a:schemeClr val="bg1"/>
                </a:solidFill>
                <a:latin typeface="Arial" pitchFamily="34" charset="0"/>
              </a:rPr>
              <a:t>© ALSG, 2015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9952" y="4518446"/>
            <a:ext cx="468052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3528" y="332656"/>
            <a:ext cx="3960440" cy="296713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39952" y="5072410"/>
            <a:ext cx="4680520" cy="58883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="0" i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4788024" y="1340768"/>
            <a:ext cx="4041775" cy="2952328"/>
          </a:xfrm>
          <a:prstGeom prst="rect">
            <a:avLst/>
          </a:prstGeom>
        </p:spPr>
        <p:txBody>
          <a:bodyPr vert="horz"/>
          <a:lstStyle>
            <a:lvl1pPr marL="342900" indent="-342900">
              <a:buClr>
                <a:schemeClr val="bg1"/>
              </a:buClr>
              <a:buFont typeface="Arial"/>
              <a:buChar char="•"/>
              <a:defRPr sz="2400" b="0" i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chemeClr val="bg1"/>
              </a:buClr>
              <a:buFont typeface="Arial"/>
              <a:buChar char="•"/>
              <a:defRPr sz="2000" b="0" i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buClr>
                <a:schemeClr val="bg1"/>
              </a:buClr>
              <a:buFont typeface="Arial"/>
              <a:buChar char="•"/>
              <a:defRPr sz="1800" b="0" i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buClr>
                <a:schemeClr val="bg1"/>
              </a:buClr>
              <a:buFont typeface="Arial"/>
              <a:buChar char="•"/>
              <a:defRPr sz="1600" b="0" i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buClr>
                <a:schemeClr val="bg1"/>
              </a:buClr>
              <a:buFont typeface="Arial"/>
              <a:buChar char="•"/>
              <a:defRPr sz="1600" b="0" i="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2355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LSG_PPT_Template 2.jpg                                        00DCFC5DWorkingArea                    7C2688A5:">
            <a:extLst>
              <a:ext uri="{FF2B5EF4-FFF2-40B4-BE49-F238E27FC236}">
                <a16:creationId xmlns:a16="http://schemas.microsoft.com/office/drawing/2014/main" id="{8CF5EEC3-A066-4DAD-AB83-F50D4C95D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1A60C638-D81D-465E-A616-75331A6C2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308725"/>
            <a:ext cx="2952750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GB" altLang="en-US" sz="1000">
                <a:solidFill>
                  <a:srgbClr val="2F70C8"/>
                </a:solidFill>
                <a:latin typeface="Arial" pitchFamily="34" charset="0"/>
              </a:rPr>
              <a:t>© ALSG, 2015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2E579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26652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LSG_PPT_Template 2.jpg                                        00DCFC5DWorkingArea                    7C2688A5:">
            <a:extLst>
              <a:ext uri="{FF2B5EF4-FFF2-40B4-BE49-F238E27FC236}">
                <a16:creationId xmlns:a16="http://schemas.microsoft.com/office/drawing/2014/main" id="{D26AD25C-7DAC-4961-8E27-711CD9AB3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2">
            <a:extLst>
              <a:ext uri="{FF2B5EF4-FFF2-40B4-BE49-F238E27FC236}">
                <a16:creationId xmlns:a16="http://schemas.microsoft.com/office/drawing/2014/main" id="{B671B31A-861C-452B-A00B-58C07443504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68313" y="3933825"/>
            <a:ext cx="7775575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TextBox 4">
            <a:extLst>
              <a:ext uri="{FF2B5EF4-FFF2-40B4-BE49-F238E27FC236}">
                <a16:creationId xmlns:a16="http://schemas.microsoft.com/office/drawing/2014/main" id="{73866752-DAF2-4AF4-AD3C-4F0513A0CD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308725"/>
            <a:ext cx="2952750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GB" altLang="en-US" sz="1000">
                <a:solidFill>
                  <a:srgbClr val="2F70C8"/>
                </a:solidFill>
                <a:latin typeface="Arial" pitchFamily="34" charset="0"/>
              </a:rPr>
              <a:t>© ALSG, 2015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939133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3200" b="1" i="0" cap="all">
                <a:solidFill>
                  <a:srgbClr val="2E579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2426965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 b="0" i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9515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LSG_PPT_Template 2.jpg                                        00DCFC5DWorkingArea                    7C2688A5:">
            <a:extLst>
              <a:ext uri="{FF2B5EF4-FFF2-40B4-BE49-F238E27FC236}">
                <a16:creationId xmlns:a16="http://schemas.microsoft.com/office/drawing/2014/main" id="{C434C431-9E97-4E54-B191-DEA9B3103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3D7BD99E-7612-4671-88E5-4B515805C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308725"/>
            <a:ext cx="2952750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GB" altLang="en-US" sz="1000">
                <a:solidFill>
                  <a:srgbClr val="2F70C8"/>
                </a:solidFill>
                <a:latin typeface="Arial" pitchFamily="34" charset="0"/>
              </a:rPr>
              <a:t>© ALSG, 2015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34082"/>
          </a:xfrm>
          <a:prstGeom prst="rect">
            <a:avLst/>
          </a:prstGeom>
        </p:spPr>
        <p:txBody>
          <a:bodyPr vert="horz"/>
          <a:lstStyle>
            <a:lvl1pPr algn="l">
              <a:defRPr sz="3200" b="1" i="0">
                <a:solidFill>
                  <a:srgbClr val="2E579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38747"/>
            <a:ext cx="8229600" cy="4032448"/>
          </a:xfrm>
          <a:prstGeom prst="rect">
            <a:avLst/>
          </a:prstGeom>
        </p:spPr>
        <p:txBody>
          <a:bodyPr vert="horz"/>
          <a:lstStyle>
            <a:lvl1pPr marL="457200" indent="-457200">
              <a:buClr>
                <a:srgbClr val="3657A7"/>
              </a:buClr>
              <a:buFont typeface="Arial"/>
              <a:buChar char="•"/>
              <a:defRPr sz="2800" b="0" i="0">
                <a:latin typeface="Arial" pitchFamily="34" charset="0"/>
                <a:cs typeface="Arial" pitchFamily="34" charset="0"/>
              </a:defRPr>
            </a:lvl1pPr>
            <a:lvl2pPr marL="914400" indent="-457200">
              <a:buClr>
                <a:srgbClr val="3657A7"/>
              </a:buClr>
              <a:buFont typeface="Arial"/>
              <a:buChar char="•"/>
              <a:defRPr sz="2400" b="0" i="0">
                <a:latin typeface="Arial"/>
                <a:cs typeface="Arial"/>
              </a:defRPr>
            </a:lvl2pPr>
            <a:lvl3pPr marL="1257300" indent="-342900">
              <a:buClr>
                <a:srgbClr val="3657A7"/>
              </a:buClr>
              <a:buFont typeface="Arial"/>
              <a:buChar char="•"/>
              <a:defRPr sz="2200" b="0" i="0">
                <a:latin typeface="Arial"/>
                <a:cs typeface="Arial"/>
              </a:defRPr>
            </a:lvl3pPr>
            <a:lvl4pPr marL="1714500" indent="-342900">
              <a:buClr>
                <a:srgbClr val="3657A7"/>
              </a:buClr>
              <a:buFont typeface="Arial"/>
              <a:buChar char="•"/>
              <a:defRPr sz="2000" b="0" i="0">
                <a:latin typeface="Arial"/>
                <a:cs typeface="Arial"/>
              </a:defRPr>
            </a:lvl4pPr>
            <a:lvl5pPr marL="2171700" indent="-342900">
              <a:buClr>
                <a:srgbClr val="3657A7"/>
              </a:buClr>
              <a:buFont typeface="Arial"/>
              <a:buChar char="•"/>
              <a:defRPr sz="1800" b="0" i="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5769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LSG_PPT_Template 2.jpg                                        00DCFC5DWorkingArea                    7C2688A5:">
            <a:extLst>
              <a:ext uri="{FF2B5EF4-FFF2-40B4-BE49-F238E27FC236}">
                <a16:creationId xmlns:a16="http://schemas.microsoft.com/office/drawing/2014/main" id="{414E1CF2-21DA-44D8-A0E6-118A32B62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5B128254-23BB-46C2-AB9F-1323E8CD8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308725"/>
            <a:ext cx="2952750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GB" altLang="en-US" sz="1000">
                <a:solidFill>
                  <a:srgbClr val="2F70C8"/>
                </a:solidFill>
                <a:latin typeface="Arial" pitchFamily="34" charset="0"/>
              </a:rPr>
              <a:t>© ALSG, 2015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 algn="l">
              <a:defRPr sz="3200" b="1" i="0">
                <a:solidFill>
                  <a:srgbClr val="2E579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 marL="342900" indent="-342900">
              <a:buClr>
                <a:srgbClr val="3657A7"/>
              </a:buClr>
              <a:buFont typeface="Arial"/>
              <a:buChar char="•"/>
              <a:defRPr sz="2800" b="0" i="0"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3657A7"/>
              </a:buClr>
              <a:buFont typeface="Arial"/>
              <a:buChar char="•"/>
              <a:defRPr sz="2400" b="0" i="0">
                <a:latin typeface="Arial" pitchFamily="34" charset="0"/>
                <a:cs typeface="Arial" pitchFamily="34" charset="0"/>
              </a:defRPr>
            </a:lvl2pPr>
            <a:lvl3pPr marL="1143000" indent="-228600">
              <a:buClr>
                <a:srgbClr val="3657A7"/>
              </a:buClr>
              <a:buFont typeface="Arial"/>
              <a:buChar char="•"/>
              <a:defRPr sz="2000" b="0" i="0">
                <a:latin typeface="Arial" pitchFamily="34" charset="0"/>
                <a:cs typeface="Arial" pitchFamily="34" charset="0"/>
              </a:defRPr>
            </a:lvl3pPr>
            <a:lvl4pPr marL="1600200" indent="-228600">
              <a:buClr>
                <a:srgbClr val="3657A7"/>
              </a:buClr>
              <a:buFont typeface="Arial"/>
              <a:buChar char="•"/>
              <a:defRPr sz="1800" b="0" i="0">
                <a:latin typeface="Arial" pitchFamily="34" charset="0"/>
                <a:cs typeface="Arial" pitchFamily="34" charset="0"/>
              </a:defRPr>
            </a:lvl4pPr>
            <a:lvl5pPr marL="2057400" indent="-228600">
              <a:buClr>
                <a:srgbClr val="3657A7"/>
              </a:buClr>
              <a:buFont typeface="Arial"/>
              <a:buChar char="•"/>
              <a:defRPr sz="1800" b="0" i="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 marL="342900" indent="-342900">
              <a:buClr>
                <a:srgbClr val="3657A7"/>
              </a:buClr>
              <a:buFont typeface="Arial"/>
              <a:buChar char="•"/>
              <a:defRPr sz="2800" b="0" i="0"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3657A7"/>
              </a:buClr>
              <a:buFont typeface="Arial"/>
              <a:buChar char="•"/>
              <a:defRPr sz="2400" b="0" i="0">
                <a:latin typeface="Arial" pitchFamily="34" charset="0"/>
                <a:cs typeface="Arial" pitchFamily="34" charset="0"/>
              </a:defRPr>
            </a:lvl2pPr>
            <a:lvl3pPr marL="1143000" indent="-228600">
              <a:buClr>
                <a:srgbClr val="3657A7"/>
              </a:buClr>
              <a:buFont typeface="Arial"/>
              <a:buChar char="•"/>
              <a:defRPr sz="2000" b="0" i="0">
                <a:latin typeface="Arial" pitchFamily="34" charset="0"/>
                <a:cs typeface="Arial" pitchFamily="34" charset="0"/>
              </a:defRPr>
            </a:lvl3pPr>
            <a:lvl4pPr marL="1600200" indent="-228600">
              <a:buClr>
                <a:srgbClr val="3657A7"/>
              </a:buClr>
              <a:buFont typeface="Arial"/>
              <a:buChar char="•"/>
              <a:defRPr sz="1800" b="0" i="0">
                <a:latin typeface="Arial" pitchFamily="34" charset="0"/>
                <a:cs typeface="Arial" pitchFamily="34" charset="0"/>
              </a:defRPr>
            </a:lvl4pPr>
            <a:lvl5pPr marL="2057400" indent="-228600">
              <a:buClr>
                <a:srgbClr val="3657A7"/>
              </a:buClr>
              <a:buFont typeface="Arial"/>
              <a:buChar char="•"/>
              <a:defRPr sz="1800" b="0" i="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9993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ALSG_PPT_Template 2.jpg                                        00DCFC5DWorkingArea                    7C2688A5:">
            <a:extLst>
              <a:ext uri="{FF2B5EF4-FFF2-40B4-BE49-F238E27FC236}">
                <a16:creationId xmlns:a16="http://schemas.microsoft.com/office/drawing/2014/main" id="{398F49B3-9E86-4E3F-BE00-6D916BEFE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43FD5D-0D04-4D6F-BB24-35D70DAA9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308725"/>
            <a:ext cx="2952750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GB" altLang="en-US" sz="1000">
                <a:solidFill>
                  <a:srgbClr val="2F70C8"/>
                </a:solidFill>
                <a:latin typeface="Arial" pitchFamily="34" charset="0"/>
              </a:rPr>
              <a:t>© ALSG, 2015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 vert="horz"/>
          <a:lstStyle>
            <a:lvl1pPr algn="l">
              <a:defRPr sz="3200" b="1" i="0">
                <a:solidFill>
                  <a:srgbClr val="2E579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8393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LSG_PPT_Template 2.jpg                                        00DCFC5DWorkingArea                    7C2688A5:">
            <a:extLst>
              <a:ext uri="{FF2B5EF4-FFF2-40B4-BE49-F238E27FC236}">
                <a16:creationId xmlns:a16="http://schemas.microsoft.com/office/drawing/2014/main" id="{115BACEC-502B-4022-94BC-67D485513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1D9001F2-B1B2-4C5C-8A0E-6F444BB5D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308725"/>
            <a:ext cx="2952750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GB" altLang="en-US" sz="1000">
                <a:solidFill>
                  <a:srgbClr val="2F70C8"/>
                </a:solidFill>
                <a:latin typeface="Arial" pitchFamily="34" charset="0"/>
              </a:rPr>
              <a:t>© ALSG, 2015</a:t>
            </a:r>
          </a:p>
        </p:txBody>
      </p:sp>
    </p:spTree>
    <p:extLst>
      <p:ext uri="{BB962C8B-B14F-4D97-AF65-F5344CB8AC3E}">
        <p14:creationId xmlns:p14="http://schemas.microsoft.com/office/powerpoint/2010/main" val="854885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LSG_PPT_Template 2.jpg                                        00DCFC5DWorkingArea                    7C2688A5:">
            <a:extLst>
              <a:ext uri="{FF2B5EF4-FFF2-40B4-BE49-F238E27FC236}">
                <a16:creationId xmlns:a16="http://schemas.microsoft.com/office/drawing/2014/main" id="{2CC8B5D1-CB2A-4CB6-9D36-8F0B7FF11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F8CDD086-31A8-49A5-A47B-4FF106AA1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308725"/>
            <a:ext cx="2952750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GB" altLang="en-US" sz="1000">
                <a:solidFill>
                  <a:srgbClr val="2F70C8"/>
                </a:solidFill>
                <a:latin typeface="Arial" pitchFamily="34" charset="0"/>
              </a:rPr>
              <a:t>© ALSG, 2015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400" b="1" i="0">
                <a:solidFill>
                  <a:srgbClr val="2E579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rgbClr val="2E5796"/>
                </a:solidFill>
                <a:latin typeface="Arial"/>
                <a:cs typeface="Arial"/>
              </a:defRPr>
            </a:lvl1pPr>
            <a:lvl2pPr>
              <a:defRPr sz="2800">
                <a:solidFill>
                  <a:srgbClr val="2E5796"/>
                </a:solidFill>
                <a:latin typeface="Arial"/>
                <a:cs typeface="Arial"/>
              </a:defRPr>
            </a:lvl2pPr>
            <a:lvl3pPr>
              <a:defRPr sz="2400">
                <a:solidFill>
                  <a:srgbClr val="2E5796"/>
                </a:solidFill>
                <a:latin typeface="Arial"/>
                <a:cs typeface="Arial"/>
              </a:defRPr>
            </a:lvl3pPr>
            <a:lvl4pPr>
              <a:defRPr sz="2000">
                <a:solidFill>
                  <a:srgbClr val="2E5796"/>
                </a:solidFill>
                <a:latin typeface="Arial"/>
                <a:cs typeface="Arial"/>
              </a:defRPr>
            </a:lvl4pPr>
            <a:lvl5pPr>
              <a:defRPr sz="2000">
                <a:solidFill>
                  <a:srgbClr val="2E5796"/>
                </a:solidFill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="0" i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3510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LSG_PPT_Template 2.jpg                                        00DCFC5DWorkingArea                    7C2688A5:">
            <a:extLst>
              <a:ext uri="{FF2B5EF4-FFF2-40B4-BE49-F238E27FC236}">
                <a16:creationId xmlns:a16="http://schemas.microsoft.com/office/drawing/2014/main" id="{1087C597-790F-4E91-9E76-0B847E910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2">
            <a:extLst>
              <a:ext uri="{FF2B5EF4-FFF2-40B4-BE49-F238E27FC236}">
                <a16:creationId xmlns:a16="http://schemas.microsoft.com/office/drawing/2014/main" id="{2420BB44-5D1B-4C4E-A4DA-09947A6F2DB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059113" y="5084763"/>
            <a:ext cx="54737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TextBox 4">
            <a:extLst>
              <a:ext uri="{FF2B5EF4-FFF2-40B4-BE49-F238E27FC236}">
                <a16:creationId xmlns:a16="http://schemas.microsoft.com/office/drawing/2014/main" id="{E697DBA9-C477-45D4-9C3F-CEBDF5F8D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5963" y="6308725"/>
            <a:ext cx="2952750" cy="2460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GB" altLang="en-US" sz="1000">
                <a:solidFill>
                  <a:srgbClr val="2F70C8"/>
                </a:solidFill>
                <a:latin typeface="Arial" pitchFamily="34" charset="0"/>
              </a:rPr>
              <a:t>© ALSG, 2015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6040" y="4518446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 i="0">
                <a:solidFill>
                  <a:srgbClr val="3657A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568" y="317847"/>
            <a:ext cx="7848872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6040" y="5072410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="0" i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387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ALSG_PPT_Template.jpg                                          00DCFC5DWorkingArea                    7C2688A5:">
            <a:extLst>
              <a:ext uri="{FF2B5EF4-FFF2-40B4-BE49-F238E27FC236}">
                <a16:creationId xmlns:a16="http://schemas.microsoft.com/office/drawing/2014/main" id="{7FCBAE16-8862-4801-BFAE-4F9423E50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41" r:id="rId1"/>
    <p:sldLayoutId id="2147484242" r:id="rId2"/>
    <p:sldLayoutId id="2147484243" r:id="rId3"/>
    <p:sldLayoutId id="2147484244" r:id="rId4"/>
    <p:sldLayoutId id="2147484245" r:id="rId5"/>
    <p:sldLayoutId id="2147484246" r:id="rId6"/>
    <p:sldLayoutId id="2147484247" r:id="rId7"/>
    <p:sldLayoutId id="2147484248" r:id="rId8"/>
    <p:sldLayoutId id="2147484249" r:id="rId9"/>
    <p:sldLayoutId id="2147484250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" charset="0"/>
          <a:ea typeface="MS PGothic" pitchFamily="34" charset="-128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kin.be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kin.b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jpeg"/><Relationship Id="rId4" Type="http://schemas.openxmlformats.org/officeDocument/2006/relationships/hyperlink" Target="http://www.alsg.org/vl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D79C7A17-97DE-4D17-8D47-7F6FB9ED4F8F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261350" y="5794375"/>
            <a:ext cx="6223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en-GB" altLang="en-US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CDD7151B-0F41-4015-AC77-6214ABCCBD1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-53790" y="346076"/>
            <a:ext cx="7772400" cy="792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 sz="3200" dirty="0" err="1"/>
              <a:t>Pré</a:t>
            </a:r>
            <a:r>
              <a:rPr lang="en-US" altLang="en-US" sz="3200" dirty="0"/>
              <a:t>-course faculty meeting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8BCA6B79-6F76-4DED-9F11-A6E85D4B9DD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-180528" y="1138238"/>
            <a:ext cx="6400800" cy="66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US" altLang="en-US" sz="1600" dirty="0"/>
              <a:t>13-14 November, Malle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68" y="1866506"/>
            <a:ext cx="9123131" cy="499149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0B7816A-BD69-E9E9-6549-13ACC56FAF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3625" t="19200" r="23581" b="72600"/>
          <a:stretch/>
        </p:blipFill>
        <p:spPr>
          <a:xfrm>
            <a:off x="7324317" y="5654736"/>
            <a:ext cx="1296144" cy="106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67327"/>
      </p:ext>
    </p:extLst>
  </p:cSld>
  <p:clrMapOvr>
    <a:masterClrMapping/>
  </p:clrMapOvr>
  <p:transition spd="med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BE0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A32669-6727-DB26-6CD2-BBF09AB65E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539" t="15001" r="36208" b="12388"/>
          <a:stretch>
            <a:fillRect/>
          </a:stretch>
        </p:blipFill>
        <p:spPr>
          <a:xfrm>
            <a:off x="251520" y="836712"/>
            <a:ext cx="4320480" cy="59169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F7BBF0-666A-9407-B088-02E3CEB3953A}"/>
              </a:ext>
            </a:extLst>
          </p:cNvPr>
          <p:cNvSpPr txBox="1">
            <a:spLocks/>
          </p:cNvSpPr>
          <p:nvPr/>
        </p:nvSpPr>
        <p:spPr bwMode="auto">
          <a:xfrm>
            <a:off x="540000" y="360000"/>
            <a:ext cx="6030098" cy="63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</a:defRPr>
            </a:lvl9pPr>
          </a:lstStyle>
          <a:p>
            <a:pPr algn="l" eaLnBrk="1" hangingPunct="1"/>
            <a:r>
              <a:rPr lang="en-GB" altLang="en-US" sz="3200" b="1" kern="0" dirty="0" err="1" smtClean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Instructeurgids</a:t>
            </a:r>
            <a:r>
              <a:rPr lang="en-GB" altLang="en-US" sz="3200" b="1" kern="0" dirty="0" smtClean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: </a:t>
            </a:r>
            <a:r>
              <a:rPr lang="en-GB" altLang="en-US" sz="3200" b="1" kern="0" dirty="0" err="1" smtClean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simulaties</a:t>
            </a:r>
            <a:endParaRPr lang="en-GB" altLang="en-US" sz="3200" b="1" kern="0" dirty="0">
              <a:solidFill>
                <a:srgbClr val="2E5796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5" name="Picture 2" descr="Medical patient simulator - Precision Microdrives">
            <a:extLst>
              <a:ext uri="{FF2B5EF4-FFF2-40B4-BE49-F238E27FC236}">
                <a16:creationId xmlns:a16="http://schemas.microsoft.com/office/drawing/2014/main" id="{214313F1-79E5-D4A4-AFF7-A5B72133F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4" r="34292" b="-2"/>
          <a:stretch/>
        </p:blipFill>
        <p:spPr bwMode="auto">
          <a:xfrm>
            <a:off x="4660685" y="1589656"/>
            <a:ext cx="4244280" cy="489780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323590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 bwMode="auto">
          <a:xfrm>
            <a:off x="540000" y="360000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err="1">
                <a:latin typeface="Arial" charset="0"/>
                <a:ea typeface="ＭＳ Ｐゴシック" pitchFamily="34" charset="-128"/>
                <a:cs typeface="Arial" charset="0"/>
              </a:rPr>
              <a:t>Instructeur</a:t>
            </a:r>
            <a:r>
              <a:rPr lang="en-GB" altLang="en-US"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GB" altLang="en-US" err="1">
                <a:latin typeface="Arial" charset="0"/>
                <a:ea typeface="ＭＳ Ｐゴシック" pitchFamily="34" charset="-128"/>
                <a:cs typeface="Arial" charset="0"/>
              </a:rPr>
              <a:t>rol</a:t>
            </a:r>
            <a:endParaRPr lang="en-GB" altLang="en-US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 bwMode="auto">
          <a:xfrm>
            <a:off x="540000" y="1052736"/>
            <a:ext cx="8229600" cy="47525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Tx/>
              <a:buNone/>
            </a:pPr>
            <a:r>
              <a:rPr lang="en-GB" altLang="en-US" sz="2000" b="1" dirty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Lead instructor (</a:t>
            </a:r>
            <a:r>
              <a:rPr lang="en-GB" altLang="en-US" sz="2000" b="1" dirty="0" err="1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buiten</a:t>
            </a:r>
            <a:r>
              <a:rPr lang="en-GB" altLang="en-US" sz="2000" b="1" dirty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 sim)</a:t>
            </a:r>
          </a:p>
          <a:p>
            <a:pPr eaLnBrk="1" hangingPunct="1"/>
            <a:r>
              <a:rPr lang="en-GB" altLang="en-US" sz="18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Introductie</a:t>
            </a:r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van sim, </a:t>
            </a:r>
            <a:r>
              <a:rPr lang="en-GB" altLang="en-US" sz="18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brieft</a:t>
            </a:r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GB" altLang="en-US" sz="18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kandidaat</a:t>
            </a:r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GB" altLang="en-US" sz="18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teamleider</a:t>
            </a:r>
            <a:endParaRPr lang="en-GB" altLang="en-US" sz="1800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eaLnBrk="1" hangingPunct="1"/>
            <a:r>
              <a:rPr lang="en-GB" altLang="en-US" sz="18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Controleert</a:t>
            </a:r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GB" altLang="en-US" sz="18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i</a:t>
            </a:r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-sim</a:t>
            </a:r>
          </a:p>
          <a:p>
            <a:pPr eaLnBrk="1" hangingPunct="1"/>
            <a:r>
              <a:rPr lang="en-GB" altLang="en-US" sz="18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Zegt</a:t>
            </a:r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GB" altLang="en-US" sz="18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wanneer</a:t>
            </a:r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andere </a:t>
            </a:r>
            <a:r>
              <a:rPr lang="en-GB" altLang="en-US" sz="18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kandidaten</a:t>
            </a:r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GB" altLang="en-US" sz="18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mogen</a:t>
            </a:r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GB" altLang="en-US" sz="18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helpen</a:t>
            </a:r>
            <a:endParaRPr lang="en-GB" altLang="en-US" sz="1800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eaLnBrk="1" hangingPunct="1"/>
            <a:r>
              <a:rPr lang="en-GB" altLang="en-US" sz="18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Faciliteert</a:t>
            </a:r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de learning conversation</a:t>
            </a:r>
          </a:p>
        </p:txBody>
      </p:sp>
      <p:pic>
        <p:nvPicPr>
          <p:cNvPr id="4098" name="Picture 2" descr="Simulation Instructor Course - Good Debrief (Using D.E.B.R.I.E.F. Method) -  YouTube">
            <a:extLst>
              <a:ext uri="{FF2B5EF4-FFF2-40B4-BE49-F238E27FC236}">
                <a16:creationId xmlns:a16="http://schemas.microsoft.com/office/drawing/2014/main" id="{6F2DA0E2-C371-5C54-E39A-F3159EEFD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140968"/>
            <a:ext cx="5004048" cy="281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741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2029F-7F7E-9665-18C3-28A415D0D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24129E87-9568-3EDA-168F-9521E5C74E1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0000" y="360000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err="1">
                <a:latin typeface="Arial" charset="0"/>
                <a:ea typeface="ＭＳ Ｐゴシック" pitchFamily="34" charset="-128"/>
                <a:cs typeface="Arial" charset="0"/>
              </a:rPr>
              <a:t>Instructeur</a:t>
            </a:r>
            <a:r>
              <a:rPr lang="en-GB" altLang="en-US"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GB" altLang="en-US" err="1">
                <a:latin typeface="Arial" charset="0"/>
                <a:ea typeface="ＭＳ Ｐゴシック" pitchFamily="34" charset="-128"/>
                <a:cs typeface="Arial" charset="0"/>
              </a:rPr>
              <a:t>rol</a:t>
            </a:r>
            <a:endParaRPr lang="en-GB" altLang="en-US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E0DDE8DF-42B3-11DC-7704-91CF628E72AF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40000" y="1052736"/>
            <a:ext cx="8229600" cy="47525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Tx/>
              <a:buNone/>
            </a:pPr>
            <a:r>
              <a:rPr lang="nl-NL" sz="2000" b="1" noProof="0" dirty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Lead instructeur (buiten sim)</a:t>
            </a:r>
          </a:p>
          <a:p>
            <a:pPr marL="0" indent="0" eaLnBrk="1" hangingPunct="1">
              <a:buNone/>
            </a:pPr>
            <a:r>
              <a:rPr lang="nl-NL" sz="2000" b="1" noProof="0" dirty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Faculty Helper (in sim)</a:t>
            </a:r>
          </a:p>
          <a:p>
            <a:pPr eaLnBrk="1" hangingPunct="1"/>
            <a:r>
              <a:rPr lang="nl-NL" sz="1800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Neemt deel aan sim als teamlid</a:t>
            </a:r>
          </a:p>
          <a:p>
            <a:pPr eaLnBrk="1" hangingPunct="1"/>
            <a:r>
              <a:rPr lang="nl-NL" sz="1800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Verschaft informatie tijdens sim</a:t>
            </a:r>
          </a:p>
          <a:p>
            <a:pPr eaLnBrk="1" hangingPunct="1"/>
            <a:r>
              <a:rPr lang="nl-NL" sz="1800" b="1" u="sng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Alleen </a:t>
            </a:r>
            <a:r>
              <a:rPr lang="nl-NL" sz="1800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als nodig: prompts </a:t>
            </a:r>
          </a:p>
          <a:p>
            <a:pPr eaLnBrk="1" hangingPunct="1"/>
            <a:r>
              <a:rPr lang="nl-NL" sz="1800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Zo nodig demo van skill (tenzij </a:t>
            </a:r>
            <a:r>
              <a:rPr lang="nl-NL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k</a:t>
            </a:r>
            <a:r>
              <a:rPr lang="nl-NL" sz="1800" noProof="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andidaat</a:t>
            </a:r>
            <a:r>
              <a:rPr lang="nl-NL" sz="1800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capabel is)</a:t>
            </a:r>
          </a:p>
        </p:txBody>
      </p:sp>
      <p:pic>
        <p:nvPicPr>
          <p:cNvPr id="2" name="Picture 2" descr="Medical patient simulator - Precision Microdrives">
            <a:extLst>
              <a:ext uri="{FF2B5EF4-FFF2-40B4-BE49-F238E27FC236}">
                <a16:creationId xmlns:a16="http://schemas.microsoft.com/office/drawing/2014/main" id="{43A71EA5-BD0A-B1BE-1E38-F7657F3DF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4" r="34292" b="-2"/>
          <a:stretch/>
        </p:blipFill>
        <p:spPr bwMode="auto">
          <a:xfrm>
            <a:off x="5689998" y="3212976"/>
            <a:ext cx="2914001" cy="33626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Afgeronde rechthoek 2">
            <a:extLst>
              <a:ext uri="{FF2B5EF4-FFF2-40B4-BE49-F238E27FC236}">
                <a16:creationId xmlns:a16="http://schemas.microsoft.com/office/drawing/2014/main" id="{8D06178A-750F-36B9-7612-6F4A9851E91C}"/>
              </a:ext>
            </a:extLst>
          </p:cNvPr>
          <p:cNvSpPr/>
          <p:nvPr/>
        </p:nvSpPr>
        <p:spPr bwMode="auto">
          <a:xfrm rot="19910220">
            <a:off x="6298568" y="3750246"/>
            <a:ext cx="555650" cy="437626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" charset="0"/>
              </a:rPr>
              <a:t>FH</a:t>
            </a:r>
          </a:p>
        </p:txBody>
      </p:sp>
    </p:spTree>
    <p:extLst>
      <p:ext uri="{BB962C8B-B14F-4D97-AF65-F5344CB8AC3E}">
        <p14:creationId xmlns:p14="http://schemas.microsoft.com/office/powerpoint/2010/main" val="1762661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6CF98-EB0E-1B96-86B4-B519348AA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C8BC5F6F-898A-6FCD-274B-5FF9C1457C9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0000" y="360000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err="1">
                <a:latin typeface="Arial" charset="0"/>
                <a:ea typeface="ＭＳ Ｐゴシック" pitchFamily="34" charset="-128"/>
                <a:cs typeface="Arial" charset="0"/>
              </a:rPr>
              <a:t>Instructeur</a:t>
            </a:r>
            <a:r>
              <a:rPr lang="en-GB" altLang="en-US"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GB" altLang="en-US" err="1">
                <a:latin typeface="Arial" charset="0"/>
                <a:ea typeface="ＭＳ Ｐゴシック" pitchFamily="34" charset="-128"/>
                <a:cs typeface="Arial" charset="0"/>
              </a:rPr>
              <a:t>rol</a:t>
            </a:r>
            <a:endParaRPr lang="en-GB" altLang="en-US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81219330-241A-382D-ED38-0C6CDA477215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540000" y="1052736"/>
            <a:ext cx="8229600" cy="47525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Tx/>
              <a:buNone/>
            </a:pPr>
            <a:r>
              <a:rPr lang="nl-NL" sz="2000" b="1" noProof="0" dirty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Lead instructeur (buiten sim)</a:t>
            </a:r>
          </a:p>
          <a:p>
            <a:pPr marL="0" indent="0" eaLnBrk="1" hangingPunct="1">
              <a:buNone/>
            </a:pPr>
            <a:r>
              <a:rPr lang="nl-NL" sz="2000" b="1" noProof="0" dirty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Faculty Helper (in sim)</a:t>
            </a:r>
          </a:p>
          <a:p>
            <a:pPr marL="0" indent="0" eaLnBrk="1" hangingPunct="1">
              <a:buNone/>
            </a:pPr>
            <a:r>
              <a:rPr lang="nl-NL" sz="2000" b="1" noProof="0" dirty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Observator</a:t>
            </a:r>
          </a:p>
          <a:p>
            <a:pPr eaLnBrk="1" hangingPunct="1"/>
            <a:r>
              <a:rPr lang="nl-NL" sz="1800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Safety – inclusief problemen met materiaal</a:t>
            </a:r>
          </a:p>
          <a:p>
            <a:pPr eaLnBrk="1" hangingPunct="1"/>
            <a:r>
              <a:rPr lang="nl-NL" sz="1800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Kan optreden als anesthesist/chirurg/MUG/…</a:t>
            </a:r>
          </a:p>
          <a:p>
            <a:pPr eaLnBrk="1" hangingPunct="1"/>
            <a:r>
              <a:rPr lang="nl-NL" sz="1800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Ontvang ISBARR op einde</a:t>
            </a:r>
          </a:p>
        </p:txBody>
      </p:sp>
      <p:pic>
        <p:nvPicPr>
          <p:cNvPr id="6146" name="Picture 2" descr="Top Tips For A Most Efficient Nursing Handover - NurseBuff">
            <a:extLst>
              <a:ext uri="{FF2B5EF4-FFF2-40B4-BE49-F238E27FC236}">
                <a16:creationId xmlns:a16="http://schemas.microsoft.com/office/drawing/2014/main" id="{6CB03B0C-42E0-DB24-C078-5C466FB14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01008"/>
            <a:ext cx="4805040" cy="308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96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BE0E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E0B843-2A06-764B-C457-281B7CC70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1F3CFA7-4CDD-9BCA-A521-B542F63254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134" t="15000" r="36396" b="15073"/>
          <a:stretch>
            <a:fillRect/>
          </a:stretch>
        </p:blipFill>
        <p:spPr>
          <a:xfrm>
            <a:off x="179512" y="764704"/>
            <a:ext cx="4253698" cy="59827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9100F78-E9D4-5C17-8968-BE613391DECE}"/>
              </a:ext>
            </a:extLst>
          </p:cNvPr>
          <p:cNvSpPr txBox="1">
            <a:spLocks/>
          </p:cNvSpPr>
          <p:nvPr/>
        </p:nvSpPr>
        <p:spPr bwMode="auto">
          <a:xfrm>
            <a:off x="179512" y="131291"/>
            <a:ext cx="6030098" cy="63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</a:defRPr>
            </a:lvl9pPr>
          </a:lstStyle>
          <a:p>
            <a:pPr algn="l" eaLnBrk="1" hangingPunct="1"/>
            <a:r>
              <a:rPr lang="en-GB" altLang="en-US" sz="3200" b="1" kern="0" dirty="0" err="1" smtClean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Instructeurgids</a:t>
            </a:r>
            <a:r>
              <a:rPr lang="en-GB" altLang="en-US" sz="3200" b="1" kern="0" dirty="0" smtClean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: skills</a:t>
            </a:r>
            <a:endParaRPr lang="en-GB" altLang="en-US" sz="3200" b="1" kern="0" dirty="0">
              <a:solidFill>
                <a:srgbClr val="2E5796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3" name="Picture 2" descr="Beademing met masker en ballon - Werken bij RAV Hollands Midden">
            <a:extLst>
              <a:ext uri="{FF2B5EF4-FFF2-40B4-BE49-F238E27FC236}">
                <a16:creationId xmlns:a16="http://schemas.microsoft.com/office/drawing/2014/main" id="{DE2888BF-C51D-C258-FBDD-8CB7EB61FD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93" t="-2" r="13113"/>
          <a:stretch/>
        </p:blipFill>
        <p:spPr bwMode="auto">
          <a:xfrm>
            <a:off x="4710792" y="1340768"/>
            <a:ext cx="4325704" cy="525658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262579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2ECD6-E015-61F8-8CBD-2B41697EA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805414-5DC5-7F0E-F1BD-539389DB01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038746"/>
            <a:ext cx="8856984" cy="5198565"/>
          </a:xfrm>
        </p:spPr>
        <p:txBody>
          <a:bodyPr/>
          <a:lstStyle/>
          <a:p>
            <a:pPr marL="0" indent="0">
              <a:buNone/>
            </a:pPr>
            <a:r>
              <a:rPr lang="nl-BE" sz="2800" b="1" dirty="0"/>
              <a:t>Embedded skills</a:t>
            </a:r>
          </a:p>
          <a:p>
            <a:pPr marL="0" indent="0">
              <a:buNone/>
            </a:pPr>
            <a:endParaRPr lang="nl-BE" b="1" dirty="0"/>
          </a:p>
          <a:p>
            <a:pPr marL="0" indent="0">
              <a:buNone/>
            </a:pPr>
            <a:endParaRPr lang="nl-BE" sz="2800" b="1" dirty="0"/>
          </a:p>
          <a:p>
            <a:pPr marL="0" indent="0">
              <a:buNone/>
            </a:pPr>
            <a:endParaRPr lang="nl-BE" b="1" dirty="0"/>
          </a:p>
          <a:p>
            <a:pPr marL="0" indent="0">
              <a:buNone/>
            </a:pPr>
            <a:endParaRPr lang="nl-BE" sz="2800" b="1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nl-BE" sz="1600" dirty="0"/>
              <a:t>Demonstratie in real time tijdens simulatie door FH ( of kandidaat)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nl-BE" sz="1600" dirty="0"/>
              <a:t>De kandidaten kunnen oefenen en worden daarin begeleid op het einde van de sim, liefst na debriefing (oude stage 4). Hou hiervoor </a:t>
            </a:r>
            <a:r>
              <a:rPr lang="nl-BE" sz="1600" b="1" dirty="0"/>
              <a:t>10 min!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nl-BE" sz="1600" b="1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nl-BE" sz="1600" dirty="0"/>
              <a:t>Bedwing je “aanleer-gen”, coach liever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nl-BE" sz="1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nl-BE" sz="1600" dirty="0"/>
              <a:t>Wie verdere ondersteuning nodig heeft voor deze vaardigheden moet de kans krijgen om dit te oefenen: deze remediering gebeurt in de pauzes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1A8E0BEE-0810-A6A4-C006-1502D9219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633413"/>
          </a:xfrm>
        </p:spPr>
        <p:txBody>
          <a:bodyPr/>
          <a:lstStyle/>
          <a:p>
            <a:r>
              <a:rPr lang="nl-BE" dirty="0"/>
              <a:t>Veranderingen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C2BAF62-E304-085C-9EED-ACA167338128}"/>
              </a:ext>
            </a:extLst>
          </p:cNvPr>
          <p:cNvGraphicFramePr/>
          <p:nvPr/>
        </p:nvGraphicFramePr>
        <p:xfrm>
          <a:off x="1331640" y="1268760"/>
          <a:ext cx="6096000" cy="239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Lijntoelichting 1 4">
            <a:extLst>
              <a:ext uri="{FF2B5EF4-FFF2-40B4-BE49-F238E27FC236}">
                <a16:creationId xmlns:a16="http://schemas.microsoft.com/office/drawing/2014/main" id="{3D4F0DCC-C780-D5D4-6644-DBD77E04269B}"/>
              </a:ext>
            </a:extLst>
          </p:cNvPr>
          <p:cNvSpPr/>
          <p:nvPr/>
        </p:nvSpPr>
        <p:spPr bwMode="auto">
          <a:xfrm>
            <a:off x="4437203" y="318816"/>
            <a:ext cx="2655077" cy="647971"/>
          </a:xfrm>
          <a:prstGeom prst="borderCallout1">
            <a:avLst>
              <a:gd name="adj1" fmla="val 18750"/>
              <a:gd name="adj2" fmla="val -8333"/>
              <a:gd name="adj3" fmla="val 390715"/>
              <a:gd name="adj4" fmla="val -8395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1">
              <a:lnSpc>
                <a:spcPct val="90000"/>
              </a:lnSpc>
            </a:pPr>
            <a:r>
              <a:rPr lang="nl-BE" sz="1800" dirty="0"/>
              <a:t>Do </a:t>
            </a:r>
            <a:r>
              <a:rPr lang="nl-BE" sz="1800" dirty="0" err="1"/>
              <a:t>not</a:t>
            </a:r>
            <a:r>
              <a:rPr lang="nl-BE" sz="1800" dirty="0"/>
              <a:t> </a:t>
            </a:r>
            <a:r>
              <a:rPr lang="nl-BE" sz="1800" dirty="0" err="1" smtClean="0"/>
              <a:t>repeat</a:t>
            </a:r>
            <a:endParaRPr lang="nl-BE" sz="1800" dirty="0" smtClean="0"/>
          </a:p>
          <a:p>
            <a:pPr lvl="1">
              <a:lnSpc>
                <a:spcPct val="90000"/>
              </a:lnSpc>
            </a:pPr>
            <a:r>
              <a:rPr lang="nl-BE" sz="1800" dirty="0" smtClean="0"/>
              <a:t>(nieuwe 2026!)</a:t>
            </a:r>
            <a:endParaRPr lang="nl-BE" sz="1800" dirty="0"/>
          </a:p>
        </p:txBody>
      </p:sp>
    </p:spTree>
    <p:extLst>
      <p:ext uri="{BB962C8B-B14F-4D97-AF65-F5344CB8AC3E}">
        <p14:creationId xmlns:p14="http://schemas.microsoft.com/office/powerpoint/2010/main" val="1042506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 bwMode="auto">
          <a:xfrm>
            <a:off x="540000" y="360000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Skills om </a:t>
            </a:r>
            <a:r>
              <a:rPr lang="en-GB" altLang="en-US" dirty="0" err="1">
                <a:latin typeface="Arial" charset="0"/>
                <a:ea typeface="ＭＳ Ｐゴシック" pitchFamily="34" charset="-128"/>
                <a:cs typeface="Arial" charset="0"/>
              </a:rPr>
              <a:t>te</a:t>
            </a:r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GB" altLang="en-US" dirty="0" err="1">
                <a:latin typeface="Arial" charset="0"/>
                <a:ea typeface="ＭＳ Ｐゴシック" pitchFamily="34" charset="-128"/>
                <a:cs typeface="Arial" charset="0"/>
              </a:rPr>
              <a:t>beoordelen</a:t>
            </a:r>
            <a:endParaRPr lang="en-GB" altLang="en-US" dirty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 bwMode="auto">
          <a:xfrm>
            <a:off x="306219" y="1152000"/>
            <a:ext cx="4176008" cy="3501136"/>
          </a:xfrm>
          <a:solidFill>
            <a:schemeClr val="bg1">
              <a:lumMod val="85000"/>
            </a:schemeClr>
          </a:solidFill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nl-NL" sz="2000" b="1" noProof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Illness</a:t>
            </a:r>
            <a:r>
              <a:rPr lang="nl-NL" sz="2000" b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l-NL" sz="2000" noProof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Airway opening manoeuvres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l-NL" sz="2000" noProof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Oro</a:t>
            </a:r>
            <a:r>
              <a:rPr lang="nl-NL" sz="20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/</a:t>
            </a:r>
            <a:r>
              <a:rPr lang="nl-NL" sz="2000" noProof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nasopfaryngeale</a:t>
            </a:r>
            <a:r>
              <a:rPr lang="nl-NL" sz="20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luchtweg</a:t>
            </a:r>
            <a:endParaRPr lang="nl-NL" sz="2000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l-NL" sz="20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Masker-en-ballon ventilatie</a:t>
            </a:r>
            <a:endParaRPr lang="nl-NL" sz="2000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l-NL" sz="20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Supraglottische luchtweg</a:t>
            </a:r>
            <a:endParaRPr lang="nl-NL" sz="2000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l-NL" sz="20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IO toegang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nl-NL" sz="2000" noProof="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nl-NL" sz="1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(Discussie: intubatie, RSI, CICO, chirurgische luchtweg, POCUS)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nl-NL" sz="2000" noProof="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nl-NL" sz="2000" noProof="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buNone/>
            </a:pPr>
            <a:endParaRPr lang="nl-NL" sz="1800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2335BDB-33E4-A905-FBE0-D5BDD4621C07}"/>
              </a:ext>
            </a:extLst>
          </p:cNvPr>
          <p:cNvSpPr txBox="1">
            <a:spLocks/>
          </p:cNvSpPr>
          <p:nvPr/>
        </p:nvSpPr>
        <p:spPr bwMode="auto">
          <a:xfrm>
            <a:off x="4661774" y="1152000"/>
            <a:ext cx="4176008" cy="2277000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2800" b="0" i="0">
                <a:solidFill>
                  <a:schemeClr val="tx1"/>
                </a:solidFill>
                <a:latin typeface="Myriad Pro"/>
                <a:ea typeface="ＭＳ Ｐゴシック" charset="0"/>
                <a:cs typeface="Myriad Pro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2400" b="0" i="0">
                <a:solidFill>
                  <a:schemeClr val="tx1"/>
                </a:solidFill>
                <a:latin typeface="Arial"/>
                <a:ea typeface="ＭＳ Ｐゴシック" pitchFamily="-1" charset="-128"/>
                <a:cs typeface="Arial"/>
              </a:defRPr>
            </a:lvl2pPr>
            <a:lvl3pPr marL="12573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2200" b="0" i="0">
                <a:solidFill>
                  <a:schemeClr val="tx1"/>
                </a:solidFill>
                <a:latin typeface="Arial"/>
                <a:ea typeface="ＭＳ Ｐゴシック" pitchFamily="-1" charset="-128"/>
                <a:cs typeface="Arial"/>
              </a:defRPr>
            </a:lvl3pPr>
            <a:lvl4pPr marL="17145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2000" b="0" i="0">
                <a:solidFill>
                  <a:schemeClr val="tx1"/>
                </a:solidFill>
                <a:latin typeface="Arial"/>
                <a:ea typeface="ＭＳ Ｐゴシック" pitchFamily="-1" charset="-128"/>
                <a:cs typeface="Arial"/>
              </a:defRPr>
            </a:lvl4pPr>
            <a:lvl5pPr marL="21717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1800" b="0" i="0">
                <a:solidFill>
                  <a:schemeClr val="tx1"/>
                </a:solidFill>
                <a:latin typeface="Arial"/>
                <a:ea typeface="ＭＳ Ｐゴシック" pitchFamily="-1" charset="-128"/>
                <a:cs typeface="Arial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9pPr>
          </a:lstStyle>
          <a:p>
            <a:pPr marL="0" indent="0">
              <a:lnSpc>
                <a:spcPct val="107000"/>
              </a:lnSpc>
              <a:buFont typeface="Arial"/>
              <a:buNone/>
            </a:pPr>
            <a:r>
              <a:rPr lang="nl-NL" sz="2000" b="1" kern="0" noProof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Trauma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l-NL" sz="2000" kern="0" noProof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MILS </a:t>
            </a:r>
            <a:endParaRPr lang="nl-NL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nl-NL" sz="2000" kern="0" noProof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Trauma - 20</a:t>
            </a:r>
            <a:r>
              <a:rPr lang="nl-NL" sz="2000" kern="0" baseline="30000" noProof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</a:t>
            </a:r>
            <a:r>
              <a:rPr lang="nl-NL" sz="2000" kern="0" noProof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tilt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Font typeface="Arial"/>
              <a:buNone/>
            </a:pPr>
            <a:r>
              <a:rPr lang="nl-NL" sz="1800" i="1" kern="0" noProof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(Discussie: </a:t>
            </a:r>
            <a:r>
              <a:rPr lang="nl-NL" sz="1800" i="1" kern="0" noProof="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Tx</a:t>
            </a:r>
            <a:r>
              <a:rPr lang="nl-NL" sz="1800" i="1" kern="0" noProof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drain inbrengen/ </a:t>
            </a:r>
            <a:r>
              <a:rPr lang="nl-NL" sz="1800" i="1" kern="0" noProof="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landmarks</a:t>
            </a:r>
            <a:r>
              <a:rPr lang="nl-NL" sz="1800" i="1" kern="0" noProof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analgesie, bekkensling)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Font typeface="Arial"/>
              <a:buNone/>
            </a:pPr>
            <a:endParaRPr lang="nl-NL" sz="2000" kern="0" noProof="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Font typeface="Arial"/>
              <a:buNone/>
            </a:pPr>
            <a:endParaRPr lang="nl-NL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50DB6F9-9D86-58AE-6529-6DD79441B8B2}"/>
              </a:ext>
            </a:extLst>
          </p:cNvPr>
          <p:cNvSpPr txBox="1"/>
          <p:nvPr/>
        </p:nvSpPr>
        <p:spPr>
          <a:xfrm>
            <a:off x="3275180" y="4784048"/>
            <a:ext cx="5494420" cy="20442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nl-NL" sz="2000" b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Cardiac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l-NL" sz="2000" noProof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BLS zuigeling/kind</a:t>
            </a:r>
            <a:endParaRPr lang="nl-NL" sz="2000" noProof="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l-NL" sz="2000" noProof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Veilige defibrillatie met defibrillator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nl-NL" sz="2000" noProof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Naald thoracocentese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nl-NL" sz="2000" noProof="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nl-NL" sz="1800" i="1" noProof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(Discussie: verstikking, hypothermie en arrest)</a:t>
            </a:r>
          </a:p>
        </p:txBody>
      </p:sp>
    </p:spTree>
    <p:extLst>
      <p:ext uri="{BB962C8B-B14F-4D97-AF65-F5344CB8AC3E}">
        <p14:creationId xmlns:p14="http://schemas.microsoft.com/office/powerpoint/2010/main" val="833147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BE0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 bwMode="auto">
          <a:xfrm>
            <a:off x="540000" y="360000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Wat ‘</a:t>
            </a:r>
            <a:r>
              <a:rPr lang="en-GB" altLang="en-US" dirty="0" err="1">
                <a:latin typeface="Arial" charset="0"/>
                <a:ea typeface="ＭＳ Ｐゴシック" pitchFamily="34" charset="-128"/>
                <a:cs typeface="Arial" charset="0"/>
              </a:rPr>
              <a:t>verandert</a:t>
            </a:r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’ er in het </a:t>
            </a:r>
            <a:r>
              <a:rPr lang="en-GB" altLang="en-US" dirty="0" err="1">
                <a:latin typeface="Arial" charset="0"/>
                <a:ea typeface="ＭＳ Ｐゴシック" pitchFamily="34" charset="-128"/>
                <a:cs typeface="Arial" charset="0"/>
              </a:rPr>
              <a:t>programma</a:t>
            </a:r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? 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 bwMode="auto">
          <a:xfrm>
            <a:off x="76025" y="1116815"/>
            <a:ext cx="8229600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Tx/>
              <a:buNone/>
            </a:pPr>
            <a:r>
              <a:rPr lang="en-GB" altLang="en-US" sz="2400" b="1" dirty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Dag 1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Pre-brief: </a:t>
            </a: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  <a:hlinkClick r:id="rId3"/>
              </a:rPr>
              <a:t>www.gokin.be</a:t>
            </a: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</a:p>
          <a:p>
            <a:pPr marL="457200" lvl="1" indent="0" eaLnBrk="1" hangingPunct="1">
              <a:buNone/>
            </a:pPr>
            <a:endParaRPr lang="en-GB" altLang="en-US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GB" altLang="en-US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GB" altLang="en-US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457200" lvl="1" indent="0" eaLnBrk="1" hangingPunct="1">
              <a:buNone/>
            </a:pPr>
            <a:endParaRPr lang="en-GB" altLang="en-US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GB" altLang="en-US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00D06F-FED3-315D-C944-F8EDE2A508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57" t="23866" r="4387"/>
          <a:stretch>
            <a:fillRect/>
          </a:stretch>
        </p:blipFill>
        <p:spPr>
          <a:xfrm>
            <a:off x="1907704" y="2276872"/>
            <a:ext cx="6672456" cy="370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33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5D8E1-E2FA-5A2D-71D8-4D2D0C747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A283CD4D-BED6-FC3B-0EBE-51B43CCFB64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0000" y="360000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Wat ‘</a:t>
            </a:r>
            <a:r>
              <a:rPr lang="en-GB" altLang="en-US" dirty="0" err="1">
                <a:latin typeface="Arial" charset="0"/>
                <a:ea typeface="ＭＳ Ｐゴシック" pitchFamily="34" charset="-128"/>
                <a:cs typeface="Arial" charset="0"/>
              </a:rPr>
              <a:t>verandert</a:t>
            </a:r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’ er in het </a:t>
            </a:r>
            <a:r>
              <a:rPr lang="en-GB" altLang="en-US" dirty="0" err="1">
                <a:latin typeface="Arial" charset="0"/>
                <a:ea typeface="ＭＳ Ｐゴシック" pitchFamily="34" charset="-128"/>
                <a:cs typeface="Arial" charset="0"/>
              </a:rPr>
              <a:t>programma</a:t>
            </a:r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? 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B9534852-7011-DFD3-DEE9-8005E9599A81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76025" y="1116815"/>
            <a:ext cx="8229600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Tx/>
              <a:buNone/>
            </a:pPr>
            <a:r>
              <a:rPr lang="en-GB" altLang="en-US" sz="2400" b="1" dirty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Dag 1</a:t>
            </a:r>
            <a:endParaRPr lang="en-GB" altLang="en-US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457200" lvl="1" indent="0" eaLnBrk="1" hangingPunct="1">
              <a:buNone/>
            </a:pPr>
            <a:endParaRPr lang="en-GB" altLang="en-US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Learning partner </a:t>
            </a:r>
            <a:r>
              <a:rPr lang="en-GB" altLang="en-US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conversatie</a:t>
            </a: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GB" altLang="en-US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na</a:t>
            </a: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demo’s (</a:t>
            </a:r>
            <a:r>
              <a:rPr lang="en-GB" altLang="en-US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geen</a:t>
            </a: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debriefing)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GB" altLang="en-US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9218" name="Picture 2" descr="Turn and Talk – tips for pair tasks - Topsy Page">
            <a:extLst>
              <a:ext uri="{FF2B5EF4-FFF2-40B4-BE49-F238E27FC236}">
                <a16:creationId xmlns:a16="http://schemas.microsoft.com/office/drawing/2014/main" id="{052C9C2F-A464-AE6D-8C8A-7EB6BEB42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14" y="2924944"/>
            <a:ext cx="4197600" cy="255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42B3E9A1-F5B0-A674-BDD0-9A3050AEEF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799" t="37410" r="34847" b="40473"/>
          <a:stretch>
            <a:fillRect/>
          </a:stretch>
        </p:blipFill>
        <p:spPr>
          <a:xfrm rot="1299672">
            <a:off x="5338596" y="3623464"/>
            <a:ext cx="2855658" cy="103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501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F4515-0FA9-40D0-1379-03FD64D38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F7657887-6F4D-06DA-6221-E66217BF4EF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68441" y="179288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Wat ‘</a:t>
            </a:r>
            <a:r>
              <a:rPr lang="en-GB" altLang="en-US" dirty="0" err="1">
                <a:latin typeface="Arial" charset="0"/>
                <a:ea typeface="ＭＳ Ｐゴシック" pitchFamily="34" charset="-128"/>
                <a:cs typeface="Arial" charset="0"/>
              </a:rPr>
              <a:t>verandert</a:t>
            </a:r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’ er in het </a:t>
            </a:r>
            <a:r>
              <a:rPr lang="en-GB" altLang="en-US" dirty="0" err="1">
                <a:latin typeface="Arial" charset="0"/>
                <a:ea typeface="ＭＳ Ｐゴシック" pitchFamily="34" charset="-128"/>
                <a:cs typeface="Arial" charset="0"/>
              </a:rPr>
              <a:t>programma</a:t>
            </a:r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? 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BD18EE1E-3459-A90F-B5F6-692411A56382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168441" y="836712"/>
            <a:ext cx="8590088" cy="504056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Tx/>
              <a:buNone/>
            </a:pPr>
            <a:r>
              <a:rPr lang="nl-NL" sz="2400" b="1" noProof="0" dirty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Dag 2: reflectie-sessie</a:t>
            </a:r>
          </a:p>
          <a:p>
            <a:pPr lvl="1" eaLnBrk="1" hangingPunct="1"/>
            <a:r>
              <a:rPr lang="nl-NL" sz="2200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Einde dag 1: </a:t>
            </a:r>
            <a:r>
              <a:rPr lang="nl-NL" sz="2200" b="1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gebrieft door aanwezige instructeurs</a:t>
            </a:r>
            <a:r>
              <a:rPr lang="nl-NL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, thuis nadenken over 3 vragen: </a:t>
            </a:r>
          </a:p>
          <a:p>
            <a:pPr lvl="1" eaLnBrk="1" hangingPunct="1"/>
            <a:endParaRPr lang="nl-NL" noProof="0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lvl="2" eaLnBrk="1" hangingPunct="1">
              <a:buFont typeface="+mj-lt"/>
              <a:buAutoNum type="arabicPeriod"/>
            </a:pPr>
            <a:r>
              <a:rPr lang="nl-NL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Wat heb je geleerd dat voor jou handig is in de praktijk? Geef een specifiek voorbeeld.</a:t>
            </a:r>
          </a:p>
          <a:p>
            <a:pPr lvl="2" eaLnBrk="1" hangingPunct="1">
              <a:buFont typeface="+mj-lt"/>
              <a:buAutoNum type="arabicPeriod"/>
            </a:pPr>
            <a:r>
              <a:rPr lang="nl-NL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Denk na over een TOP die je zag bij iemand in je groep en beschrijf dat morgen aan je partner. Leg uit waarom je dat goed vond.</a:t>
            </a:r>
          </a:p>
          <a:p>
            <a:pPr lvl="2" eaLnBrk="1" hangingPunct="1">
              <a:buFont typeface="+mj-lt"/>
              <a:buAutoNum type="arabicPeriod"/>
            </a:pPr>
            <a:r>
              <a:rPr lang="nl-NL" sz="1600" noProof="0" dirty="0">
                <a:latin typeface="Arial" panose="020B0604020202020204" pitchFamily="34" charset="0"/>
                <a:cs typeface="Arial" panose="020B0604020202020204" pitchFamily="34" charset="0"/>
              </a:rPr>
              <a:t>Waar wil je morgen vooral op inzetten voor jezelf? Waar ga je jezelf misschien net dat extra duwtje in de rug geven? </a:t>
            </a:r>
          </a:p>
          <a:p>
            <a:pPr lvl="3">
              <a:buFont typeface="+mj-lt"/>
              <a:buAutoNum type="arabicPeriod"/>
            </a:pPr>
            <a:endParaRPr lang="nl-NL" sz="16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nl-NL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Dag 2: 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nl-NL" sz="22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ichard</a:t>
            </a:r>
            <a:endParaRPr lang="nl-NL" sz="2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nl-NL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in lezingkamer, </a:t>
            </a:r>
            <a:r>
              <a:rPr lang="nl-NL" sz="1800" b="1" noProof="0" dirty="0">
                <a:latin typeface="Arial" panose="020B0604020202020204" pitchFamily="34" charset="0"/>
                <a:cs typeface="Arial" panose="020B0604020202020204" pitchFamily="34" charset="0"/>
              </a:rPr>
              <a:t>kandidaten per kleur</a:t>
            </a:r>
            <a:endParaRPr lang="nl-N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nl-NL" sz="1800" b="1" noProof="0" dirty="0">
                <a:latin typeface="Arial" panose="020B0604020202020204" pitchFamily="34" charset="0"/>
                <a:cs typeface="Arial" panose="020B0604020202020204" pitchFamily="34" charset="0"/>
              </a:rPr>
              <a:t>Elke vraag </a:t>
            </a:r>
            <a:r>
              <a:rPr lang="nl-NL" sz="1800" noProof="0" dirty="0">
                <a:latin typeface="Arial" panose="020B0604020202020204" pitchFamily="34" charset="0"/>
                <a:cs typeface="Arial" panose="020B0604020202020204" pitchFamily="34" charset="0"/>
              </a:rPr>
              <a:t>per 2 discussie (4min) + plenair (4 min)</a:t>
            </a:r>
          </a:p>
          <a:p>
            <a:pPr lvl="2"/>
            <a:r>
              <a:rPr lang="nl-NL" sz="1800" dirty="0">
                <a:latin typeface="Arial" panose="020B0604020202020204" pitchFamily="34" charset="0"/>
                <a:cs typeface="Arial" panose="020B0604020202020204" pitchFamily="34" charset="0"/>
              </a:rPr>
              <a:t>Iedereen welkom om te luisteren</a:t>
            </a:r>
            <a:endParaRPr lang="nl-NL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fgeronde rechthoek 1">
            <a:extLst>
              <a:ext uri="{FF2B5EF4-FFF2-40B4-BE49-F238E27FC236}">
                <a16:creationId xmlns:a16="http://schemas.microsoft.com/office/drawing/2014/main" id="{C4470947-0C6A-4439-69A2-82BC269AA926}"/>
              </a:ext>
            </a:extLst>
          </p:cNvPr>
          <p:cNvSpPr/>
          <p:nvPr/>
        </p:nvSpPr>
        <p:spPr bwMode="auto">
          <a:xfrm>
            <a:off x="899592" y="2276872"/>
            <a:ext cx="7858937" cy="1872208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771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D1104-26FC-6D6D-0A3E-A85ED50AC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074">
            <a:extLst>
              <a:ext uri="{FF2B5EF4-FFF2-40B4-BE49-F238E27FC236}">
                <a16:creationId xmlns:a16="http://schemas.microsoft.com/office/drawing/2014/main" id="{B3B3D7E5-3CF8-CCBB-8FB1-62611BBBB31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261350" y="5794375"/>
            <a:ext cx="6223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en-GB" altLang="en-US"/>
          </a:p>
        </p:txBody>
      </p:sp>
      <p:sp>
        <p:nvSpPr>
          <p:cNvPr id="17411" name="Rectangle 3077">
            <a:extLst>
              <a:ext uri="{FF2B5EF4-FFF2-40B4-BE49-F238E27FC236}">
                <a16:creationId xmlns:a16="http://schemas.microsoft.com/office/drawing/2014/main" id="{0738F8D2-A862-50BF-71B4-3A17365EEA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3743" y="291065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en-US" dirty="0">
                <a:latin typeface="Arial"/>
              </a:rPr>
              <a:t>Agenda</a:t>
            </a: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</p:txBody>
      </p:sp>
      <p:sp>
        <p:nvSpPr>
          <p:cNvPr id="17412" name="Rectangle 3078">
            <a:extLst>
              <a:ext uri="{FF2B5EF4-FFF2-40B4-BE49-F238E27FC236}">
                <a16:creationId xmlns:a16="http://schemas.microsoft.com/office/drawing/2014/main" id="{706F3821-6843-3012-D0BE-E96C8306FA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3743" y="1087885"/>
            <a:ext cx="8424863" cy="4176712"/>
          </a:xfrm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00100" lvl="0" indent="-342900" eaLnBrk="1" hangingPunct="1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nl-BE" sz="2000" dirty="0">
                <a:solidFill>
                  <a:srgbClr val="000000"/>
                </a:solidFill>
                <a:latin typeface="Tahoma" charset="0"/>
                <a:ea typeface="ＭＳ Ｐゴシック" charset="0"/>
              </a:rPr>
              <a:t>Voorstellen </a:t>
            </a:r>
            <a:r>
              <a:rPr lang="nl-BE" sz="2000" dirty="0" err="1">
                <a:solidFill>
                  <a:srgbClr val="000000"/>
                </a:solidFill>
                <a:latin typeface="Tahoma" charset="0"/>
                <a:ea typeface="ＭＳ Ｐゴシック" charset="0"/>
              </a:rPr>
              <a:t>Faculty</a:t>
            </a:r>
            <a:endParaRPr lang="nl-BE" sz="2000" dirty="0">
              <a:solidFill>
                <a:srgbClr val="000000"/>
              </a:solidFill>
              <a:latin typeface="Tahoma" charset="0"/>
              <a:ea typeface="ＭＳ Ｐゴシック" charset="0"/>
            </a:endParaRPr>
          </a:p>
          <a:p>
            <a:pPr marL="800100" lvl="0" indent="-342900" eaLnBrk="1" hangingPunct="1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nl-BE" sz="2000" dirty="0">
                <a:solidFill>
                  <a:srgbClr val="000000"/>
                </a:solidFill>
                <a:latin typeface="Tahoma" charset="0"/>
                <a:ea typeface="ＭＳ Ｐゴシック" charset="0"/>
              </a:rPr>
              <a:t>Voorbereiding Instructeurs</a:t>
            </a:r>
          </a:p>
          <a:p>
            <a:pPr marL="800100" lvl="0" indent="-342900" eaLnBrk="1" hangingPunct="1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nl-BE" sz="2000" dirty="0">
                <a:solidFill>
                  <a:srgbClr val="000000"/>
                </a:solidFill>
                <a:latin typeface="Tahoma" charset="0"/>
                <a:ea typeface="ＭＳ Ｐゴシック" charset="0"/>
              </a:rPr>
              <a:t>Veranderingen</a:t>
            </a:r>
          </a:p>
          <a:p>
            <a:pPr marL="800100" lvl="0" indent="-342900" eaLnBrk="1" hangingPunct="1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nl-BE" sz="2000" dirty="0">
                <a:solidFill>
                  <a:srgbClr val="000000"/>
                </a:solidFill>
                <a:latin typeface="Tahoma" charset="0"/>
                <a:ea typeface="ＭＳ Ｐゴシック" charset="0"/>
              </a:rPr>
              <a:t>Programma </a:t>
            </a:r>
          </a:p>
          <a:p>
            <a:pPr marL="800100" lvl="0" indent="-342900" eaLnBrk="1" hangingPunct="1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nl-BE" sz="2000" dirty="0">
                <a:solidFill>
                  <a:srgbClr val="000000"/>
                </a:solidFill>
                <a:latin typeface="Tahoma" charset="0"/>
                <a:ea typeface="ＭＳ Ｐゴシック" charset="0"/>
              </a:rPr>
              <a:t>Vragen</a:t>
            </a:r>
          </a:p>
        </p:txBody>
      </p:sp>
      <p:pic>
        <p:nvPicPr>
          <p:cNvPr id="8194" name="Picture 2" descr="Record Button on Tape Recorder">
            <a:extLst>
              <a:ext uri="{FF2B5EF4-FFF2-40B4-BE49-F238E27FC236}">
                <a16:creationId xmlns:a16="http://schemas.microsoft.com/office/drawing/2014/main" id="{3ACA137E-3815-770C-FC08-02F5C22AD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998" y="3606718"/>
            <a:ext cx="5262608" cy="2960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307960"/>
      </p:ext>
    </p:extLst>
  </p:cSld>
  <p:clrMapOvr>
    <a:masterClrMapping/>
  </p:clrMapOvr>
  <p:transition spd="med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3C0B0-5C98-4C2F-E55D-FC78BCA59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78F5E20B-2919-4F87-759A-B7D25EBAA7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68441" y="179288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Wat ‘</a:t>
            </a:r>
            <a:r>
              <a:rPr lang="en-GB" altLang="en-US" dirty="0" err="1">
                <a:latin typeface="Arial" charset="0"/>
                <a:ea typeface="ＭＳ Ｐゴシック" pitchFamily="34" charset="-128"/>
                <a:cs typeface="Arial" charset="0"/>
              </a:rPr>
              <a:t>verandert</a:t>
            </a:r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’ er in het </a:t>
            </a:r>
            <a:r>
              <a:rPr lang="en-GB" altLang="en-US" dirty="0" err="1">
                <a:latin typeface="Arial" charset="0"/>
                <a:ea typeface="ＭＳ Ｐゴシック" pitchFamily="34" charset="-128"/>
                <a:cs typeface="Arial" charset="0"/>
              </a:rPr>
              <a:t>programma</a:t>
            </a:r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? 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9F67F33F-2498-B413-4962-8355183CF12C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168441" y="836712"/>
            <a:ext cx="8590088" cy="504056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Tx/>
              <a:buNone/>
            </a:pPr>
            <a:r>
              <a:rPr lang="nl-NL" sz="2400" b="1" noProof="0" dirty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Dag 2: finale simulaties: 2  opties (</a:t>
            </a:r>
            <a:r>
              <a:rPr lang="nl-NL" sz="2400" b="1" noProof="0" dirty="0" err="1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vb</a:t>
            </a:r>
            <a:r>
              <a:rPr lang="nl-NL" sz="2400" b="1" noProof="0" dirty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 sim 4)</a:t>
            </a:r>
          </a:p>
        </p:txBody>
      </p:sp>
      <p:pic>
        <p:nvPicPr>
          <p:cNvPr id="3" name="Afbeelding 2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16BED779-6C47-4D92-8A5A-BFB0D24944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60" b="25754"/>
          <a:stretch>
            <a:fillRect/>
          </a:stretch>
        </p:blipFill>
        <p:spPr>
          <a:xfrm>
            <a:off x="168441" y="1412776"/>
            <a:ext cx="8789406" cy="2268912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5" name="Afbeelding 4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97020369-834B-39A0-680F-936FC4774C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51" b="19065"/>
          <a:stretch>
            <a:fillRect/>
          </a:stretch>
        </p:blipFill>
        <p:spPr>
          <a:xfrm>
            <a:off x="186153" y="3861048"/>
            <a:ext cx="8789406" cy="2665616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717602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 bwMode="auto">
          <a:xfrm>
            <a:off x="540000" y="360000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err="1">
                <a:latin typeface="Arial" charset="0"/>
                <a:ea typeface="ＭＳ Ｐゴシック" pitchFamily="34" charset="-128"/>
                <a:cs typeface="Arial" charset="0"/>
              </a:rPr>
              <a:t>Simulaties</a:t>
            </a:r>
            <a:endParaRPr lang="en-GB" altLang="en-US" dirty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 bwMode="auto">
          <a:xfrm>
            <a:off x="540000" y="1224000"/>
            <a:ext cx="8229600" cy="446449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nl-NL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6 simulaties per onderdeel</a:t>
            </a:r>
          </a:p>
          <a:p>
            <a:pPr marL="800100" lvl="2" eaLnBrk="1" hangingPunct="1">
              <a:buFont typeface="Arial" panose="020B0604020202020204" pitchFamily="34" charset="0"/>
              <a:buChar char="•"/>
            </a:pPr>
            <a:r>
              <a:rPr lang="nl-NL" sz="2000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Ziek kind, trauma, cardiaal en finaal</a:t>
            </a:r>
          </a:p>
          <a:p>
            <a:pPr marL="800100" lvl="2" eaLnBrk="1" hangingPunct="1">
              <a:buFont typeface="Arial" panose="020B0604020202020204" pitchFamily="34" charset="0"/>
              <a:buChar char="•"/>
            </a:pPr>
            <a:r>
              <a:rPr lang="nl-NL" sz="2000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Alle op spoed en op afdeling</a:t>
            </a:r>
          </a:p>
          <a:p>
            <a:pPr marL="800100" lvl="2" eaLnBrk="1" hangingPunct="1">
              <a:buFont typeface="Arial" panose="020B0604020202020204" pitchFamily="34" charset="0"/>
              <a:buChar char="•"/>
            </a:pPr>
            <a:endParaRPr lang="nl-NL" noProof="0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nl-NL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Telkens 1 met en 1 zonder skill</a:t>
            </a:r>
          </a:p>
          <a:p>
            <a:pPr marL="800100" lvl="2" eaLnBrk="1" hangingPunct="1">
              <a:buFont typeface="Arial" panose="020B0604020202020204" pitchFamily="34" charset="0"/>
              <a:buChar char="•"/>
            </a:pPr>
            <a:r>
              <a:rPr lang="nl-NL" sz="2000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30 min (met), 20 min (zonder)</a:t>
            </a:r>
          </a:p>
          <a:p>
            <a:pPr marL="800100" lvl="2" eaLnBrk="1" hangingPunct="1">
              <a:buFont typeface="Arial" panose="020B0604020202020204" pitchFamily="34" charset="0"/>
              <a:buChar char="•"/>
            </a:pPr>
            <a:r>
              <a:rPr lang="nl-NL" sz="2000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Ziek kind 1&amp;2 </a:t>
            </a:r>
            <a:r>
              <a:rPr lang="nl-NL" sz="2000" noProof="0" dirty="0">
                <a:solidFill>
                  <a:srgbClr val="C00000"/>
                </a:solidFill>
                <a:latin typeface="Arial" charset="0"/>
                <a:ea typeface="ＭＳ Ｐゴシック" pitchFamily="34" charset="-128"/>
                <a:cs typeface="Arial" charset="0"/>
              </a:rPr>
              <a:t>60 min </a:t>
            </a:r>
            <a:r>
              <a:rPr lang="nl-NL" sz="2000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en cardiaal 1&amp;2 </a:t>
            </a:r>
            <a:r>
              <a:rPr lang="nl-NL" sz="2000" noProof="0" dirty="0">
                <a:solidFill>
                  <a:srgbClr val="C00000"/>
                </a:solidFill>
                <a:latin typeface="Arial" charset="0"/>
                <a:ea typeface="ＭＳ Ｐゴシック" pitchFamily="34" charset="-128"/>
                <a:cs typeface="Arial" charset="0"/>
              </a:rPr>
              <a:t>75 min </a:t>
            </a:r>
          </a:p>
          <a:p>
            <a:pPr marL="800100" lvl="2" eaLnBrk="1" hangingPunct="1">
              <a:buFont typeface="Arial" panose="020B0604020202020204" pitchFamily="34" charset="0"/>
              <a:buChar char="•"/>
            </a:pPr>
            <a:r>
              <a:rPr lang="nl-NL" sz="2000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Demo defibrillatie VOOR cardiaal 1&amp;2</a:t>
            </a:r>
          </a:p>
        </p:txBody>
      </p:sp>
      <p:pic>
        <p:nvPicPr>
          <p:cNvPr id="2" name="Picture 2" descr="Timemanagement - Eisenhower - PAK organisatieontwikkeling">
            <a:extLst>
              <a:ext uri="{FF2B5EF4-FFF2-40B4-BE49-F238E27FC236}">
                <a16:creationId xmlns:a16="http://schemas.microsoft.com/office/drawing/2014/main" id="{F3CC9DD5-FBAD-CAE2-1B05-852C27150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301648"/>
            <a:ext cx="4090162" cy="255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id="{73E41AE2-D0F5-E651-803B-04ABD0DC55B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5401" b="34712"/>
          <a:stretch>
            <a:fillRect/>
          </a:stretch>
        </p:blipFill>
        <p:spPr>
          <a:xfrm>
            <a:off x="4788024" y="1986299"/>
            <a:ext cx="3492923" cy="57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40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3C00DC9-8357-7A4E-95A8-899B004E56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25" y="404664"/>
            <a:ext cx="4399404" cy="3439328"/>
          </a:xfrm>
          <a:prstGeom prst="rect">
            <a:avLst/>
          </a:prstGeom>
        </p:spPr>
      </p:pic>
      <p:pic>
        <p:nvPicPr>
          <p:cNvPr id="10" name="Afbeelding 9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45094570-072A-F237-BE7F-FCE51D47EE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596" y="3212976"/>
            <a:ext cx="4399404" cy="344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152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0C2D6B9-9886-D32E-B44D-3DA08D5211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01" b="8400"/>
          <a:stretch>
            <a:fillRect/>
          </a:stretch>
        </p:blipFill>
        <p:spPr>
          <a:xfrm>
            <a:off x="0" y="404664"/>
            <a:ext cx="5292080" cy="350066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6D20ABE-8BEF-4882-38AE-4DB391D0235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926" b="11102"/>
          <a:stretch>
            <a:fillRect/>
          </a:stretch>
        </p:blipFill>
        <p:spPr>
          <a:xfrm>
            <a:off x="4036580" y="3573015"/>
            <a:ext cx="5107420" cy="317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1256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BE0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romoting Continuous Assessment Policy">
            <a:extLst>
              <a:ext uri="{FF2B5EF4-FFF2-40B4-BE49-F238E27FC236}">
                <a16:creationId xmlns:a16="http://schemas.microsoft.com/office/drawing/2014/main" id="{DBEA86A6-0C85-49A0-1AB1-4A76A3FC9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24744"/>
            <a:ext cx="6620163" cy="496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922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6E5A80C-CDCB-562A-A0E7-4C66097AC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36" y="332656"/>
            <a:ext cx="8784528" cy="504056"/>
          </a:xfrm>
        </p:spPr>
        <p:txBody>
          <a:bodyPr/>
          <a:lstStyle/>
          <a:p>
            <a:r>
              <a:rPr lang="en-US" sz="2400" dirty="0"/>
              <a:t>Skills </a:t>
            </a:r>
            <a:r>
              <a:rPr lang="en-US" sz="2400" dirty="0" err="1"/>
              <a:t>formulier</a:t>
            </a:r>
            <a:r>
              <a:rPr lang="en-US" sz="2400" dirty="0"/>
              <a:t> “</a:t>
            </a:r>
            <a:r>
              <a:rPr lang="en-US" sz="2400" dirty="0" err="1"/>
              <a:t>hulp</a:t>
            </a:r>
            <a:r>
              <a:rPr lang="en-US" sz="2400" dirty="0"/>
              <a:t>” (</a:t>
            </a:r>
            <a:r>
              <a:rPr lang="en-US" sz="2400" dirty="0" err="1"/>
              <a:t>gelamineerd</a:t>
            </a:r>
            <a:r>
              <a:rPr lang="en-US" sz="2400" dirty="0"/>
              <a:t>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 descr="A close-up of a survey&#10;&#10;Description automatically generated">
            <a:extLst>
              <a:ext uri="{FF2B5EF4-FFF2-40B4-BE49-F238E27FC236}">
                <a16:creationId xmlns:a16="http://schemas.microsoft.com/office/drawing/2014/main" id="{E9351863-9C8B-21F2-464A-676EBD31AF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6"/>
          <a:stretch>
            <a:fillRect/>
          </a:stretch>
        </p:blipFill>
        <p:spPr>
          <a:xfrm>
            <a:off x="89868" y="861882"/>
            <a:ext cx="8964263" cy="472735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42888695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D6396-E1A9-0C90-72CC-89161DD8D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706090"/>
          </a:xfrm>
        </p:spPr>
        <p:txBody>
          <a:bodyPr>
            <a:norm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beoordeling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097F6A-E211-826A-25D0-381F705FC6FF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4860032" y="872696"/>
            <a:ext cx="4164848" cy="5301248"/>
          </a:xfrm>
        </p:spPr>
        <p:txBody>
          <a:bodyPr vert="horz" lIns="68580" tIns="34290" rIns="68580" bIns="34290" rtlCol="0">
            <a:noAutofit/>
          </a:bodyPr>
          <a:lstStyle/>
          <a:p>
            <a:pPr marL="57150" indent="0" eaLnBrk="1" hangingPunct="1">
              <a:buNone/>
            </a:pPr>
            <a:r>
              <a:rPr lang="en-GB" sz="2600" b="1" dirty="0"/>
              <a:t>N</a:t>
            </a: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ieuw</a:t>
            </a:r>
            <a:endParaRPr lang="en-GB" sz="2600" dirty="0">
              <a:latin typeface="Arial" panose="020B0604020202020204" pitchFamily="34" charset="0"/>
              <a:ea typeface="ＭＳ Ｐゴシック" pitchFamily="-1" charset="-128"/>
              <a:cs typeface="Arial" panose="020B0604020202020204" pitchFamily="34" charset="0"/>
            </a:endParaRP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GB" sz="2200" dirty="0" err="1">
                <a:latin typeface="Arial" panose="020B0604020202020204" pitchFamily="34" charset="0"/>
                <a:ea typeface="ＭＳ Ｐゴシック" pitchFamily="-1" charset="-128"/>
                <a:cs typeface="Arial" panose="020B0604020202020204" pitchFamily="34" charset="0"/>
              </a:rPr>
              <a:t>Ruimte</a:t>
            </a:r>
            <a:r>
              <a:rPr lang="en-GB" sz="2200" dirty="0">
                <a:latin typeface="Arial" panose="020B0604020202020204" pitchFamily="34" charset="0"/>
                <a:ea typeface="ＭＳ Ｐゴシック" pitchFamily="-1" charset="-128"/>
                <a:cs typeface="Arial" panose="020B0604020202020204" pitchFamily="34" charset="0"/>
              </a:rPr>
              <a:t> </a:t>
            </a:r>
            <a:r>
              <a:rPr lang="en-GB" sz="2200" dirty="0" err="1">
                <a:latin typeface="Arial" panose="020B0604020202020204" pitchFamily="34" charset="0"/>
                <a:ea typeface="ＭＳ Ｐゴシック" pitchFamily="-1" charset="-128"/>
                <a:cs typeface="Arial" panose="020B0604020202020204" pitchFamily="34" charset="0"/>
              </a:rPr>
              <a:t>voor</a:t>
            </a:r>
            <a:r>
              <a:rPr lang="en-GB" sz="2200" dirty="0">
                <a:latin typeface="Arial" panose="020B0604020202020204" pitchFamily="34" charset="0"/>
                <a:ea typeface="ＭＳ Ｐゴシック" pitchFamily="-1" charset="-128"/>
                <a:cs typeface="Arial" panose="020B0604020202020204" pitchFamily="34" charset="0"/>
              </a:rPr>
              <a:t> </a:t>
            </a:r>
            <a:r>
              <a:rPr lang="en-GB" sz="2200" dirty="0" err="1">
                <a:latin typeface="Arial" panose="020B0604020202020204" pitchFamily="34" charset="0"/>
                <a:ea typeface="ＭＳ Ｐゴシック" pitchFamily="-1" charset="-128"/>
                <a:cs typeface="Arial" panose="020B0604020202020204" pitchFamily="34" charset="0"/>
              </a:rPr>
              <a:t>remediatie</a:t>
            </a:r>
            <a:endParaRPr lang="en-GB" sz="2200" dirty="0">
              <a:latin typeface="Arial" panose="020B0604020202020204" pitchFamily="34" charset="0"/>
              <a:ea typeface="ＭＳ Ｐゴシック" pitchFamily="-1" charset="-128"/>
              <a:cs typeface="Arial" panose="020B0604020202020204" pitchFamily="34" charset="0"/>
            </a:endParaRP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GB" sz="2200" dirty="0" err="1">
                <a:latin typeface="Arial" panose="020B0604020202020204" pitchFamily="34" charset="0"/>
                <a:cs typeface="Arial" panose="020B0604020202020204" pitchFamily="34" charset="0"/>
              </a:rPr>
              <a:t>Duidelijkere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 criteria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endParaRPr lang="en-GB" sz="2200" dirty="0">
              <a:ea typeface="ＭＳ Ｐゴシック" pitchFamily="-1" charset="-128"/>
            </a:endParaRP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endParaRPr lang="en-GB" sz="2200" dirty="0">
              <a:ea typeface="ＭＳ Ｐゴシック" pitchFamily="-1" charset="-128"/>
            </a:endParaRPr>
          </a:p>
          <a:p>
            <a:pPr marL="57150" indent="0" eaLnBrk="1" hangingPunct="1">
              <a:buNone/>
            </a:pPr>
            <a:r>
              <a:rPr lang="en-GB" sz="2600" b="1" dirty="0">
                <a:latin typeface="Arial" panose="020B0604020202020204" pitchFamily="34" charset="0"/>
                <a:ea typeface="ＭＳ Ｐゴシック" pitchFamily="-1" charset="-128"/>
                <a:cs typeface="Arial" panose="020B0604020202020204" pitchFamily="34" charset="0"/>
              </a:rPr>
              <a:t>Wat </a:t>
            </a:r>
            <a:r>
              <a:rPr lang="en-GB" sz="2600" b="1" dirty="0" err="1">
                <a:latin typeface="Arial" panose="020B0604020202020204" pitchFamily="34" charset="0"/>
                <a:ea typeface="ＭＳ Ｐゴシック" pitchFamily="-1" charset="-128"/>
                <a:cs typeface="Arial" panose="020B0604020202020204" pitchFamily="34" charset="0"/>
              </a:rPr>
              <a:t>beoordelen</a:t>
            </a:r>
            <a:r>
              <a:rPr lang="en-GB" sz="2600" b="1" dirty="0">
                <a:latin typeface="Arial" panose="020B0604020202020204" pitchFamily="34" charset="0"/>
                <a:ea typeface="ＭＳ Ｐゴシック" pitchFamily="-1" charset="-128"/>
                <a:cs typeface="Arial" panose="020B0604020202020204" pitchFamily="34" charset="0"/>
              </a:rPr>
              <a:t> we?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GB" sz="2200" dirty="0">
                <a:ea typeface="ＭＳ Ｐゴシック" pitchFamily="-1" charset="-128"/>
              </a:rPr>
              <a:t>Skills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GB" sz="2200" dirty="0">
                <a:ea typeface="ＭＳ Ｐゴシック" pitchFamily="-1" charset="-128"/>
              </a:rPr>
              <a:t>ABCDE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GB" sz="2200" dirty="0" err="1">
                <a:ea typeface="ＭＳ Ｐゴシック" pitchFamily="-1" charset="-128"/>
              </a:rPr>
              <a:t>Sleutelpunten</a:t>
            </a:r>
            <a:endParaRPr lang="en-GB" sz="2200" dirty="0">
              <a:ea typeface="ＭＳ Ｐゴシック" pitchFamily="-1" charset="-128"/>
            </a:endParaRP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GB" sz="2200" dirty="0" err="1">
                <a:ea typeface="ＭＳ Ｐゴシック" pitchFamily="-1" charset="-128"/>
              </a:rPr>
              <a:t>Leiderschap</a:t>
            </a:r>
            <a:r>
              <a:rPr lang="en-GB" sz="2200" dirty="0">
                <a:ea typeface="ＭＳ Ｐゴシック" pitchFamily="-1" charset="-128"/>
              </a:rPr>
              <a:t> </a:t>
            </a:r>
            <a:r>
              <a:rPr lang="en-GB" sz="2200" dirty="0" err="1">
                <a:ea typeface="ＭＳ Ｐゴシック" pitchFamily="-1" charset="-128"/>
              </a:rPr>
              <a:t>en</a:t>
            </a:r>
            <a:r>
              <a:rPr lang="en-GB" sz="2200" dirty="0">
                <a:ea typeface="ＭＳ Ｐゴシック" pitchFamily="-1" charset="-128"/>
              </a:rPr>
              <a:t> teamwork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endParaRPr lang="en-GB" sz="2200" dirty="0">
              <a:ea typeface="ＭＳ Ｐゴシック" pitchFamily="-1" charset="-128"/>
            </a:endParaRP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endParaRPr lang="en-GB" sz="2200" dirty="0">
              <a:latin typeface="Arial" panose="020B0604020202020204" pitchFamily="34" charset="0"/>
              <a:ea typeface="ＭＳ Ｐゴシック" pitchFamily="-1" charset="-128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10B542-CA39-6DB8-D16C-B9C11F5ECE8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158" r="6600"/>
          <a:stretch>
            <a:fillRect/>
          </a:stretch>
        </p:blipFill>
        <p:spPr>
          <a:xfrm>
            <a:off x="-19163" y="188640"/>
            <a:ext cx="4623915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1612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CE4A75-8323-74F7-6B93-49D870DE5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08" y="1009813"/>
            <a:ext cx="8956110" cy="422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647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0272F-D36D-E0BC-3682-41BFEE4E8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1143000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Wat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beoordelen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we?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72048-A327-3678-79BD-7A97802757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008000"/>
            <a:ext cx="4038600" cy="4929411"/>
          </a:xfrm>
          <a:ln w="28575">
            <a:solidFill>
              <a:srgbClr val="0070C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nl-NL" sz="2200" b="1" noProof="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  <a:endParaRPr lang="nl-NL" sz="22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sz="22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TL voert </a:t>
            </a:r>
            <a:r>
              <a:rPr lang="nl-NL" sz="2000" noProof="0" dirty="0"/>
              <a:t>uit/wordt beoordeeld </a:t>
            </a:r>
            <a:r>
              <a:rPr lang="nl-NL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op ABCDE-beoordeling</a:t>
            </a:r>
          </a:p>
          <a:p>
            <a:r>
              <a:rPr lang="nl-NL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Kan taken naar FH delegeren </a:t>
            </a:r>
          </a:p>
          <a:p>
            <a:r>
              <a:rPr lang="nl-NL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Moet specifieke beoordelingen vragen en de bevindingen interpreteren</a:t>
            </a:r>
          </a:p>
          <a:p>
            <a:r>
              <a:rPr lang="nl-NL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FH geeft klinische info en assisteert in het begin</a:t>
            </a:r>
          </a:p>
          <a:p>
            <a:r>
              <a:rPr lang="nl-NL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Andere kandidaten kunnen later meedoen en helpen </a:t>
            </a:r>
            <a:r>
              <a:rPr lang="nl-NL" sz="2000" i="1" noProof="0" dirty="0">
                <a:latin typeface="Arial" panose="020B0604020202020204" pitchFamily="34" charset="0"/>
                <a:cs typeface="Arial" panose="020B0604020202020204" pitchFamily="34" charset="0"/>
              </a:rPr>
              <a:t>(..to </a:t>
            </a:r>
            <a:r>
              <a:rPr lang="nl-NL" sz="2000" i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prevent</a:t>
            </a:r>
            <a:r>
              <a:rPr lang="nl-NL" sz="2000" i="1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000" i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boredom</a:t>
            </a:r>
            <a:r>
              <a:rPr lang="nl-NL" sz="2000" i="1" noProof="0" dirty="0">
                <a:latin typeface="Arial" panose="020B0604020202020204" pitchFamily="34" charset="0"/>
                <a:cs typeface="Arial" panose="020B0604020202020204" pitchFamily="34" charset="0"/>
              </a:rPr>
              <a:t>!)</a:t>
            </a:r>
          </a:p>
          <a:p>
            <a:endParaRPr lang="nl-NL" sz="2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F4555-5726-8914-969C-01232DEBE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81872" y="1008000"/>
            <a:ext cx="4038600" cy="4929411"/>
          </a:xfrm>
          <a:ln w="28575">
            <a:solidFill>
              <a:srgbClr val="0070C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nl-NL" sz="2200" b="1" noProof="0" dirty="0">
                <a:latin typeface="Arial" panose="020B0604020202020204" pitchFamily="34" charset="0"/>
                <a:cs typeface="Arial" panose="020B0604020202020204" pitchFamily="34" charset="0"/>
              </a:rPr>
              <a:t>Trauma</a:t>
            </a:r>
          </a:p>
          <a:p>
            <a:pPr marL="0" indent="0">
              <a:buNone/>
            </a:pPr>
            <a:endParaRPr lang="nl-NL" sz="2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TL wordt beoordeeld op team aansturen (mag hands off)</a:t>
            </a:r>
          </a:p>
          <a:p>
            <a:r>
              <a:rPr lang="nl-NL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Interpreteert bevindingen en geeft </a:t>
            </a:r>
            <a:r>
              <a:rPr lang="nl-NL" sz="2000" noProof="0" dirty="0" smtClean="0">
                <a:latin typeface="Arial" panose="020B0604020202020204" pitchFamily="34" charset="0"/>
                <a:cs typeface="Arial" panose="020B0604020202020204" pitchFamily="34" charset="0"/>
              </a:rPr>
              <a:t>opdrachten</a:t>
            </a:r>
            <a:endParaRPr lang="nl-NL" sz="20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FH ‘biedt aan’ om de 1</a:t>
            </a:r>
            <a:r>
              <a:rPr lang="nl-NL" sz="20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nl-NL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000" dirty="0"/>
              <a:t>beoordeling uit te voeren </a:t>
            </a:r>
            <a:r>
              <a:rPr lang="nl-NL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onder leiding van TL, geeft klinische info </a:t>
            </a:r>
          </a:p>
          <a:p>
            <a:r>
              <a:rPr lang="nl-NL" sz="2000" noProof="0" dirty="0">
                <a:latin typeface="Arial" panose="020B0604020202020204" pitchFamily="34" charset="0"/>
                <a:cs typeface="Arial" panose="020B0604020202020204" pitchFamily="34" charset="0"/>
              </a:rPr>
              <a:t>Start met VOLLEDIG trauma team (voorbereiding en communicatie)</a:t>
            </a:r>
            <a:endParaRPr lang="nl-NL" sz="2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16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0272F-D36D-E0BC-3682-41BFEE4E8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1143000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Wat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beoordelen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we?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72048-A327-3678-79BD-7A97802757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008001"/>
            <a:ext cx="4038600" cy="3285096"/>
          </a:xfrm>
          <a:ln>
            <a:solidFill>
              <a:schemeClr val="accent2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nl-NL" sz="2200" b="1" noProof="0" dirty="0">
                <a:latin typeface="Arial" panose="020B0604020202020204" pitchFamily="34" charset="0"/>
                <a:cs typeface="Arial" panose="020B0604020202020204" pitchFamily="34" charset="0"/>
              </a:rPr>
              <a:t>Cardiaal</a:t>
            </a:r>
          </a:p>
          <a:p>
            <a:r>
              <a:rPr lang="nl-NL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TL </a:t>
            </a:r>
            <a:r>
              <a:rPr lang="nl-NL" sz="2200" noProof="0" dirty="0"/>
              <a:t>wordt beoordeeld op </a:t>
            </a:r>
            <a:r>
              <a:rPr lang="nl-NL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team aansturing</a:t>
            </a:r>
          </a:p>
          <a:p>
            <a:r>
              <a:rPr lang="nl-NL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Start </a:t>
            </a:r>
            <a:r>
              <a:rPr lang="nl-NL" sz="2200" noProof="0" dirty="0"/>
              <a:t>met</a:t>
            </a:r>
            <a:r>
              <a:rPr lang="nl-NL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 FH en 2 andere kandidaten (voor effectieve BLS)</a:t>
            </a:r>
          </a:p>
          <a:p>
            <a:endParaRPr lang="nl-NL" sz="2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F4555-5726-8914-969C-01232DEBE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81872" y="991269"/>
            <a:ext cx="4038600" cy="3285097"/>
          </a:xfrm>
          <a:ln>
            <a:solidFill>
              <a:schemeClr val="accent2"/>
            </a:solidFill>
          </a:ln>
        </p:spPr>
        <p:txBody>
          <a:bodyPr/>
          <a:lstStyle/>
          <a:p>
            <a:endParaRPr lang="nl-NL" sz="2200" noProof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200" noProof="0" dirty="0"/>
              <a:t>Cardiaal 1 – FH defibrilleert (K op einde beoordeeld op BLS/</a:t>
            </a:r>
            <a:r>
              <a:rPr lang="nl-NL" sz="2200" noProof="0" dirty="0" err="1"/>
              <a:t>defib</a:t>
            </a:r>
            <a:r>
              <a:rPr lang="nl-NL" sz="2200" noProof="0" dirty="0"/>
              <a:t>)</a:t>
            </a:r>
          </a:p>
          <a:p>
            <a:r>
              <a:rPr lang="nl-NL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Cardiaal 3 – kandidaten </a:t>
            </a:r>
            <a:r>
              <a:rPr lang="nl-NL" sz="22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defib</a:t>
            </a:r>
            <a:r>
              <a:rPr lang="nl-NL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 in simulatie</a:t>
            </a:r>
          </a:p>
          <a:p>
            <a:r>
              <a:rPr lang="nl-NL" sz="2200" noProof="0" dirty="0">
                <a:latin typeface="Arial" panose="020B0604020202020204" pitchFamily="34" charset="0"/>
                <a:cs typeface="Arial" panose="020B0604020202020204" pitchFamily="34" charset="0"/>
              </a:rPr>
              <a:t>Cardiaal 5 – FH voert cardioversie in simulatie uit</a:t>
            </a:r>
          </a:p>
          <a:p>
            <a:pPr marL="0" indent="0">
              <a:buNone/>
            </a:pPr>
            <a:endParaRPr lang="nl-NL" sz="2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nl-NL" noProof="0" dirty="0">
              <a:solidFill>
                <a:schemeClr val="tx2"/>
              </a:solidFill>
            </a:endParaRPr>
          </a:p>
          <a:p>
            <a:endParaRPr lang="nl-NL" sz="2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sz="2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D7D4A18-6AD2-9DE5-1A6C-E7328B33839A}"/>
              </a:ext>
            </a:extLst>
          </p:cNvPr>
          <p:cNvSpPr txBox="1"/>
          <p:nvPr/>
        </p:nvSpPr>
        <p:spPr>
          <a:xfrm>
            <a:off x="827584" y="4534465"/>
            <a:ext cx="7560840" cy="46166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ABCDE her-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beoordeling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hier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ROSC (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evt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45915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FBCEDCA-805F-4A3A-A63C-77F17DA93D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3375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nl-BE" altLang="en-US"/>
              <a:t>Voorstelling </a:t>
            </a:r>
            <a:r>
              <a:rPr lang="nl-BE" altLang="en-US" err="1"/>
              <a:t>Faculty</a:t>
            </a: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C549CC-6DBD-3B4C-891A-CE84A05DD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4797348"/>
            <a:ext cx="6747327" cy="1872109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2800" b="0" i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Arial" pitchFamily="34" charset="0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2400" b="0" i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Arial"/>
              </a:defRPr>
            </a:lvl2pPr>
            <a:lvl3pPr marL="12573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2200" b="0" i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Arial"/>
              </a:defRPr>
            </a:lvl3pPr>
            <a:lvl4pPr marL="17145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2000" b="0" i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Arial"/>
              </a:defRPr>
            </a:lvl4pPr>
            <a:lvl5pPr marL="21717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1800" b="0" i="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Arial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9pPr>
          </a:lstStyle>
          <a:p>
            <a:pPr marL="457200" lvl="1" indent="0" eaLnBrk="1" hangingPunct="1">
              <a:buNone/>
              <a:defRPr/>
            </a:pPr>
            <a:endParaRPr lang="nl-BE" sz="1600" kern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Char char="•"/>
              <a:defRPr/>
            </a:pPr>
            <a:r>
              <a:rPr lang="nl-BE" sz="2000" kern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Recertificeren? </a:t>
            </a:r>
          </a:p>
        </p:txBody>
      </p:sp>
      <p:pic>
        <p:nvPicPr>
          <p:cNvPr id="5" name="Afbeelding 4" descr="Afbeelding met tekst, Lettertype, schermopname, nummer&#10;&#10;Door AI gegenereerde inhoud is mogelijk onjuist.">
            <a:extLst>
              <a:ext uri="{FF2B5EF4-FFF2-40B4-BE49-F238E27FC236}">
                <a16:creationId xmlns:a16="http://schemas.microsoft.com/office/drawing/2014/main" id="{999D260D-BFF5-A581-5F7B-94E0E9AB94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5852" b="-5445"/>
          <a:stretch>
            <a:fillRect/>
          </a:stretch>
        </p:blipFill>
        <p:spPr>
          <a:xfrm>
            <a:off x="755576" y="966788"/>
            <a:ext cx="7272808" cy="3888432"/>
          </a:xfrm>
          <a:prstGeom prst="rect">
            <a:avLst/>
          </a:prstGeom>
        </p:spPr>
      </p:pic>
      <p:pic>
        <p:nvPicPr>
          <p:cNvPr id="6" name="Picture 2" descr="Afbeeldingen Whatsapp Pictogrammen PNG met Transparante Achtergrond Gratis  Downloaden | Pngtree">
            <a:extLst>
              <a:ext uri="{FF2B5EF4-FFF2-40B4-BE49-F238E27FC236}">
                <a16:creationId xmlns:a16="http://schemas.microsoft.com/office/drawing/2014/main" id="{983D19BC-5B81-6815-DC84-3BA70653F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8889" y1="35556" x2="38222" y2="51111"/>
                        <a14:foregroundMark x1="38222" y1="51111" x2="51111" y2="63111"/>
                        <a14:foregroundMark x1="51111" y1="63111" x2="54667" y2="41333"/>
                        <a14:foregroundMark x1="54667" y1="41333" x2="57778" y2="57778"/>
                        <a14:foregroundMark x1="57778" y1="57778" x2="75111" y2="54667"/>
                        <a14:foregroundMark x1="75111" y1="54667" x2="53333" y2="28889"/>
                        <a14:foregroundMark x1="53333" y1="28889" x2="35556" y2="27111"/>
                        <a14:foregroundMark x1="35556" y1="27111" x2="32889" y2="47556"/>
                        <a14:foregroundMark x1="32889" y1="47556" x2="52000" y2="42222"/>
                        <a14:foregroundMark x1="52000" y1="42222" x2="53333" y2="44889"/>
                        <a14:foregroundMark x1="33333" y1="40000" x2="28000" y2="57333"/>
                        <a14:foregroundMark x1="28000" y1="57333" x2="26667" y2="40444"/>
                        <a14:foregroundMark x1="26667" y1="40444" x2="27111" y2="65333"/>
                        <a14:foregroundMark x1="27111" y1="65333" x2="68889" y2="68000"/>
                        <a14:foregroundMark x1="68889" y1="68000" x2="52000" y2="71111"/>
                        <a14:foregroundMark x1="52000" y1="71111" x2="40889" y2="68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314" y="4849633"/>
            <a:ext cx="1767537" cy="176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0272F-D36D-E0BC-3682-41BFEE4E8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1143000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Wat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beoordelen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we?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72048-A327-3678-79BD-7A97802757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2988" y="1246368"/>
            <a:ext cx="4038600" cy="3429160"/>
          </a:xfrm>
          <a:ln>
            <a:solidFill>
              <a:schemeClr val="accent2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Finale </a:t>
            </a:r>
            <a:r>
              <a:rPr lang="en-GB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simulaties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Complex team sim OF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Remediëren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sim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Niet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alle </a:t>
            </a:r>
            <a:r>
              <a:rPr lang="en-GB" sz="2400" dirty="0" err="1"/>
              <a:t>k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andidaten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moeten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sim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leiden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F4555-5726-8914-969C-01232DEBE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61460" y="1246368"/>
            <a:ext cx="4038600" cy="4365264"/>
          </a:xfrm>
        </p:spPr>
        <p:txBody>
          <a:bodyPr/>
          <a:lstStyle/>
          <a:p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Remediëren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wordt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zo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nodig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gebruikt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evaluatie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/>
              <a:t>Gebruik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complexe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sim om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een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goede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kandidaat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/team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wat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pushen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evt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met extra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leerpunten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niet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evaluatie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gebruikt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worden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meld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dit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GB" dirty="0">
              <a:solidFill>
                <a:schemeClr val="tx2"/>
              </a:solidFill>
            </a:endParaRPr>
          </a:p>
          <a:p>
            <a:pPr lvl="1"/>
            <a:endParaRPr lang="en-GB" dirty="0">
              <a:solidFill>
                <a:schemeClr val="tx2"/>
              </a:solidFill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9257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7" y="404664"/>
            <a:ext cx="6547985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9930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143"/>
            <a:ext cx="9317566" cy="6839857"/>
          </a:xfrm>
          <a:prstGeom prst="rect">
            <a:avLst/>
          </a:prstGeom>
        </p:spPr>
      </p:pic>
      <p:sp>
        <p:nvSpPr>
          <p:cNvPr id="3" name="Ovaal 2">
            <a:extLst>
              <a:ext uri="{FF2B5EF4-FFF2-40B4-BE49-F238E27FC236}">
                <a16:creationId xmlns:a16="http://schemas.microsoft.com/office/drawing/2014/main" id="{1A3D0D66-9BAD-2B4D-DD5E-07EF48FAD01E}"/>
              </a:ext>
            </a:extLst>
          </p:cNvPr>
          <p:cNvSpPr/>
          <p:nvPr/>
        </p:nvSpPr>
        <p:spPr bwMode="auto">
          <a:xfrm>
            <a:off x="3131840" y="692696"/>
            <a:ext cx="1008112" cy="360040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1956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1F92A-CD1F-BB28-7F38-F98A3BFE8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vert="horz">
            <a:normAutofit/>
          </a:bodyPr>
          <a:lstStyle/>
          <a:p>
            <a:r>
              <a:rPr lang="en-US" b="1" i="0">
                <a:latin typeface="Arial" pitchFamily="34" charset="0"/>
                <a:ea typeface="MS PGothic" pitchFamily="34" charset="-128"/>
                <a:cs typeface="Arial" pitchFamily="34" charset="0"/>
              </a:rPr>
              <a:t>Kandidaat net-niet-okee</a:t>
            </a: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E056876D-F7A4-4855-A587-F4E45FC2E853}"/>
              </a:ext>
            </a:extLst>
          </p:cNvPr>
          <p:cNvSpPr txBox="1">
            <a:spLocks/>
          </p:cNvSpPr>
          <p:nvPr/>
        </p:nvSpPr>
        <p:spPr>
          <a:xfrm>
            <a:off x="165742" y="1427390"/>
            <a:ext cx="5558386" cy="452596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9pPr>
          </a:lstStyle>
          <a:p>
            <a:pPr>
              <a:lnSpc>
                <a:spcPct val="90000"/>
              </a:lnSpc>
              <a:buClr>
                <a:srgbClr val="3657A7"/>
              </a:buClr>
              <a:buFont typeface="Arial"/>
              <a:buChar char="•"/>
            </a:pPr>
            <a:r>
              <a:rPr lang="nl-NL" sz="2000" noProof="0" dirty="0">
                <a:latin typeface="Arial" pitchFamily="34" charset="0"/>
                <a:ea typeface="MS PGothic" pitchFamily="34" charset="-128"/>
                <a:cs typeface="Arial" pitchFamily="34" charset="0"/>
              </a:rPr>
              <a:t>Constructieve, vriendelijke maar 'echte’ </a:t>
            </a:r>
            <a:r>
              <a:rPr lang="nl-NL" sz="2000" dirty="0">
                <a:latin typeface="Arial" pitchFamily="34" charset="0"/>
                <a:ea typeface="MS PGothic" pitchFamily="34" charset="-128"/>
                <a:cs typeface="Arial" pitchFamily="34" charset="0"/>
              </a:rPr>
              <a:t>FB, in groep</a:t>
            </a:r>
            <a:endParaRPr lang="nl-NL" sz="2000" noProof="0" dirty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>
              <a:lnSpc>
                <a:spcPct val="90000"/>
              </a:lnSpc>
              <a:buClr>
                <a:srgbClr val="3657A7"/>
              </a:buClr>
              <a:buFont typeface="Arial"/>
              <a:buChar char="•"/>
            </a:pPr>
            <a:endParaRPr lang="nl-NL" sz="2000" noProof="0" dirty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>
              <a:lnSpc>
                <a:spcPct val="90000"/>
              </a:lnSpc>
              <a:buClr>
                <a:srgbClr val="3657A7"/>
              </a:buClr>
              <a:buFont typeface="Arial"/>
              <a:buChar char="•"/>
            </a:pPr>
            <a:r>
              <a:rPr lang="nl-NL" sz="2000" noProof="0" dirty="0">
                <a:latin typeface="Arial" pitchFamily="34" charset="0"/>
                <a:ea typeface="MS PGothic" pitchFamily="34" charset="-128"/>
                <a:cs typeface="Arial" pitchFamily="34" charset="0"/>
              </a:rPr>
              <a:t>Doe dit </a:t>
            </a:r>
            <a:r>
              <a:rPr lang="nl-NL" sz="2000" b="1" noProof="0" dirty="0">
                <a:solidFill>
                  <a:srgbClr val="C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z.s.m</a:t>
            </a:r>
            <a:r>
              <a:rPr lang="nl-NL" sz="2000" noProof="0" dirty="0">
                <a:latin typeface="Arial" pitchFamily="34" charset="0"/>
                <a:ea typeface="MS PGothic" pitchFamily="34" charset="-128"/>
                <a:cs typeface="Arial" pitchFamily="34" charset="0"/>
              </a:rPr>
              <a:t>. na de simulatie/skill en leg uit waar ze voor gefaald zijn. Documenteer dit </a:t>
            </a:r>
            <a:r>
              <a:rPr lang="nl-NL" sz="2000" b="1" noProof="0" dirty="0">
                <a:solidFill>
                  <a:srgbClr val="C00000"/>
                </a:solidFill>
                <a:latin typeface="Arial" pitchFamily="34" charset="0"/>
                <a:ea typeface="MS PGothic" pitchFamily="34" charset="-128"/>
                <a:cs typeface="Arial" pitchFamily="34" charset="0"/>
              </a:rPr>
              <a:t>gedetailleerd</a:t>
            </a:r>
            <a:r>
              <a:rPr lang="nl-NL" sz="2000" noProof="0" dirty="0">
                <a:latin typeface="Arial" pitchFamily="34" charset="0"/>
                <a:ea typeface="MS PGothic" pitchFamily="34" charset="-128"/>
                <a:cs typeface="Arial" pitchFamily="34" charset="0"/>
              </a:rPr>
              <a:t>, ook aan CD.</a:t>
            </a:r>
          </a:p>
          <a:p>
            <a:pPr>
              <a:lnSpc>
                <a:spcPct val="90000"/>
              </a:lnSpc>
              <a:buClr>
                <a:srgbClr val="3657A7"/>
              </a:buClr>
              <a:buFont typeface="Arial"/>
              <a:buChar char="•"/>
            </a:pPr>
            <a:endParaRPr lang="nl-NL" sz="2000" noProof="0" dirty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>
              <a:lnSpc>
                <a:spcPct val="90000"/>
              </a:lnSpc>
              <a:buClr>
                <a:srgbClr val="3657A7"/>
              </a:buClr>
              <a:buFont typeface="Arial"/>
              <a:buChar char="•"/>
            </a:pPr>
            <a:r>
              <a:rPr lang="nl-NL" sz="2000" noProof="0" dirty="0">
                <a:latin typeface="Arial" pitchFamily="34" charset="0"/>
                <a:ea typeface="MS PGothic" pitchFamily="34" charset="-128"/>
                <a:cs typeface="Arial" pitchFamily="34" charset="0"/>
              </a:rPr>
              <a:t>Kan remediëren tussendoor of (delen ervan) testen in een ander scenario. </a:t>
            </a:r>
          </a:p>
          <a:p>
            <a:pPr>
              <a:lnSpc>
                <a:spcPct val="90000"/>
              </a:lnSpc>
              <a:buClr>
                <a:srgbClr val="3657A7"/>
              </a:buClr>
              <a:buFont typeface="Arial"/>
              <a:buChar char="•"/>
            </a:pPr>
            <a:endParaRPr lang="nl-NL" sz="2000" dirty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>
              <a:lnSpc>
                <a:spcPct val="90000"/>
              </a:lnSpc>
              <a:buClr>
                <a:srgbClr val="3657A7"/>
              </a:buClr>
              <a:buFont typeface="Arial"/>
              <a:buChar char="•"/>
            </a:pPr>
            <a:r>
              <a:rPr lang="nl-NL" sz="2000" noProof="0" dirty="0">
                <a:latin typeface="Arial" pitchFamily="34" charset="0"/>
                <a:ea typeface="MS PGothic" pitchFamily="34" charset="-128"/>
                <a:cs typeface="Arial" pitchFamily="34" charset="0"/>
              </a:rPr>
              <a:t>Ondersteuning/coaching tijdens hele cursus</a:t>
            </a:r>
          </a:p>
          <a:p>
            <a:pPr>
              <a:lnSpc>
                <a:spcPct val="90000"/>
              </a:lnSpc>
              <a:buClr>
                <a:srgbClr val="3657A7"/>
              </a:buClr>
              <a:buFont typeface="Arial"/>
              <a:buChar char="•"/>
            </a:pPr>
            <a:endParaRPr lang="nl-NL" sz="2000" noProof="0" dirty="0">
              <a:latin typeface="Arial" pitchFamily="34" charset="0"/>
              <a:ea typeface="MS PGothic" pitchFamily="34" charset="-128"/>
              <a:cs typeface="Arial" pitchFamily="34" charset="0"/>
            </a:endParaRPr>
          </a:p>
          <a:p>
            <a:pPr>
              <a:lnSpc>
                <a:spcPct val="90000"/>
              </a:lnSpc>
              <a:buClr>
                <a:srgbClr val="3657A7"/>
              </a:buClr>
              <a:buFont typeface="Arial"/>
              <a:buChar char="•"/>
            </a:pPr>
            <a:r>
              <a:rPr lang="nl-NL" sz="2000" noProof="0" dirty="0">
                <a:latin typeface="Arial" pitchFamily="34" charset="0"/>
                <a:ea typeface="MS PGothic" pitchFamily="34" charset="-128"/>
                <a:cs typeface="Arial" pitchFamily="34" charset="0"/>
              </a:rPr>
              <a:t>Gebruik de laatste set simulaties om een ​​vaardigheid of simulatie te remediëren</a:t>
            </a:r>
          </a:p>
        </p:txBody>
      </p:sp>
      <p:pic>
        <p:nvPicPr>
          <p:cNvPr id="11266" name="Picture 2" descr="FRANCARTOONS">
            <a:extLst>
              <a:ext uri="{FF2B5EF4-FFF2-40B4-BE49-F238E27FC236}">
                <a16:creationId xmlns:a16="http://schemas.microsoft.com/office/drawing/2014/main" id="{B6A21AF1-D824-A6D1-3D34-888D799F1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58398" y="2037243"/>
            <a:ext cx="3185601" cy="452596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7216866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F04371A2-E1CE-97AA-3BA3-6926E4C4AB57}"/>
              </a:ext>
            </a:extLst>
          </p:cNvPr>
          <p:cNvSpPr txBox="1"/>
          <p:nvPr/>
        </p:nvSpPr>
        <p:spPr>
          <a:xfrm>
            <a:off x="6660232" y="2348880"/>
            <a:ext cx="50405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400" dirty="0" err="1"/>
              <a:t>PdB</a:t>
            </a:r>
            <a:endParaRPr lang="nl-NL" sz="1400" dirty="0"/>
          </a:p>
        </p:txBody>
      </p:sp>
      <p:pic>
        <p:nvPicPr>
          <p:cNvPr id="5" name="Afbeelding 4" descr="Afbeelding met tekst, software, Lettertype, nummer&#10;&#10;Door AI gegenereerde inhoud is mogelijk onjuist.">
            <a:extLst>
              <a:ext uri="{FF2B5EF4-FFF2-40B4-BE49-F238E27FC236}">
                <a16:creationId xmlns:a16="http://schemas.microsoft.com/office/drawing/2014/main" id="{478C9C5C-8922-A60D-DBD1-AF28491959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"/>
          <a:stretch>
            <a:fillRect/>
          </a:stretch>
        </p:blipFill>
        <p:spPr>
          <a:xfrm>
            <a:off x="106482" y="836712"/>
            <a:ext cx="8931035" cy="5688631"/>
          </a:xfrm>
          <a:prstGeom prst="rect">
            <a:avLst/>
          </a:prstGeom>
        </p:spPr>
      </p:pic>
      <p:sp>
        <p:nvSpPr>
          <p:cNvPr id="6" name="Rechthoekige toelichting 5">
            <a:extLst>
              <a:ext uri="{FF2B5EF4-FFF2-40B4-BE49-F238E27FC236}">
                <a16:creationId xmlns:a16="http://schemas.microsoft.com/office/drawing/2014/main" id="{1808D62B-A2D0-A57A-D67F-38B236802AF1}"/>
              </a:ext>
            </a:extLst>
          </p:cNvPr>
          <p:cNvSpPr/>
          <p:nvPr/>
        </p:nvSpPr>
        <p:spPr bwMode="auto">
          <a:xfrm>
            <a:off x="5148064" y="352061"/>
            <a:ext cx="1656184" cy="288032"/>
          </a:xfrm>
          <a:prstGeom prst="wedgeRectCallout">
            <a:avLst>
              <a:gd name="adj1" fmla="val -55355"/>
              <a:gd name="adj2" fmla="val 501284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" charset="0"/>
              </a:rPr>
              <a:t>Demo oefenen</a:t>
            </a:r>
          </a:p>
        </p:txBody>
      </p:sp>
      <p:sp>
        <p:nvSpPr>
          <p:cNvPr id="8" name="Rechthoekige toelichting 7">
            <a:extLst>
              <a:ext uri="{FF2B5EF4-FFF2-40B4-BE49-F238E27FC236}">
                <a16:creationId xmlns:a16="http://schemas.microsoft.com/office/drawing/2014/main" id="{B6E61B1B-A070-70A7-6C10-29C7B18160C2}"/>
              </a:ext>
            </a:extLst>
          </p:cNvPr>
          <p:cNvSpPr/>
          <p:nvPr/>
        </p:nvSpPr>
        <p:spPr bwMode="auto">
          <a:xfrm>
            <a:off x="7848364" y="332656"/>
            <a:ext cx="1080120" cy="288032"/>
          </a:xfrm>
          <a:prstGeom prst="wedgeRectCallout">
            <a:avLst>
              <a:gd name="adj1" fmla="val -248674"/>
              <a:gd name="adj2" fmla="val 108887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pitchFamily="-1" charset="0"/>
              </a:rPr>
              <a:t> reserves</a:t>
            </a:r>
          </a:p>
        </p:txBody>
      </p:sp>
    </p:spTree>
    <p:extLst>
      <p:ext uri="{BB962C8B-B14F-4D97-AF65-F5344CB8AC3E}">
        <p14:creationId xmlns:p14="http://schemas.microsoft.com/office/powerpoint/2010/main" val="7275907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E3BFA177-B695-DB49-E86A-D4770CC3E1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82" y="548680"/>
            <a:ext cx="8955933" cy="5760640"/>
          </a:xfrm>
          <a:prstGeom prst="rect">
            <a:avLst/>
          </a:prstGeom>
        </p:spPr>
      </p:pic>
      <p:sp>
        <p:nvSpPr>
          <p:cNvPr id="4" name="Ovaal 3">
            <a:extLst>
              <a:ext uri="{FF2B5EF4-FFF2-40B4-BE49-F238E27FC236}">
                <a16:creationId xmlns:a16="http://schemas.microsoft.com/office/drawing/2014/main" id="{3A04FC97-227A-EE32-502E-03D4F7123DB2}"/>
              </a:ext>
            </a:extLst>
          </p:cNvPr>
          <p:cNvSpPr/>
          <p:nvPr/>
        </p:nvSpPr>
        <p:spPr bwMode="auto">
          <a:xfrm>
            <a:off x="107567" y="5805264"/>
            <a:ext cx="8856984" cy="57532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1" charset="0"/>
            </a:endParaRPr>
          </a:p>
        </p:txBody>
      </p:sp>
      <p:sp>
        <p:nvSpPr>
          <p:cNvPr id="6" name="Rechthoekige toelichting 5">
            <a:extLst>
              <a:ext uri="{FF2B5EF4-FFF2-40B4-BE49-F238E27FC236}">
                <a16:creationId xmlns:a16="http://schemas.microsoft.com/office/drawing/2014/main" id="{1808D62B-A2D0-A57A-D67F-38B236802AF1}"/>
              </a:ext>
            </a:extLst>
          </p:cNvPr>
          <p:cNvSpPr/>
          <p:nvPr/>
        </p:nvSpPr>
        <p:spPr bwMode="auto">
          <a:xfrm>
            <a:off x="5508104" y="8992"/>
            <a:ext cx="1656184" cy="288032"/>
          </a:xfrm>
          <a:prstGeom prst="wedgeRectCallout">
            <a:avLst>
              <a:gd name="adj1" fmla="val 29488"/>
              <a:gd name="adj2" fmla="val 16971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pitchFamily="-1" charset="0"/>
              </a:rPr>
              <a:t>Demo oefenen</a:t>
            </a:r>
          </a:p>
        </p:txBody>
      </p:sp>
      <p:sp>
        <p:nvSpPr>
          <p:cNvPr id="9" name="Rechthoekige toelichting 8">
            <a:extLst>
              <a:ext uri="{FF2B5EF4-FFF2-40B4-BE49-F238E27FC236}">
                <a16:creationId xmlns:a16="http://schemas.microsoft.com/office/drawing/2014/main" id="{CA8200B1-2DD7-41D9-6079-E31B0C80FEEC}"/>
              </a:ext>
            </a:extLst>
          </p:cNvPr>
          <p:cNvSpPr/>
          <p:nvPr/>
        </p:nvSpPr>
        <p:spPr bwMode="auto">
          <a:xfrm>
            <a:off x="101782" y="2672916"/>
            <a:ext cx="1085842" cy="504056"/>
          </a:xfrm>
          <a:prstGeom prst="wedgeRectCallout">
            <a:avLst>
              <a:gd name="adj1" fmla="val 59371"/>
              <a:gd name="adj2" fmla="val 42359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pitchFamily="-1" charset="0"/>
              </a:rPr>
              <a:t>Kamer van ochtend</a:t>
            </a:r>
          </a:p>
        </p:txBody>
      </p:sp>
    </p:spTree>
    <p:extLst>
      <p:ext uri="{BB962C8B-B14F-4D97-AF65-F5344CB8AC3E}">
        <p14:creationId xmlns:p14="http://schemas.microsoft.com/office/powerpoint/2010/main" val="27237271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al 3">
            <a:extLst>
              <a:ext uri="{FF2B5EF4-FFF2-40B4-BE49-F238E27FC236}">
                <a16:creationId xmlns:a16="http://schemas.microsoft.com/office/drawing/2014/main" id="{CE7D92B7-7223-44AB-C929-00BA21B79C97}"/>
              </a:ext>
            </a:extLst>
          </p:cNvPr>
          <p:cNvSpPr/>
          <p:nvPr/>
        </p:nvSpPr>
        <p:spPr bwMode="auto">
          <a:xfrm>
            <a:off x="4788024" y="4077072"/>
            <a:ext cx="288032" cy="216024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1" charset="0"/>
            </a:endParaRPr>
          </a:p>
        </p:txBody>
      </p:sp>
      <p:pic>
        <p:nvPicPr>
          <p:cNvPr id="5" name="Afbeelding 4" descr="Afbeelding met tekst, schermopname, nummer, Lettertype&#10;&#10;Door AI gegenereerde inhoud is mogelijk onjuist.">
            <a:extLst>
              <a:ext uri="{FF2B5EF4-FFF2-40B4-BE49-F238E27FC236}">
                <a16:creationId xmlns:a16="http://schemas.microsoft.com/office/drawing/2014/main" id="{AD10C44E-2777-71B3-9683-DEE8CA245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22"/>
            <a:ext cx="9144000" cy="6577930"/>
          </a:xfrm>
          <a:prstGeom prst="rect">
            <a:avLst/>
          </a:prstGeom>
        </p:spPr>
      </p:pic>
      <p:sp>
        <p:nvSpPr>
          <p:cNvPr id="6" name="Rechthoekige toelichting 5">
            <a:extLst>
              <a:ext uri="{FF2B5EF4-FFF2-40B4-BE49-F238E27FC236}">
                <a16:creationId xmlns:a16="http://schemas.microsoft.com/office/drawing/2014/main" id="{1808D62B-A2D0-A57A-D67F-38B236802AF1}"/>
              </a:ext>
            </a:extLst>
          </p:cNvPr>
          <p:cNvSpPr/>
          <p:nvPr/>
        </p:nvSpPr>
        <p:spPr bwMode="auto">
          <a:xfrm>
            <a:off x="6228184" y="2564904"/>
            <a:ext cx="1656184" cy="288032"/>
          </a:xfrm>
          <a:prstGeom prst="wedgeRectCallout">
            <a:avLst>
              <a:gd name="adj1" fmla="val -61635"/>
              <a:gd name="adj2" fmla="val -23458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-1" charset="0"/>
              </a:rPr>
              <a:t>Demo oefenen</a:t>
            </a:r>
          </a:p>
        </p:txBody>
      </p:sp>
    </p:spTree>
    <p:extLst>
      <p:ext uri="{BB962C8B-B14F-4D97-AF65-F5344CB8AC3E}">
        <p14:creationId xmlns:p14="http://schemas.microsoft.com/office/powerpoint/2010/main" val="31965503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7712E81F-4AA3-B071-C843-05B79FB3D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" y="692696"/>
            <a:ext cx="9140044" cy="5040560"/>
          </a:xfrm>
          <a:prstGeom prst="rect">
            <a:avLst/>
          </a:prstGeom>
        </p:spPr>
      </p:pic>
      <p:sp>
        <p:nvSpPr>
          <p:cNvPr id="4" name="Ovaal 3">
            <a:extLst>
              <a:ext uri="{FF2B5EF4-FFF2-40B4-BE49-F238E27FC236}">
                <a16:creationId xmlns:a16="http://schemas.microsoft.com/office/drawing/2014/main" id="{0820789A-F0F2-11DB-C2D7-D7E79504849B}"/>
              </a:ext>
            </a:extLst>
          </p:cNvPr>
          <p:cNvSpPr/>
          <p:nvPr/>
        </p:nvSpPr>
        <p:spPr bwMode="auto">
          <a:xfrm>
            <a:off x="1367644" y="1124744"/>
            <a:ext cx="4320480" cy="1152128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-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1674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527074-35E0-C617-C259-78840562D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/>
              <a:t>Varia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456146-AA04-3157-088C-341EC5E17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BE" dirty="0"/>
          </a:p>
          <a:p>
            <a:pPr>
              <a:buFont typeface="Wingdings" panose="05000000000000000000" pitchFamily="2" charset="2"/>
              <a:buChar char="Ø"/>
            </a:pPr>
            <a:r>
              <a:rPr lang="nl-BE" dirty="0" err="1"/>
              <a:t>Faculty</a:t>
            </a:r>
            <a:r>
              <a:rPr lang="nl-BE" dirty="0"/>
              <a:t>-diner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BE" dirty="0"/>
              <a:t>Iedereen doorgegeven aan Hanne?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nl-BE" dirty="0"/>
          </a:p>
          <a:p>
            <a:pPr>
              <a:buFont typeface="Wingdings" panose="05000000000000000000" pitchFamily="2" charset="2"/>
              <a:buChar char="Ø"/>
            </a:pPr>
            <a:r>
              <a:rPr lang="nl-BE" dirty="0"/>
              <a:t>Overnachtingen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BE" dirty="0"/>
              <a:t>Iedereen doorgegeven aan Hanne?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nl-BE" dirty="0"/>
          </a:p>
        </p:txBody>
      </p:sp>
      <p:sp>
        <p:nvSpPr>
          <p:cNvPr id="5" name="AutoShape 4" descr="fantastisch zwart kasteel. halloween tafereel verschrikking achtergrond met  spookachtig pompoenen van spookachtig herenhuis met halloween vleermuizen.  onheil huis Bij nacht. 27228980 stockfoto bij Vecteezy">
            <a:extLst>
              <a:ext uri="{FF2B5EF4-FFF2-40B4-BE49-F238E27FC236}">
                <a16:creationId xmlns:a16="http://schemas.microsoft.com/office/drawing/2014/main" id="{6E5B6BD2-B559-2E00-5C77-45591CD8B9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64010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6413" y="4518025"/>
            <a:ext cx="5918075" cy="566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2800">
                <a:latin typeface="Arial" charset="0"/>
                <a:ea typeface="ＭＳ Ｐゴシック" pitchFamily="34" charset="-128"/>
                <a:cs typeface="Arial" charset="0"/>
              </a:rPr>
              <a:t>Advanced Paediatric Life Support</a:t>
            </a:r>
          </a:p>
        </p:txBody>
      </p:sp>
      <p:sp>
        <p:nvSpPr>
          <p:cNvPr id="33795" name="Text Placeholder 4"/>
          <p:cNvSpPr>
            <a:spLocks noGrp="1"/>
          </p:cNvSpPr>
          <p:nvPr>
            <p:ph type="body" sz="half" idx="2"/>
          </p:nvPr>
        </p:nvSpPr>
        <p:spPr bwMode="auto">
          <a:xfrm>
            <a:off x="3046413" y="5072063"/>
            <a:ext cx="5918075" cy="804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altLang="en-US" sz="2400">
                <a:latin typeface="Arial" charset="0"/>
                <a:ea typeface="ＭＳ Ｐゴシック" pitchFamily="34" charset="-128"/>
                <a:cs typeface="Arial" charset="0"/>
              </a:rPr>
              <a:t>Online pre course faculty meeting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75A13CB-CF69-E160-049C-C02E34D6D6CA}"/>
              </a:ext>
            </a:extLst>
          </p:cNvPr>
          <p:cNvGrpSpPr/>
          <p:nvPr/>
        </p:nvGrpSpPr>
        <p:grpSpPr>
          <a:xfrm>
            <a:off x="2267744" y="601652"/>
            <a:ext cx="5251290" cy="3476645"/>
            <a:chOff x="1919956" y="692696"/>
            <a:chExt cx="5251290" cy="3476645"/>
          </a:xfrm>
        </p:grpSpPr>
        <p:pic>
          <p:nvPicPr>
            <p:cNvPr id="3" name="Graphic 2" descr="Question Mark with solid fill">
              <a:extLst>
                <a:ext uri="{FF2B5EF4-FFF2-40B4-BE49-F238E27FC236}">
                  <a16:creationId xmlns:a16="http://schemas.microsoft.com/office/drawing/2014/main" id="{DF859CA0-CF7C-D999-260D-4CFBC04A3A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2833677" y="692696"/>
              <a:ext cx="3476645" cy="3476645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chilly" dir="t"/>
            </a:scene3d>
          </p:spPr>
        </p:pic>
        <p:pic>
          <p:nvPicPr>
            <p:cNvPr id="4" name="Graphic 3" descr="Question Mark with solid fill">
              <a:extLst>
                <a:ext uri="{FF2B5EF4-FFF2-40B4-BE49-F238E27FC236}">
                  <a16:creationId xmlns:a16="http://schemas.microsoft.com/office/drawing/2014/main" id="{4435A646-CCE2-52E1-5DEB-456AAD341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20374703">
              <a:off x="1919956" y="1807014"/>
              <a:ext cx="2160000" cy="2160000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chilly" dir="t"/>
            </a:scene3d>
          </p:spPr>
        </p:pic>
        <p:pic>
          <p:nvPicPr>
            <p:cNvPr id="5" name="Graphic 4" descr="Question Mark with solid fill">
              <a:extLst>
                <a:ext uri="{FF2B5EF4-FFF2-40B4-BE49-F238E27FC236}">
                  <a16:creationId xmlns:a16="http://schemas.microsoft.com/office/drawing/2014/main" id="{1E12BF8B-F40D-6331-D392-D2C8A1C39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 rot="1143600">
              <a:off x="5011246" y="890062"/>
              <a:ext cx="2160000" cy="2160000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chilly" dir="t"/>
            </a:scene3d>
          </p:spPr>
        </p:pic>
      </p:grpSp>
    </p:spTree>
    <p:extLst>
      <p:ext uri="{BB962C8B-B14F-4D97-AF65-F5344CB8AC3E}">
        <p14:creationId xmlns:p14="http://schemas.microsoft.com/office/powerpoint/2010/main" val="4198736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96F90-D3A5-3141-CB19-388C735CB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quality, diversity and inclusion in research planning, proposals and  practice: Thu 27 Apr 2023, 10:30-12:30 – C-DICE">
            <a:extLst>
              <a:ext uri="{FF2B5EF4-FFF2-40B4-BE49-F238E27FC236}">
                <a16:creationId xmlns:a16="http://schemas.microsoft.com/office/drawing/2014/main" id="{21B5B770-2A56-5538-63A9-7821627621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4" t="4896" r="14950" b="-4896"/>
          <a:stretch>
            <a:fillRect/>
          </a:stretch>
        </p:blipFill>
        <p:spPr bwMode="auto">
          <a:xfrm>
            <a:off x="2091192" y="548680"/>
            <a:ext cx="500730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Equality Diversity and Inclusion (EDI) | BCI">
            <a:extLst>
              <a:ext uri="{FF2B5EF4-FFF2-40B4-BE49-F238E27FC236}">
                <a16:creationId xmlns:a16="http://schemas.microsoft.com/office/drawing/2014/main" id="{B780E6CE-9B63-54EF-1C3A-8181BD6849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56" t="315" r="50330" b="-315"/>
          <a:stretch>
            <a:fillRect/>
          </a:stretch>
        </p:blipFill>
        <p:spPr bwMode="auto">
          <a:xfrm>
            <a:off x="2092986" y="3461719"/>
            <a:ext cx="4958028" cy="233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467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4"/>
          <p:cNvSpPr>
            <a:spLocks noGrp="1"/>
          </p:cNvSpPr>
          <p:nvPr>
            <p:ph type="title"/>
          </p:nvPr>
        </p:nvSpPr>
        <p:spPr bwMode="auto">
          <a:xfrm>
            <a:off x="540000" y="360000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err="1">
                <a:latin typeface="Arial" charset="0"/>
                <a:ea typeface="ＭＳ Ｐゴシック" pitchFamily="34" charset="-128"/>
                <a:cs typeface="Arial" charset="0"/>
              </a:rPr>
              <a:t>Samenvatting</a:t>
            </a:r>
            <a:r>
              <a:rPr lang="en-GB" altLang="en-US" dirty="0">
                <a:latin typeface="Arial" charset="0"/>
                <a:ea typeface="ＭＳ Ｐゴシック" pitchFamily="34" charset="-128"/>
                <a:cs typeface="Arial" charset="0"/>
              </a:rPr>
              <a:t> op zijn </a:t>
            </a:r>
            <a:r>
              <a:rPr lang="en-GB" altLang="en-US" dirty="0" err="1">
                <a:latin typeface="Arial" charset="0"/>
                <a:ea typeface="ＭＳ Ｐゴシック" pitchFamily="34" charset="-128"/>
                <a:cs typeface="Arial" charset="0"/>
              </a:rPr>
              <a:t>engels</a:t>
            </a:r>
            <a:endParaRPr lang="en-GB" altLang="en-US" dirty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4819" name="Content Placeholder 5"/>
          <p:cNvSpPr>
            <a:spLocks noGrp="1"/>
          </p:cNvSpPr>
          <p:nvPr>
            <p:ph idx="1"/>
          </p:nvPr>
        </p:nvSpPr>
        <p:spPr bwMode="auto">
          <a:xfrm>
            <a:off x="540000" y="1260000"/>
            <a:ext cx="8229600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r>
              <a:rPr lang="en-GB" altLang="en-US" sz="4800" b="1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Prepare</a:t>
            </a:r>
          </a:p>
          <a:p>
            <a:pPr eaLnBrk="1" hangingPunct="1">
              <a:buFontTx/>
              <a:buChar char="•"/>
            </a:pPr>
            <a:r>
              <a:rPr lang="en-GB" altLang="en-US" sz="4800" b="1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Prepare</a:t>
            </a:r>
          </a:p>
          <a:p>
            <a:pPr eaLnBrk="1" hangingPunct="1">
              <a:buFontTx/>
              <a:buChar char="•"/>
            </a:pPr>
            <a:r>
              <a:rPr lang="en-GB" altLang="en-US" sz="4800" b="1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Prepare</a:t>
            </a:r>
          </a:p>
          <a:p>
            <a:pPr eaLnBrk="1" hangingPunct="1">
              <a:buFontTx/>
              <a:buChar char="•"/>
            </a:pPr>
            <a:endParaRPr lang="en-GB" altLang="en-US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12290" name="Picture 2" descr="Preparation is the key to success – Inspirational Leader">
            <a:extLst>
              <a:ext uri="{FF2B5EF4-FFF2-40B4-BE49-F238E27FC236}">
                <a16:creationId xmlns:a16="http://schemas.microsoft.com/office/drawing/2014/main" id="{863E0596-085B-1611-4F93-9A89CAD5A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83113">
            <a:off x="2015835" y="2426792"/>
            <a:ext cx="6715915" cy="316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790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BE0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3A49ED1-1FE0-2D7A-131A-493D13E15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5761946" cy="634082"/>
          </a:xfrm>
        </p:spPr>
        <p:txBody>
          <a:bodyPr/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Instructeur</a:t>
            </a:r>
            <a:r>
              <a:rPr lang="en-GB" dirty="0" err="1"/>
              <a:t>kandidaat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- ICs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ABCF63D-9E55-FDE6-7297-F91E3EF9A3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75" t="17789" r="36613" b="13444"/>
          <a:stretch>
            <a:fillRect/>
          </a:stretch>
        </p:blipFill>
        <p:spPr>
          <a:xfrm>
            <a:off x="251520" y="1001587"/>
            <a:ext cx="4464496" cy="5623041"/>
          </a:xfrm>
          <a:prstGeom prst="rect">
            <a:avLst/>
          </a:prstGeom>
        </p:spPr>
      </p:pic>
      <p:pic>
        <p:nvPicPr>
          <p:cNvPr id="7170" name="Picture 2" descr="Hondenhesje bedrukt met tekst &quot;Niet aaien, in training&quot; maat XS">
            <a:extLst>
              <a:ext uri="{FF2B5EF4-FFF2-40B4-BE49-F238E27FC236}">
                <a16:creationId xmlns:a16="http://schemas.microsoft.com/office/drawing/2014/main" id="{030D2311-9618-86CD-3454-940D92992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33" b="89981" l="9000" r="90000">
                        <a14:foregroundMark x1="18917" y1="87013" x2="10417" y2="87384"/>
                        <a14:foregroundMark x1="10417" y1="87384" x2="19667" y2="89610"/>
                        <a14:foregroundMark x1="19667" y1="89610" x2="20667" y2="88683"/>
                        <a14:foregroundMark x1="18917" y1="11132" x2="10250" y2="13544"/>
                        <a14:foregroundMark x1="10250" y1="13544" x2="19000" y2="17811"/>
                        <a14:foregroundMark x1="19000" y1="17811" x2="20917" y2="16698"/>
                        <a14:foregroundMark x1="21250" y1="17254" x2="12833" y2="19852"/>
                        <a14:foregroundMark x1="12833" y1="19852" x2="9000" y2="18553"/>
                        <a14:foregroundMark x1="20083" y1="17254" x2="17167" y2="189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243">
            <a:off x="4969072" y="2160351"/>
            <a:ext cx="4683054" cy="210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308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C3652-7FBE-CE37-0563-7E43B6272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67AD8-D172-1547-42AA-C12874D79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052736"/>
            <a:ext cx="7560392" cy="1440160"/>
          </a:xfrm>
        </p:spPr>
        <p:txBody>
          <a:bodyPr anchor="t">
            <a:noAutofit/>
          </a:bodyPr>
          <a:lstStyle/>
          <a:p>
            <a:pPr marL="457200" lvl="1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geen</a:t>
            </a: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lectures, </a:t>
            </a:r>
            <a:r>
              <a:rPr lang="en-GB" sz="22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i.p.</a:t>
            </a: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GB" sz="22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geen</a:t>
            </a: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demo’s</a:t>
            </a:r>
          </a:p>
          <a:p>
            <a:pPr marL="457200" lvl="1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Worden </a:t>
            </a:r>
            <a:r>
              <a:rPr lang="en-GB" sz="22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daar</a:t>
            </a: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GB" sz="22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wel</a:t>
            </a: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</a:t>
            </a:r>
            <a:r>
              <a:rPr lang="en-GB" sz="22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verwacht</a:t>
            </a:r>
            <a:endParaRPr lang="en-GB" sz="2200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457200" lvl="1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Eerste</a:t>
            </a: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 </a:t>
            </a:r>
            <a:r>
              <a:rPr lang="en-GB" sz="22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rij</a:t>
            </a: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 sims: </a:t>
            </a:r>
            <a:r>
              <a:rPr lang="en-GB" sz="22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geen</a:t>
            </a: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 Lead Instructor/Faculty Helper</a:t>
            </a:r>
            <a:endParaRPr lang="en-GB" sz="2200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lvl="1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D5F293-A7E9-A6A7-E437-76859CB98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521" y="4489096"/>
            <a:ext cx="2898621" cy="2249854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9C6DA9A-5587-3B81-9941-11E549773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5761946" cy="634082"/>
          </a:xfrm>
        </p:spPr>
        <p:txBody>
          <a:bodyPr/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Instructeur</a:t>
            </a:r>
            <a:r>
              <a:rPr lang="en-GB" dirty="0" err="1"/>
              <a:t>kandidaat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- 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480F34-D9B8-12E3-47E0-D0D5C04FC9B8}"/>
              </a:ext>
            </a:extLst>
          </p:cNvPr>
          <p:cNvSpPr txBox="1"/>
          <p:nvPr/>
        </p:nvSpPr>
        <p:spPr>
          <a:xfrm>
            <a:off x="395536" y="2924944"/>
            <a:ext cx="8620819" cy="188314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0" lvl="1">
              <a:lnSpc>
                <a:spcPct val="120000"/>
              </a:lnSpc>
              <a:spcBef>
                <a:spcPct val="20000"/>
              </a:spcBef>
              <a:buClr>
                <a:srgbClr val="3657A7"/>
              </a:buClr>
            </a:pPr>
            <a:r>
              <a:rPr lang="en-GB" sz="22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Beoordeling</a:t>
            </a: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:</a:t>
            </a:r>
          </a:p>
          <a:p>
            <a:pPr marL="901700" lvl="2" indent="-457200">
              <a:lnSpc>
                <a:spcPct val="120000"/>
              </a:lnSpc>
              <a:spcBef>
                <a:spcPct val="20000"/>
              </a:spcBef>
              <a:buClr>
                <a:srgbClr val="3657A7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1 x skills coach (best in ziek-kind sims)</a:t>
            </a:r>
          </a:p>
          <a:p>
            <a:pPr marL="901700" lvl="2" indent="-457200">
              <a:lnSpc>
                <a:spcPct val="120000"/>
              </a:lnSpc>
              <a:spcBef>
                <a:spcPct val="20000"/>
              </a:spcBef>
              <a:buClr>
                <a:srgbClr val="3657A7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2 x Lead instructor </a:t>
            </a:r>
            <a:r>
              <a:rPr lang="en-GB" sz="2200" dirty="0" err="1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rol</a:t>
            </a: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 met Learning Conversation</a:t>
            </a:r>
          </a:p>
          <a:p>
            <a:pPr marL="901700" lvl="2" indent="-457200">
              <a:lnSpc>
                <a:spcPct val="120000"/>
              </a:lnSpc>
              <a:spcBef>
                <a:spcPct val="20000"/>
              </a:spcBef>
              <a:buClr>
                <a:srgbClr val="3657A7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2 x Faculty helper</a:t>
            </a:r>
          </a:p>
        </p:txBody>
      </p:sp>
    </p:spTree>
    <p:extLst>
      <p:ext uri="{BB962C8B-B14F-4D97-AF65-F5344CB8AC3E}">
        <p14:creationId xmlns:p14="http://schemas.microsoft.com/office/powerpoint/2010/main" val="1938039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534A0-C704-14D7-1B81-485D6726D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999" y="1124745"/>
            <a:ext cx="4830001" cy="2750498"/>
          </a:xfrm>
        </p:spPr>
        <p:txBody>
          <a:bodyPr anchor="t">
            <a:normAutofit/>
          </a:bodyPr>
          <a:lstStyle/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nl-NL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CD/ervaren instructeur</a:t>
            </a: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nl-NL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Ontmoeten elkaar vóór de cursus</a:t>
            </a: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nl-NL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Samen mentor meeting dag 2</a:t>
            </a: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nl-NL" noProof="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Instructeur-gids:</a:t>
            </a:r>
          </a:p>
          <a:p>
            <a:pPr lvl="1"/>
            <a:endParaRPr lang="nl-NL" noProof="0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A49ED1-1FE0-2D7A-131A-493D13E15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634082"/>
          </a:xfrm>
        </p:spPr>
        <p:txBody>
          <a:bodyPr/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IC mentor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6E735E-C570-6591-FF22-D6FEA86795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26" t="26200" r="27163" b="34600"/>
          <a:stretch/>
        </p:blipFill>
        <p:spPr>
          <a:xfrm>
            <a:off x="4627823" y="3875242"/>
            <a:ext cx="4368620" cy="26227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833C05-7C0E-7761-B0F9-BE5B8203BB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675" t="18383" r="36613" b="17854"/>
          <a:stretch>
            <a:fillRect/>
          </a:stretch>
        </p:blipFill>
        <p:spPr>
          <a:xfrm>
            <a:off x="107504" y="975758"/>
            <a:ext cx="4464496" cy="552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98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BE0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CCEFB2-40CB-8E86-7433-7D13832A0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nl-BE"/>
              <a:t>Voorbereiding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2D16D4-E711-3E42-CBAF-D3B0B43EE4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857349"/>
            <a:ext cx="8075240" cy="5143302"/>
          </a:xfrm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lnSpc>
                <a:spcPct val="90000"/>
              </a:lnSpc>
              <a:buFontTx/>
            </a:pPr>
            <a:endParaRPr lang="nl-BE" sz="2000" dirty="0"/>
          </a:p>
          <a:p>
            <a:pPr marL="800100" lvl="1" indent="-342900" eaLnBrk="1" hangingPunct="1">
              <a:lnSpc>
                <a:spcPct val="90000"/>
              </a:lnSpc>
              <a:buAutoNum type="arabicPeriod"/>
            </a:pPr>
            <a:r>
              <a:rPr lang="nl-BE" sz="2000" dirty="0">
                <a:hlinkClick r:id="rId3"/>
              </a:rPr>
              <a:t>www.GOKIN.be</a:t>
            </a:r>
            <a:endParaRPr lang="nl-BE" sz="2000" dirty="0"/>
          </a:p>
          <a:p>
            <a:pPr marL="800100" lvl="1" indent="-342900" eaLnBrk="1" hangingPunct="1">
              <a:lnSpc>
                <a:spcPct val="90000"/>
              </a:lnSpc>
              <a:buAutoNum type="arabicPeriod"/>
            </a:pPr>
            <a:endParaRPr lang="nl-BE" sz="2000" dirty="0"/>
          </a:p>
          <a:p>
            <a:pPr marL="1143000" lvl="2" eaLnBrk="1" hangingPunct="1">
              <a:lnSpc>
                <a:spcPct val="90000"/>
              </a:lnSpc>
            </a:pPr>
            <a:r>
              <a:rPr lang="nl-BE" dirty="0"/>
              <a:t>alles goed doornemen (start met instructor guide)</a:t>
            </a:r>
          </a:p>
          <a:p>
            <a:pPr marL="1143000" lvl="2" eaLnBrk="1" hangingPunct="1">
              <a:lnSpc>
                <a:spcPct val="90000"/>
              </a:lnSpc>
            </a:pPr>
            <a:r>
              <a:rPr lang="nl-BE" dirty="0"/>
              <a:t>“nieuwe” vertaalde sims, nieuwe skills guide</a:t>
            </a:r>
          </a:p>
          <a:p>
            <a:pPr marL="1143000" lvl="2" eaLnBrk="1" hangingPunct="1">
              <a:lnSpc>
                <a:spcPct val="90000"/>
              </a:lnSpc>
            </a:pPr>
            <a:r>
              <a:rPr lang="nl-BE" dirty="0"/>
              <a:t>Programma (laatste versie)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nl-BE" sz="2000" dirty="0"/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nl-BE" sz="2000" dirty="0"/>
              <a:t>2. </a:t>
            </a:r>
            <a:r>
              <a:rPr lang="nl-BE" sz="2000" dirty="0">
                <a:hlinkClick r:id="rId4"/>
              </a:rPr>
              <a:t>www.alsg.org/vle</a:t>
            </a:r>
            <a:r>
              <a:rPr lang="nl-BE" sz="2000" dirty="0"/>
              <a:t> 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nl-BE" sz="2000" dirty="0"/>
          </a:p>
          <a:p>
            <a:pPr marL="1085850" lvl="2" indent="-285750" eaLnBrk="1" hangingPunct="1">
              <a:lnSpc>
                <a:spcPct val="90000"/>
              </a:lnSpc>
            </a:pPr>
            <a:r>
              <a:rPr lang="nl-BE" dirty="0"/>
              <a:t>Skills video’s</a:t>
            </a:r>
          </a:p>
          <a:p>
            <a:pPr marL="1085850" lvl="2" indent="-285750" eaLnBrk="1" hangingPunct="1">
              <a:lnSpc>
                <a:spcPct val="90000"/>
              </a:lnSpc>
            </a:pPr>
            <a:r>
              <a:rPr lang="nl-BE" dirty="0"/>
              <a:t>E-learnings: elke 2 jaar, 1 punt waard!</a:t>
            </a:r>
          </a:p>
          <a:p>
            <a:pPr marL="1085850" lvl="2" indent="-285750" eaLnBrk="1" hangingPunct="1">
              <a:lnSpc>
                <a:spcPct val="90000"/>
              </a:lnSpc>
            </a:pPr>
            <a:endParaRPr lang="nl-BE" dirty="0"/>
          </a:p>
          <a:p>
            <a:pPr marL="457200" lvl="1" indent="0" eaLnBrk="1" hangingPunct="1">
              <a:lnSpc>
                <a:spcPct val="90000"/>
              </a:lnSpc>
              <a:buNone/>
            </a:pPr>
            <a:r>
              <a:rPr lang="nl-BE" dirty="0"/>
              <a:t>3. zelf</a:t>
            </a:r>
            <a:r>
              <a:rPr lang="nl-BE" sz="2000" dirty="0"/>
              <a:t>: </a:t>
            </a:r>
          </a:p>
          <a:p>
            <a:pPr marL="1085850" lvl="2" indent="-285750" eaLnBrk="1" hangingPunct="1">
              <a:lnSpc>
                <a:spcPct val="90000"/>
              </a:lnSpc>
            </a:pPr>
            <a:r>
              <a:rPr lang="nl-BE" dirty="0"/>
              <a:t>sims af spreken</a:t>
            </a:r>
          </a:p>
          <a:p>
            <a:pPr eaLnBrk="1" hangingPunct="1">
              <a:lnSpc>
                <a:spcPct val="90000"/>
              </a:lnSpc>
              <a:buFontTx/>
            </a:pPr>
            <a:endParaRPr lang="nl-BE" sz="2000" dirty="0"/>
          </a:p>
        </p:txBody>
      </p:sp>
      <p:pic>
        <p:nvPicPr>
          <p:cNvPr id="3074" name="Picture 2" descr="144 One Point Coin Teacher Reward Stickers - Large - Sticker Stocker">
            <a:extLst>
              <a:ext uri="{FF2B5EF4-FFF2-40B4-BE49-F238E27FC236}">
                <a16:creationId xmlns:a16="http://schemas.microsoft.com/office/drawing/2014/main" id="{619C0525-3190-9BC5-8041-FB35F5A5C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76256" y="5373216"/>
            <a:ext cx="1329011" cy="1329011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062295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54B9D-B54F-87E4-B425-98022F745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706090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Andere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bronnen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3F3C986F-5A80-F396-A310-8CD88FACB2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996" y="529783"/>
            <a:ext cx="3471817" cy="1944216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C6945754-F576-D919-A468-55381EA416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41"/>
          <a:stretch/>
        </p:blipFill>
        <p:spPr>
          <a:xfrm>
            <a:off x="5294478" y="3881908"/>
            <a:ext cx="3479131" cy="19442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4E3475-B335-1701-7DEC-1CF19C2868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454" t="47980" r="30520" b="7460"/>
          <a:stretch/>
        </p:blipFill>
        <p:spPr>
          <a:xfrm>
            <a:off x="0" y="1958994"/>
            <a:ext cx="5085036" cy="289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14939"/>
      </p:ext>
    </p:extLst>
  </p:cSld>
  <p:clrMapOvr>
    <a:masterClrMapping/>
  </p:clrMapOvr>
</p:sld>
</file>

<file path=ppt/theme/theme1.xml><?xml version="1.0" encoding="utf-8"?>
<a:theme xmlns:a="http://schemas.openxmlformats.org/drawingml/2006/main" name="ALSG Master Layout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ank Presentatio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2032</Words>
  <Application>Microsoft Office PowerPoint</Application>
  <PresentationFormat>Diavoorstelling (4:3)</PresentationFormat>
  <Paragraphs>312</Paragraphs>
  <Slides>40</Slides>
  <Notes>37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10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40</vt:i4>
      </vt:variant>
    </vt:vector>
  </HeadingPairs>
  <TitlesOfParts>
    <vt:vector size="51" baseType="lpstr">
      <vt:lpstr>MS PGothic</vt:lpstr>
      <vt:lpstr>MS PGothic</vt:lpstr>
      <vt:lpstr>Arial</vt:lpstr>
      <vt:lpstr>Calibri</vt:lpstr>
      <vt:lpstr>Myriad Pro</vt:lpstr>
      <vt:lpstr>Symbol</vt:lpstr>
      <vt:lpstr>Tahoma</vt:lpstr>
      <vt:lpstr>Times</vt:lpstr>
      <vt:lpstr>Times New Roman</vt:lpstr>
      <vt:lpstr>Wingdings</vt:lpstr>
      <vt:lpstr>ALSG Master Layout</vt:lpstr>
      <vt:lpstr>Pré-course faculty meeting</vt:lpstr>
      <vt:lpstr>Agenda </vt:lpstr>
      <vt:lpstr>Voorstelling Faculty</vt:lpstr>
      <vt:lpstr>PowerPoint-presentatie</vt:lpstr>
      <vt:lpstr>Instructeurkandidaat - ICs</vt:lpstr>
      <vt:lpstr>Instructeurkandidaat - ICs</vt:lpstr>
      <vt:lpstr>IC mentor</vt:lpstr>
      <vt:lpstr>Voorbereiding</vt:lpstr>
      <vt:lpstr>Andere bronnen</vt:lpstr>
      <vt:lpstr>PowerPoint-presentatie</vt:lpstr>
      <vt:lpstr>Instructeur rol</vt:lpstr>
      <vt:lpstr>Instructeur rol</vt:lpstr>
      <vt:lpstr>Instructeur rol</vt:lpstr>
      <vt:lpstr>PowerPoint-presentatie</vt:lpstr>
      <vt:lpstr>Veranderingen</vt:lpstr>
      <vt:lpstr>Skills om te beoordelen</vt:lpstr>
      <vt:lpstr>Wat ‘verandert’ er in het programma? </vt:lpstr>
      <vt:lpstr>Wat ‘verandert’ er in het programma? </vt:lpstr>
      <vt:lpstr>Wat ‘verandert’ er in het programma? </vt:lpstr>
      <vt:lpstr>Wat ‘verandert’ er in het programma? </vt:lpstr>
      <vt:lpstr>Simulaties</vt:lpstr>
      <vt:lpstr>PowerPoint-presentatie</vt:lpstr>
      <vt:lpstr>PowerPoint-presentatie</vt:lpstr>
      <vt:lpstr>PowerPoint-presentatie</vt:lpstr>
      <vt:lpstr>Skills formulier “hulp” (gelamineerd)</vt:lpstr>
      <vt:lpstr>beoordeling</vt:lpstr>
      <vt:lpstr>PowerPoint-presentatie</vt:lpstr>
      <vt:lpstr>Wat beoordelen we?</vt:lpstr>
      <vt:lpstr>Wat beoordelen we?</vt:lpstr>
      <vt:lpstr>Wat beoordelen we?</vt:lpstr>
      <vt:lpstr>PowerPoint-presentatie</vt:lpstr>
      <vt:lpstr>PowerPoint-presentatie</vt:lpstr>
      <vt:lpstr>Kandidaat net-niet-okee</vt:lpstr>
      <vt:lpstr>PowerPoint-presentatie</vt:lpstr>
      <vt:lpstr>PowerPoint-presentatie</vt:lpstr>
      <vt:lpstr>PowerPoint-presentatie</vt:lpstr>
      <vt:lpstr>PowerPoint-presentatie</vt:lpstr>
      <vt:lpstr>Varia</vt:lpstr>
      <vt:lpstr>Advanced Paediatric Life Support</vt:lpstr>
      <vt:lpstr>Samenvatting op zijn engels</vt:lpstr>
    </vt:vector>
  </TitlesOfParts>
  <Company>Advanced Life Support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APLS</dc:title>
  <dc:creator>Susan Wieteska</dc:creator>
  <cp:lastModifiedBy>Duval, E.L.I.M. (Els)</cp:lastModifiedBy>
  <cp:revision>202</cp:revision>
  <dcterms:created xsi:type="dcterms:W3CDTF">2000-08-10T13:10:33Z</dcterms:created>
  <dcterms:modified xsi:type="dcterms:W3CDTF">2026-05-08T12:03:29Z</dcterms:modified>
</cp:coreProperties>
</file>