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17" r:id="rId5"/>
  </p:sldMasterIdLst>
  <p:notesMasterIdLst>
    <p:notesMasterId r:id="rId37"/>
  </p:notesMasterIdLst>
  <p:handoutMasterIdLst>
    <p:handoutMasterId r:id="rId38"/>
  </p:handoutMasterIdLst>
  <p:sldIdLst>
    <p:sldId id="256" r:id="rId6"/>
    <p:sldId id="419" r:id="rId7"/>
    <p:sldId id="401" r:id="rId8"/>
    <p:sldId id="420" r:id="rId9"/>
    <p:sldId id="277" r:id="rId10"/>
    <p:sldId id="422" r:id="rId11"/>
    <p:sldId id="267" r:id="rId12"/>
    <p:sldId id="421" r:id="rId13"/>
    <p:sldId id="411" r:id="rId14"/>
    <p:sldId id="410" r:id="rId15"/>
    <p:sldId id="429" r:id="rId16"/>
    <p:sldId id="408" r:id="rId17"/>
    <p:sldId id="423" r:id="rId18"/>
    <p:sldId id="272" r:id="rId19"/>
    <p:sldId id="279" r:id="rId20"/>
    <p:sldId id="278" r:id="rId21"/>
    <p:sldId id="409" r:id="rId22"/>
    <p:sldId id="417" r:id="rId23"/>
    <p:sldId id="418" r:id="rId24"/>
    <p:sldId id="431" r:id="rId25"/>
    <p:sldId id="432" r:id="rId26"/>
    <p:sldId id="424" r:id="rId27"/>
    <p:sldId id="416" r:id="rId28"/>
    <p:sldId id="426" r:id="rId29"/>
    <p:sldId id="427" r:id="rId30"/>
    <p:sldId id="428" r:id="rId31"/>
    <p:sldId id="414" r:id="rId32"/>
    <p:sldId id="415" r:id="rId33"/>
    <p:sldId id="406" r:id="rId34"/>
    <p:sldId id="266" r:id="rId35"/>
    <p:sldId id="290" r:id="rId36"/>
  </p:sldIdLst>
  <p:sldSz cx="9144000" cy="6858000" type="screen4x3"/>
  <p:notesSz cx="6662738" cy="98329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7">
          <p15:clr>
            <a:srgbClr val="A4A3A4"/>
          </p15:clr>
        </p15:guide>
        <p15:guide id="2" pos="2099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20B127-1904-8926-212A-22900A921606}" name="DENNING Kate" initials="DK" userId="S::kate@alsg.org::6f1c7b72-2313-4590-9116-1d1b3a7a9f8e" providerId="AD"/>
  <p188:author id="{0A5E9F4F-A25D-4236-E580-D4A6B2CC865D}" name="BAXTER Kirsten" initials="BK" userId="S::kirsten@alsg.org::33fc02f3-f20a-49a2-9720-033c998e5843" providerId="AD"/>
  <p188:author id="{5718DAA7-D501-D496-E68D-2C06D3D1F80E}" name="RALPH Tanya" initials="RT" userId="S::tanya@alsg.org::5ed55860-3cb3-4e92-a1d1-bfb0cb2f0a97" providerId="AD"/>
  <p188:author id="{378B04E8-D403-B8D3-8C7B-208898CF5B7F}" name="HAINEY Nicky" initials="HN" userId="S::nicky@alsg.org::31b7cb6e-8d79-4f24-88ef-e9101aeec80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E5796"/>
    <a:srgbClr val="333333"/>
    <a:srgbClr val="F7F7F7"/>
    <a:srgbClr val="1E70B9"/>
    <a:srgbClr val="2F70C8"/>
    <a:srgbClr val="CC0000"/>
    <a:srgbClr val="B2B2B2"/>
    <a:srgbClr val="00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01FB947-8D00-4277-A60C-87D546FEABB5}" v="2" dt="2024-10-31T13:59:04.9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3725" autoAdjust="0"/>
  </p:normalViewPr>
  <p:slideViewPr>
    <p:cSldViewPr snapToGrid="0">
      <p:cViewPr varScale="1">
        <p:scale>
          <a:sx n="61" d="100"/>
          <a:sy n="61" d="100"/>
        </p:scale>
        <p:origin x="1267" y="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097"/>
        <p:guide pos="209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45" Type="http://schemas.microsoft.com/office/2018/10/relationships/authors" Target="author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6/11/relationships/changesInfo" Target="changesInfos/changesInfo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LPH Tanya" userId="5ed55860-3cb3-4e92-a1d1-bfb0cb2f0a97" providerId="ADAL" clId="{19DECD5E-DF9E-4004-A83B-FA56BB5E0E1C}"/>
    <pc:docChg chg="custSel modSld">
      <pc:chgData name="RALPH Tanya" userId="5ed55860-3cb3-4e92-a1d1-bfb0cb2f0a97" providerId="ADAL" clId="{19DECD5E-DF9E-4004-A83B-FA56BB5E0E1C}" dt="2024-09-26T14:27:57.413" v="8" actId="1076"/>
      <pc:docMkLst>
        <pc:docMk/>
      </pc:docMkLst>
      <pc:sldChg chg="addSp delSp modSp mod">
        <pc:chgData name="RALPH Tanya" userId="5ed55860-3cb3-4e92-a1d1-bfb0cb2f0a97" providerId="ADAL" clId="{19DECD5E-DF9E-4004-A83B-FA56BB5E0E1C}" dt="2024-09-26T14:27:57.413" v="8" actId="1076"/>
        <pc:sldMkLst>
          <pc:docMk/>
          <pc:sldMk cId="3656290901" sldId="416"/>
        </pc:sldMkLst>
        <pc:picChg chg="add mod">
          <ac:chgData name="RALPH Tanya" userId="5ed55860-3cb3-4e92-a1d1-bfb0cb2f0a97" providerId="ADAL" clId="{19DECD5E-DF9E-4004-A83B-FA56BB5E0E1C}" dt="2024-09-26T14:27:22.123" v="3" actId="1076"/>
          <ac:picMkLst>
            <pc:docMk/>
            <pc:sldMk cId="3656290901" sldId="416"/>
            <ac:picMk id="3" creationId="{70160169-2E09-5F12-E305-0B58E73D6BBE}"/>
          </ac:picMkLst>
        </pc:picChg>
        <pc:picChg chg="del mod">
          <ac:chgData name="RALPH Tanya" userId="5ed55860-3cb3-4e92-a1d1-bfb0cb2f0a97" providerId="ADAL" clId="{19DECD5E-DF9E-4004-A83B-FA56BB5E0E1C}" dt="2024-09-26T14:27:50.272" v="5" actId="478"/>
          <ac:picMkLst>
            <pc:docMk/>
            <pc:sldMk cId="3656290901" sldId="416"/>
            <ac:picMk id="4" creationId="{748CD281-DE57-B173-9805-04C3546EA2DA}"/>
          </ac:picMkLst>
        </pc:picChg>
        <pc:picChg chg="del">
          <ac:chgData name="RALPH Tanya" userId="5ed55860-3cb3-4e92-a1d1-bfb0cb2f0a97" providerId="ADAL" clId="{19DECD5E-DF9E-4004-A83B-FA56BB5E0E1C}" dt="2024-09-26T14:27:12.505" v="0" actId="478"/>
          <ac:picMkLst>
            <pc:docMk/>
            <pc:sldMk cId="3656290901" sldId="416"/>
            <ac:picMk id="6" creationId="{883529EB-6918-644C-88D6-8972E5C3AA17}"/>
          </ac:picMkLst>
        </pc:picChg>
        <pc:picChg chg="add mod">
          <ac:chgData name="RALPH Tanya" userId="5ed55860-3cb3-4e92-a1d1-bfb0cb2f0a97" providerId="ADAL" clId="{19DECD5E-DF9E-4004-A83B-FA56BB5E0E1C}" dt="2024-09-26T14:27:57.413" v="8" actId="1076"/>
          <ac:picMkLst>
            <pc:docMk/>
            <pc:sldMk cId="3656290901" sldId="416"/>
            <ac:picMk id="7" creationId="{6D3FA3CF-1F20-DFAE-FC0E-F9B5EE7CF649}"/>
          </ac:picMkLst>
        </pc:picChg>
      </pc:sldChg>
    </pc:docChg>
  </pc:docChgLst>
  <pc:docChgLst>
    <pc:chgData name="RALPH Tanya" userId="5ed55860-3cb3-4e92-a1d1-bfb0cb2f0a97" providerId="ADAL" clId="{801FB947-8D00-4277-A60C-87D546FEABB5}"/>
    <pc:docChg chg="custSel modSld">
      <pc:chgData name="RALPH Tanya" userId="5ed55860-3cb3-4e92-a1d1-bfb0cb2f0a97" providerId="ADAL" clId="{801FB947-8D00-4277-A60C-87D546FEABB5}" dt="2024-10-31T17:13:55.638" v="269" actId="14100"/>
      <pc:docMkLst>
        <pc:docMk/>
      </pc:docMkLst>
      <pc:sldChg chg="addSp delSp modSp mod">
        <pc:chgData name="RALPH Tanya" userId="5ed55860-3cb3-4e92-a1d1-bfb0cb2f0a97" providerId="ADAL" clId="{801FB947-8D00-4277-A60C-87D546FEABB5}" dt="2024-10-31T17:08:41.490" v="171" actId="1076"/>
        <pc:sldMkLst>
          <pc:docMk/>
          <pc:sldMk cId="1638556060" sldId="272"/>
        </pc:sldMkLst>
        <pc:picChg chg="add mod">
          <ac:chgData name="RALPH Tanya" userId="5ed55860-3cb3-4e92-a1d1-bfb0cb2f0a97" providerId="ADAL" clId="{801FB947-8D00-4277-A60C-87D546FEABB5}" dt="2024-10-31T17:08:41.490" v="171" actId="1076"/>
          <ac:picMkLst>
            <pc:docMk/>
            <pc:sldMk cId="1638556060" sldId="272"/>
            <ac:picMk id="3" creationId="{91584147-3DFA-3CFE-2B73-B2E08A475A62}"/>
          </ac:picMkLst>
        </pc:picChg>
        <pc:picChg chg="del">
          <ac:chgData name="RALPH Tanya" userId="5ed55860-3cb3-4e92-a1d1-bfb0cb2f0a97" providerId="ADAL" clId="{801FB947-8D00-4277-A60C-87D546FEABB5}" dt="2024-10-31T17:08:30.325" v="168" actId="478"/>
          <ac:picMkLst>
            <pc:docMk/>
            <pc:sldMk cId="1638556060" sldId="272"/>
            <ac:picMk id="6" creationId="{C2FF2B53-9220-BBC0-73F0-6D7777D8481F}"/>
          </ac:picMkLst>
        </pc:picChg>
      </pc:sldChg>
      <pc:sldChg chg="modSp mod">
        <pc:chgData name="RALPH Tanya" userId="5ed55860-3cb3-4e92-a1d1-bfb0cb2f0a97" providerId="ADAL" clId="{801FB947-8D00-4277-A60C-87D546FEABB5}" dt="2024-10-31T14:02:01.697" v="123" actId="6549"/>
        <pc:sldMkLst>
          <pc:docMk/>
          <pc:sldMk cId="1069665496" sldId="409"/>
        </pc:sldMkLst>
        <pc:spChg chg="mod">
          <ac:chgData name="RALPH Tanya" userId="5ed55860-3cb3-4e92-a1d1-bfb0cb2f0a97" providerId="ADAL" clId="{801FB947-8D00-4277-A60C-87D546FEABB5}" dt="2024-10-31T14:02:01.697" v="123" actId="6549"/>
          <ac:spMkLst>
            <pc:docMk/>
            <pc:sldMk cId="1069665496" sldId="409"/>
            <ac:spMk id="19459" creationId="{00000000-0000-0000-0000-000000000000}"/>
          </ac:spMkLst>
        </pc:spChg>
      </pc:sldChg>
      <pc:sldChg chg="modSp mod">
        <pc:chgData name="RALPH Tanya" userId="5ed55860-3cb3-4e92-a1d1-bfb0cb2f0a97" providerId="ADAL" clId="{801FB947-8D00-4277-A60C-87D546FEABB5}" dt="2024-10-31T13:59:08.325" v="85" actId="20577"/>
        <pc:sldMkLst>
          <pc:docMk/>
          <pc:sldMk cId="2149972060" sldId="411"/>
        </pc:sldMkLst>
        <pc:spChg chg="mod">
          <ac:chgData name="RALPH Tanya" userId="5ed55860-3cb3-4e92-a1d1-bfb0cb2f0a97" providerId="ADAL" clId="{801FB947-8D00-4277-A60C-87D546FEABB5}" dt="2024-10-31T13:59:08.325" v="85" actId="20577"/>
          <ac:spMkLst>
            <pc:docMk/>
            <pc:sldMk cId="2149972060" sldId="411"/>
            <ac:spMk id="19459" creationId="{00000000-0000-0000-0000-000000000000}"/>
          </ac:spMkLst>
        </pc:spChg>
      </pc:sldChg>
      <pc:sldChg chg="addSp delSp modSp mod">
        <pc:chgData name="RALPH Tanya" userId="5ed55860-3cb3-4e92-a1d1-bfb0cb2f0a97" providerId="ADAL" clId="{801FB947-8D00-4277-A60C-87D546FEABB5}" dt="2024-10-31T17:13:55.638" v="269" actId="14100"/>
        <pc:sldMkLst>
          <pc:docMk/>
          <pc:sldMk cId="3656290901" sldId="416"/>
        </pc:sldMkLst>
        <pc:picChg chg="del">
          <ac:chgData name="RALPH Tanya" userId="5ed55860-3cb3-4e92-a1d1-bfb0cb2f0a97" providerId="ADAL" clId="{801FB947-8D00-4277-A60C-87D546FEABB5}" dt="2024-10-31T17:13:39.199" v="265" actId="478"/>
          <ac:picMkLst>
            <pc:docMk/>
            <pc:sldMk cId="3656290901" sldId="416"/>
            <ac:picMk id="3" creationId="{70160169-2E09-5F12-E305-0B58E73D6BBE}"/>
          </ac:picMkLst>
        </pc:picChg>
        <pc:picChg chg="add mod">
          <ac:chgData name="RALPH Tanya" userId="5ed55860-3cb3-4e92-a1d1-bfb0cb2f0a97" providerId="ADAL" clId="{801FB947-8D00-4277-A60C-87D546FEABB5}" dt="2024-10-31T17:13:55.638" v="269" actId="14100"/>
          <ac:picMkLst>
            <pc:docMk/>
            <pc:sldMk cId="3656290901" sldId="416"/>
            <ac:picMk id="4" creationId="{E8CE4A75-8323-74F7-6B93-49D870DE5F31}"/>
          </ac:picMkLst>
        </pc:picChg>
        <pc:picChg chg="del">
          <ac:chgData name="RALPH Tanya" userId="5ed55860-3cb3-4e92-a1d1-bfb0cb2f0a97" providerId="ADAL" clId="{801FB947-8D00-4277-A60C-87D546FEABB5}" dt="2024-10-31T17:13:38.495" v="264" actId="478"/>
          <ac:picMkLst>
            <pc:docMk/>
            <pc:sldMk cId="3656290901" sldId="416"/>
            <ac:picMk id="7" creationId="{6D3FA3CF-1F20-DFAE-FC0E-F9B5EE7CF649}"/>
          </ac:picMkLst>
        </pc:picChg>
      </pc:sldChg>
      <pc:sldChg chg="modSp mod">
        <pc:chgData name="RALPH Tanya" userId="5ed55860-3cb3-4e92-a1d1-bfb0cb2f0a97" providerId="ADAL" clId="{801FB947-8D00-4277-A60C-87D546FEABB5}" dt="2024-10-31T17:07:31.835" v="167" actId="108"/>
        <pc:sldMkLst>
          <pc:docMk/>
          <pc:sldMk cId="2284594155" sldId="423"/>
        </pc:sldMkLst>
        <pc:spChg chg="mod">
          <ac:chgData name="RALPH Tanya" userId="5ed55860-3cb3-4e92-a1d1-bfb0cb2f0a97" providerId="ADAL" clId="{801FB947-8D00-4277-A60C-87D546FEABB5}" dt="2024-10-31T17:07:31.835" v="167" actId="108"/>
          <ac:spMkLst>
            <pc:docMk/>
            <pc:sldMk cId="2284594155" sldId="423"/>
            <ac:spMk id="2" creationId="{B2335BDB-33E4-A905-FBE0-D5BDD4621C07}"/>
          </ac:spMkLst>
        </pc:spChg>
        <pc:spChg chg="mod">
          <ac:chgData name="RALPH Tanya" userId="5ed55860-3cb3-4e92-a1d1-bfb0cb2f0a97" providerId="ADAL" clId="{801FB947-8D00-4277-A60C-87D546FEABB5}" dt="2024-10-31T14:00:20.549" v="109" actId="6549"/>
          <ac:spMkLst>
            <pc:docMk/>
            <pc:sldMk cId="2284594155" sldId="423"/>
            <ac:spMk id="19459" creationId="{00000000-0000-0000-0000-000000000000}"/>
          </ac:spMkLst>
        </pc:spChg>
      </pc:sldChg>
      <pc:sldChg chg="addSp delSp modSp mod">
        <pc:chgData name="RALPH Tanya" userId="5ed55860-3cb3-4e92-a1d1-bfb0cb2f0a97" providerId="ADAL" clId="{801FB947-8D00-4277-A60C-87D546FEABB5}" dt="2024-10-31T17:12:06.573" v="263" actId="1076"/>
        <pc:sldMkLst>
          <pc:docMk/>
          <pc:sldMk cId="2631304017" sldId="424"/>
        </pc:sldMkLst>
        <pc:spChg chg="mod">
          <ac:chgData name="RALPH Tanya" userId="5ed55860-3cb3-4e92-a1d1-bfb0cb2f0a97" providerId="ADAL" clId="{801FB947-8D00-4277-A60C-87D546FEABB5}" dt="2024-10-31T17:12:06.573" v="263" actId="1076"/>
          <ac:spMkLst>
            <pc:docMk/>
            <pc:sldMk cId="2631304017" sldId="424"/>
            <ac:spMk id="6" creationId="{7B097F6A-E211-826A-25D0-381F705FC6FF}"/>
          </ac:spMkLst>
        </pc:spChg>
        <pc:picChg chg="add mod">
          <ac:chgData name="RALPH Tanya" userId="5ed55860-3cb3-4e92-a1d1-bfb0cb2f0a97" providerId="ADAL" clId="{801FB947-8D00-4277-A60C-87D546FEABB5}" dt="2024-10-31T17:12:01.939" v="262" actId="14100"/>
          <ac:picMkLst>
            <pc:docMk/>
            <pc:sldMk cId="2631304017" sldId="424"/>
            <ac:picMk id="4" creationId="{5A10B542-CA39-6DB8-D16C-B9C11F5ECE8B}"/>
          </ac:picMkLst>
        </pc:picChg>
        <pc:picChg chg="del mod">
          <ac:chgData name="RALPH Tanya" userId="5ed55860-3cb3-4e92-a1d1-bfb0cb2f0a97" providerId="ADAL" clId="{801FB947-8D00-4277-A60C-87D546FEABB5}" dt="2024-10-31T17:11:50.577" v="258" actId="478"/>
          <ac:picMkLst>
            <pc:docMk/>
            <pc:sldMk cId="2631304017" sldId="424"/>
            <ac:picMk id="5" creationId="{D7833F71-E22E-E4CF-E18D-7D2BCAD26FB6}"/>
          </ac:picMkLst>
        </pc:picChg>
      </pc:sldChg>
      <pc:sldChg chg="modSp mod">
        <pc:chgData name="RALPH Tanya" userId="5ed55860-3cb3-4e92-a1d1-bfb0cb2f0a97" providerId="ADAL" clId="{801FB947-8D00-4277-A60C-87D546FEABB5}" dt="2024-10-31T14:04:29.913" v="166" actId="6549"/>
        <pc:sldMkLst>
          <pc:docMk/>
          <pc:sldMk cId="2466957722" sldId="428"/>
        </pc:sldMkLst>
        <pc:spChg chg="mod">
          <ac:chgData name="RALPH Tanya" userId="5ed55860-3cb3-4e92-a1d1-bfb0cb2f0a97" providerId="ADAL" clId="{801FB947-8D00-4277-A60C-87D546FEABB5}" dt="2024-10-31T14:04:16.288" v="151" actId="20577"/>
          <ac:spMkLst>
            <pc:docMk/>
            <pc:sldMk cId="2466957722" sldId="428"/>
            <ac:spMk id="3" creationId="{B3372048-A327-3678-79BD-7A9780275767}"/>
          </ac:spMkLst>
        </pc:spChg>
        <pc:spChg chg="mod">
          <ac:chgData name="RALPH Tanya" userId="5ed55860-3cb3-4e92-a1d1-bfb0cb2f0a97" providerId="ADAL" clId="{801FB947-8D00-4277-A60C-87D546FEABB5}" dt="2024-10-31T14:04:29.913" v="166" actId="6549"/>
          <ac:spMkLst>
            <pc:docMk/>
            <pc:sldMk cId="2466957722" sldId="428"/>
            <ac:spMk id="4" creationId="{223F4555-5726-8914-969C-01232DEBE0C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44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630" tIns="44313" rIns="88630" bIns="44313" numCol="1" anchor="t" anchorCtr="0" compatLnSpc="1">
            <a:prstTxWarp prst="textNoShape">
              <a:avLst/>
            </a:prstTxWarp>
          </a:bodyPr>
          <a:lstStyle>
            <a:lvl1pPr algn="l" defTabSz="885825" eaLnBrk="0" hangingPunct="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8250" y="0"/>
            <a:ext cx="28844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630" tIns="44313" rIns="88630" bIns="44313" numCol="1" anchor="t" anchorCtr="0" compatLnSpc="1">
            <a:prstTxWarp prst="textNoShape">
              <a:avLst/>
            </a:prstTxWarp>
          </a:bodyPr>
          <a:lstStyle>
            <a:lvl1pPr algn="r" defTabSz="885825" eaLnBrk="0" hangingPunct="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47200"/>
            <a:ext cx="28844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630" tIns="44313" rIns="88630" bIns="44313" numCol="1" anchor="b" anchorCtr="0" compatLnSpc="1">
            <a:prstTxWarp prst="textNoShape">
              <a:avLst/>
            </a:prstTxWarp>
          </a:bodyPr>
          <a:lstStyle>
            <a:lvl1pPr algn="l" defTabSz="885825" eaLnBrk="0" hangingPunct="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8250" y="9347200"/>
            <a:ext cx="28844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630" tIns="44313" rIns="88630" bIns="44313" numCol="1" anchor="b" anchorCtr="0" compatLnSpc="1">
            <a:prstTxWarp prst="textNoShape">
              <a:avLst/>
            </a:prstTxWarp>
          </a:bodyPr>
          <a:lstStyle>
            <a:lvl1pPr algn="r" defTabSz="885825" eaLnBrk="0" hangingPunct="0">
              <a:defRPr sz="1000">
                <a:cs typeface="+mn-cs"/>
              </a:defRPr>
            </a:lvl1pPr>
          </a:lstStyle>
          <a:p>
            <a:pPr>
              <a:defRPr/>
            </a:pPr>
            <a:fld id="{D60AC49D-5860-4540-BD42-CA99B740EF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9235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44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630" tIns="44313" rIns="88630" bIns="44313" numCol="1" anchor="t" anchorCtr="0" compatLnSpc="1">
            <a:prstTxWarp prst="textNoShape">
              <a:avLst/>
            </a:prstTxWarp>
          </a:bodyPr>
          <a:lstStyle>
            <a:lvl1pPr algn="l" defTabSz="885825" eaLnBrk="0" hangingPunct="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8250" y="0"/>
            <a:ext cx="28844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630" tIns="44313" rIns="88630" bIns="44313" numCol="1" anchor="t" anchorCtr="0" compatLnSpc="1">
            <a:prstTxWarp prst="textNoShape">
              <a:avLst/>
            </a:prstTxWarp>
          </a:bodyPr>
          <a:lstStyle>
            <a:lvl1pPr algn="r" defTabSz="885825" eaLnBrk="0" hangingPunct="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741363"/>
            <a:ext cx="4918075" cy="368776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7413" y="4668838"/>
            <a:ext cx="4887912" cy="442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630" tIns="44313" rIns="88630" bIns="443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7200"/>
            <a:ext cx="28844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630" tIns="44313" rIns="88630" bIns="44313" numCol="1" anchor="b" anchorCtr="0" compatLnSpc="1">
            <a:prstTxWarp prst="textNoShape">
              <a:avLst/>
            </a:prstTxWarp>
          </a:bodyPr>
          <a:lstStyle>
            <a:lvl1pPr algn="l" defTabSz="885825" eaLnBrk="0" hangingPunct="0">
              <a:defRPr sz="10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8250" y="9347200"/>
            <a:ext cx="2884488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630" tIns="44313" rIns="88630" bIns="44313" numCol="1" anchor="b" anchorCtr="0" compatLnSpc="1">
            <a:prstTxWarp prst="textNoShape">
              <a:avLst/>
            </a:prstTxWarp>
          </a:bodyPr>
          <a:lstStyle>
            <a:lvl1pPr algn="r" defTabSz="885825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5253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Please use the course director checklist with these slides as your notes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Only document those who do not achieve the skill assessment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733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Get candidates to sit in their groups</a:t>
            </a:r>
          </a:p>
          <a:p>
            <a:endParaRPr lang="en-GB" dirty="0"/>
          </a:p>
          <a:p>
            <a:r>
              <a:rPr lang="en-GB" dirty="0"/>
              <a:t>Using these questions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What is the most significant thing that you learnt yesterday?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Describe to your partner something that another person in your group did yesterday that you thought was particularly good and explain why</a:t>
            </a:r>
          </a:p>
          <a:p>
            <a:pPr lvl="1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What do you plan to try today – is there a specific way in which you want to push yourself a bit? </a:t>
            </a:r>
          </a:p>
          <a:p>
            <a:pPr lvl="0">
              <a:lnSpc>
                <a:spcPct val="107000"/>
              </a:lnSpc>
              <a:buFont typeface="Symbol" panose="05050102010706020507" pitchFamily="18" charset="2"/>
              <a:buNone/>
            </a:pPr>
            <a:endParaRPr lang="en-GB" sz="1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07000"/>
              </a:lnSpc>
              <a:buFont typeface="Symbol" panose="05050102010706020507" pitchFamily="18" charset="2"/>
              <a:buNone/>
            </a:pPr>
            <a:r>
              <a:rPr lang="en-GB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Pull group together for a few minutes after each question and then summarise at the end of </a:t>
            </a:r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the session</a:t>
            </a:r>
            <a:endParaRPr lang="en-GB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152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46777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Example of simulation – ward and ED stories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33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Overview card, gas and prompt cards – FH will use these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195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Shows the position of the FH and other instructors with regards to the candidate group and the simulation</a:t>
            </a:r>
          </a:p>
          <a:p>
            <a:endParaRPr lang="en-GB" dirty="0"/>
          </a:p>
          <a:p>
            <a:r>
              <a:rPr lang="en-GB" dirty="0"/>
              <a:t>Don’t forget to bring in other candidates – especially in illness sim to do tasks such as fluids/drugs/cannulation/BP/airway support etc. once initial ABCDE is 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077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Shows the position of the FH and other instructors with regards to the candidate group and the simulation</a:t>
            </a:r>
          </a:p>
          <a:p>
            <a:endParaRPr lang="en-GB" dirty="0"/>
          </a:p>
          <a:p>
            <a:r>
              <a:rPr lang="en-GB" dirty="0"/>
              <a:t>Don’t forget to bring in other candidates: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 trauma you may want to start with a full trauma team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 cardiac you will need at least 2 people (plus TL) to do BLS initially but bring in more to assist as an arrest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8060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TL can handover lead to another candidate after initial assessment – e.g. junior candidate/nurse</a:t>
            </a:r>
          </a:p>
          <a:p>
            <a:r>
              <a:rPr lang="en-GB"/>
              <a:t>TL can ask FH to auscultate chest etc if not part of their role e.g. nurse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916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2247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You must do all 6 sims from the final set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250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6793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There are new documents to help you document concerns with a struggling candidate: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Candidate feedback form – use during the course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Candidate incomplete attendance form – missed sessions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Candidate unsuccessful resit one element form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Candidate unsuccessful redo whole course form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And for serious concerns please use the ‘Regulations – Managing a Candidate who raises serious concern form’.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5552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1131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/>
              <a:t>Add in local housekeeping re faculty meal, hotel, parking etc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14650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Remind instructors that ALSG embrace the principles of equality, diversity and inclusion in all our training. Please uphold these principles while teaching and meeting the different needs of learners.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Consider for example encouraging speaking clearly, listening attentively and closing the communication loop during the learning conversations.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Recognise our individual differences including those of the learners and ensure that opportunities to contribute are offered to all.</a:t>
            </a:r>
            <a:endParaRPr lang="en-GB" altLang="en-US" sz="800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13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1000"/>
              <a:t>FH role – not same as ETC</a:t>
            </a:r>
          </a:p>
        </p:txBody>
      </p:sp>
    </p:spTree>
    <p:extLst>
      <p:ext uri="{BB962C8B-B14F-4D97-AF65-F5344CB8AC3E}">
        <p14:creationId xmlns:p14="http://schemas.microsoft.com/office/powerpoint/2010/main" val="16392437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/>
              <a:t>Pre brief </a:t>
            </a:r>
          </a:p>
          <a:p>
            <a:pPr marL="171450" indent="-171450">
              <a:buFontTx/>
              <a:buChar char="-"/>
            </a:pPr>
            <a:r>
              <a:rPr lang="en-GB" altLang="en-US"/>
              <a:t>make sure candidates understand their role in sims whether team lead or team member</a:t>
            </a:r>
          </a:p>
          <a:p>
            <a:pPr marL="171450" indent="-171450">
              <a:buFontTx/>
              <a:buChar char="-"/>
            </a:pPr>
            <a:r>
              <a:rPr lang="en-GB" altLang="en-US"/>
              <a:t>make sure candidates understand role of FH</a:t>
            </a:r>
          </a:p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73460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9742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51593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3 skills documents (illness, trauma and cardiac) cover all the teaching and assessment information from 7e manual for the embedded skills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APLS VLE Welcome and aims:</a:t>
            </a:r>
            <a:fld id="{986B55DA-EB8E-4D42-9199-780135BA2A14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992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5795963" y="6308725"/>
            <a:ext cx="295275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ALSG, 2023</a:t>
            </a:r>
          </a:p>
        </p:txBody>
      </p:sp>
    </p:spTree>
    <p:extLst>
      <p:ext uri="{BB962C8B-B14F-4D97-AF65-F5344CB8AC3E}">
        <p14:creationId xmlns:p14="http://schemas.microsoft.com/office/powerpoint/2010/main" val="1170895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2"/>
          <p:cNvCxnSpPr>
            <a:cxnSpLocks noChangeShapeType="1"/>
          </p:cNvCxnSpPr>
          <p:nvPr/>
        </p:nvCxnSpPr>
        <p:spPr bwMode="auto">
          <a:xfrm flipH="1">
            <a:off x="4140200" y="5084763"/>
            <a:ext cx="467995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4518446"/>
            <a:ext cx="468052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 i="0">
                <a:solidFill>
                  <a:schemeClr val="bg1"/>
                </a:solidFill>
                <a:latin typeface="Myriad Pro"/>
                <a:cs typeface="Myriad Pro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3528" y="332656"/>
            <a:ext cx="3960440" cy="2967137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39952" y="5072410"/>
            <a:ext cx="4680520" cy="588838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4"/>
          </p:nvPr>
        </p:nvSpPr>
        <p:spPr>
          <a:xfrm>
            <a:off x="4788024" y="1340768"/>
            <a:ext cx="4041775" cy="2952328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chemeClr val="bg1"/>
              </a:buClr>
              <a:buFont typeface="Arial"/>
              <a:buChar char="•"/>
              <a:defRPr sz="2400" b="0" i="0">
                <a:solidFill>
                  <a:srgbClr val="FFFFFF"/>
                </a:solidFill>
                <a:latin typeface="Myriad Pro"/>
                <a:cs typeface="Myriad Pro"/>
              </a:defRPr>
            </a:lvl1pPr>
            <a:lvl2pPr marL="742950" indent="-285750">
              <a:buClr>
                <a:schemeClr val="bg1"/>
              </a:buClr>
              <a:buFont typeface="Arial"/>
              <a:buChar char="•"/>
              <a:defRPr sz="2000" b="0" i="0">
                <a:solidFill>
                  <a:srgbClr val="FFFFFF"/>
                </a:solidFill>
                <a:latin typeface="Myriad Pro"/>
                <a:cs typeface="Myriad Pro"/>
              </a:defRPr>
            </a:lvl2pPr>
            <a:lvl3pPr marL="1143000" indent="-228600">
              <a:buClr>
                <a:schemeClr val="bg1"/>
              </a:buClr>
              <a:buFont typeface="Arial"/>
              <a:buChar char="•"/>
              <a:defRPr sz="1800" b="0" i="0">
                <a:solidFill>
                  <a:srgbClr val="FFFFFF"/>
                </a:solidFill>
                <a:latin typeface="Myriad Pro"/>
                <a:cs typeface="Myriad Pro"/>
              </a:defRPr>
            </a:lvl3pPr>
            <a:lvl4pPr marL="1600200" indent="-228600">
              <a:buClr>
                <a:schemeClr val="bg1"/>
              </a:buClr>
              <a:buFont typeface="Arial"/>
              <a:buChar char="•"/>
              <a:defRPr sz="1600" b="0" i="0">
                <a:solidFill>
                  <a:srgbClr val="FFFFFF"/>
                </a:solidFill>
                <a:latin typeface="Myriad Pro"/>
                <a:cs typeface="Myriad Pro"/>
              </a:defRPr>
            </a:lvl4pPr>
            <a:lvl5pPr marL="2057400" indent="-228600">
              <a:buClr>
                <a:schemeClr val="bg1"/>
              </a:buClr>
              <a:buFont typeface="Arial"/>
              <a:buChar char="•"/>
              <a:defRPr sz="1600" b="0" i="0">
                <a:solidFill>
                  <a:srgbClr val="FFFFFF"/>
                </a:solidFill>
                <a:latin typeface="Myriad Pro"/>
                <a:cs typeface="Myriad Pro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6143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525" y="5334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table</a:t>
            </a:r>
            <a:endParaRPr lang="en-GB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EE1E6FB8-C9F5-4686-8CB6-1F8211344E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44712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5334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1430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clip art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5400" y="1981200"/>
            <a:ext cx="3810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43000" y="6248400"/>
            <a:ext cx="190500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+mn-cs"/>
              </a:defRPr>
            </a:lvl1pPr>
          </a:lstStyle>
          <a:p>
            <a:pPr>
              <a:defRPr/>
            </a:pPr>
            <a:fld id="{0DBCBBAC-F46A-4EC8-8654-C02D4E68F2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539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Section Header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760000" y="6300000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ALSG, 2023</a:t>
            </a:r>
          </a:p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2024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rgbClr val="2E579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2" name="Picture 1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E5B4BE0-A721-ED7C-37EA-1E9948C111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77271"/>
            <a:ext cx="14809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1054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2"/>
          <p:cNvCxnSpPr>
            <a:cxnSpLocks noChangeShapeType="1"/>
          </p:cNvCxnSpPr>
          <p:nvPr/>
        </p:nvCxnSpPr>
        <p:spPr bwMode="auto">
          <a:xfrm flipH="1">
            <a:off x="468313" y="3933825"/>
            <a:ext cx="7775575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939133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3200" b="1" i="0" cap="all">
                <a:solidFill>
                  <a:srgbClr val="2E5796"/>
                </a:solidFill>
                <a:latin typeface="Myriad Pro"/>
                <a:cs typeface="Myriad Pro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2426965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 b="0" i="0">
                <a:latin typeface="Myriad Pro"/>
                <a:cs typeface="Myriad Pro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B14D18D-A644-C206-B228-748238254B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77271"/>
            <a:ext cx="1480996" cy="72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94BBB9D-6421-6653-6B95-0470E533FDE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760000" y="6300000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ALSG, 2023</a:t>
            </a:r>
          </a:p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2024</a:t>
            </a:r>
          </a:p>
        </p:txBody>
      </p:sp>
    </p:spTree>
    <p:extLst>
      <p:ext uri="{BB962C8B-B14F-4D97-AF65-F5344CB8AC3E}">
        <p14:creationId xmlns:p14="http://schemas.microsoft.com/office/powerpoint/2010/main" val="135725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5760000" y="6300000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ALSG, 2023</a:t>
            </a:r>
          </a:p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2024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34082"/>
          </a:xfrm>
          <a:prstGeom prst="rect">
            <a:avLst/>
          </a:prstGeom>
        </p:spPr>
        <p:txBody>
          <a:bodyPr vert="horz"/>
          <a:lstStyle>
            <a:lvl1pPr algn="l">
              <a:defRPr sz="3200" b="1" i="0">
                <a:solidFill>
                  <a:srgbClr val="2E5796"/>
                </a:solidFill>
                <a:latin typeface="Myriad Pro"/>
                <a:cs typeface="Myriad Pro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38747"/>
            <a:ext cx="8229600" cy="4032448"/>
          </a:xfrm>
          <a:prstGeom prst="rect">
            <a:avLst/>
          </a:prstGeom>
        </p:spPr>
        <p:txBody>
          <a:bodyPr vert="horz"/>
          <a:lstStyle>
            <a:lvl1pPr marL="457200" indent="-457200">
              <a:buClr>
                <a:srgbClr val="3657A7"/>
              </a:buClr>
              <a:buFont typeface="Arial"/>
              <a:buChar char="•"/>
              <a:defRPr sz="2800" b="0" i="0">
                <a:latin typeface="Myriad Pro"/>
                <a:cs typeface="Myriad Pro"/>
              </a:defRPr>
            </a:lvl1pPr>
            <a:lvl2pPr marL="914400" indent="-457200">
              <a:buClr>
                <a:srgbClr val="3657A7"/>
              </a:buClr>
              <a:buFont typeface="Arial"/>
              <a:buChar char="•"/>
              <a:defRPr sz="2400" b="0" i="0">
                <a:latin typeface="Arial"/>
                <a:cs typeface="Arial"/>
              </a:defRPr>
            </a:lvl2pPr>
            <a:lvl3pPr marL="1257300" indent="-342900">
              <a:buClr>
                <a:srgbClr val="3657A7"/>
              </a:buClr>
              <a:buFont typeface="Arial"/>
              <a:buChar char="•"/>
              <a:defRPr sz="2200" b="0" i="0">
                <a:latin typeface="Arial"/>
                <a:cs typeface="Arial"/>
              </a:defRPr>
            </a:lvl3pPr>
            <a:lvl4pPr marL="1714500" indent="-342900">
              <a:buClr>
                <a:srgbClr val="3657A7"/>
              </a:buClr>
              <a:buFont typeface="Arial"/>
              <a:buChar char="•"/>
              <a:defRPr sz="2000" b="0" i="0">
                <a:latin typeface="Arial"/>
                <a:cs typeface="Arial"/>
              </a:defRPr>
            </a:lvl4pPr>
            <a:lvl5pPr marL="2171700" indent="-342900">
              <a:buClr>
                <a:srgbClr val="3657A7"/>
              </a:buClr>
              <a:buFont typeface="Arial"/>
              <a:buChar char="•"/>
              <a:defRPr sz="1800" b="0" i="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EFA2CFBD-A434-9B41-3899-6700C9BB1E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77271"/>
            <a:ext cx="14809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14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5760000" y="6300000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ALSG, 2023</a:t>
            </a:r>
          </a:p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2024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 algn="l">
              <a:defRPr sz="3200" b="1" i="0">
                <a:solidFill>
                  <a:srgbClr val="2E5796"/>
                </a:solidFill>
                <a:latin typeface="Myriad Pro"/>
                <a:cs typeface="Myriad Pro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rgbClr val="3657A7"/>
              </a:buClr>
              <a:buFont typeface="Arial"/>
              <a:buChar char="•"/>
              <a:defRPr sz="2800" b="0" i="0">
                <a:latin typeface="Myriad Pro"/>
                <a:cs typeface="Myriad Pro"/>
              </a:defRPr>
            </a:lvl1pPr>
            <a:lvl2pPr marL="742950" indent="-285750">
              <a:buClr>
                <a:srgbClr val="3657A7"/>
              </a:buClr>
              <a:buFont typeface="Arial"/>
              <a:buChar char="•"/>
              <a:defRPr sz="2400" b="0" i="0">
                <a:latin typeface="Myriad Pro"/>
                <a:cs typeface="Myriad Pro"/>
              </a:defRPr>
            </a:lvl2pPr>
            <a:lvl3pPr marL="1143000" indent="-228600">
              <a:buClr>
                <a:srgbClr val="3657A7"/>
              </a:buClr>
              <a:buFont typeface="Arial"/>
              <a:buChar char="•"/>
              <a:defRPr sz="2000" b="0" i="0">
                <a:latin typeface="Myriad Pro"/>
                <a:cs typeface="Myriad Pro"/>
              </a:defRPr>
            </a:lvl3pPr>
            <a:lvl4pPr marL="1600200" indent="-228600">
              <a:buClr>
                <a:srgbClr val="3657A7"/>
              </a:buClr>
              <a:buFont typeface="Arial"/>
              <a:buChar char="•"/>
              <a:defRPr sz="1800" b="0" i="0">
                <a:latin typeface="Myriad Pro"/>
                <a:cs typeface="Myriad Pro"/>
              </a:defRPr>
            </a:lvl4pPr>
            <a:lvl5pPr marL="2057400" indent="-228600">
              <a:buClr>
                <a:srgbClr val="3657A7"/>
              </a:buClr>
              <a:buFont typeface="Arial"/>
              <a:buChar char="•"/>
              <a:defRPr sz="1800" b="0" i="0">
                <a:latin typeface="Myriad Pro"/>
                <a:cs typeface="Myriad Pro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rgbClr val="3657A7"/>
              </a:buClr>
              <a:buFont typeface="Arial"/>
              <a:buChar char="•"/>
              <a:defRPr sz="2800" b="0" i="0">
                <a:latin typeface="Myriad Pro"/>
                <a:cs typeface="Myriad Pro"/>
              </a:defRPr>
            </a:lvl1pPr>
            <a:lvl2pPr marL="742950" indent="-285750">
              <a:buClr>
                <a:srgbClr val="3657A7"/>
              </a:buClr>
              <a:buFont typeface="Arial"/>
              <a:buChar char="•"/>
              <a:defRPr sz="2400" b="0" i="0">
                <a:latin typeface="Myriad Pro"/>
                <a:cs typeface="Myriad Pro"/>
              </a:defRPr>
            </a:lvl2pPr>
            <a:lvl3pPr marL="1143000" indent="-228600">
              <a:buClr>
                <a:srgbClr val="3657A7"/>
              </a:buClr>
              <a:buFont typeface="Arial"/>
              <a:buChar char="•"/>
              <a:defRPr sz="2000" b="0" i="0">
                <a:latin typeface="Myriad Pro"/>
                <a:cs typeface="Myriad Pro"/>
              </a:defRPr>
            </a:lvl3pPr>
            <a:lvl4pPr marL="1600200" indent="-228600">
              <a:buClr>
                <a:srgbClr val="3657A7"/>
              </a:buClr>
              <a:buFont typeface="Arial"/>
              <a:buChar char="•"/>
              <a:defRPr sz="1800" b="0" i="0">
                <a:latin typeface="Myriad Pro"/>
                <a:cs typeface="Myriad Pro"/>
              </a:defRPr>
            </a:lvl4pPr>
            <a:lvl5pPr marL="2057400" indent="-228600">
              <a:buClr>
                <a:srgbClr val="3657A7"/>
              </a:buClr>
              <a:buFont typeface="Arial"/>
              <a:buChar char="•"/>
              <a:defRPr sz="1800" b="0" i="0">
                <a:latin typeface="Myriad Pro"/>
                <a:cs typeface="Myriad Pro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58D47F9-B04E-EE52-506A-80A4014A8F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77271"/>
            <a:ext cx="14809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3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760000" y="6300000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ALSG, 2023</a:t>
            </a:r>
          </a:p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2024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</p:spPr>
        <p:txBody>
          <a:bodyPr vert="horz"/>
          <a:lstStyle>
            <a:lvl1pPr algn="l">
              <a:defRPr sz="3200" b="1" i="0">
                <a:solidFill>
                  <a:srgbClr val="2E5796"/>
                </a:solidFill>
                <a:latin typeface="Myriad Pro"/>
                <a:cs typeface="Myriad Pro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53F6E841-FCA4-9703-A2EE-3CF4C66043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77271"/>
            <a:ext cx="14809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53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5760000" y="6300000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ALSG, 2023</a:t>
            </a:r>
          </a:p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2024</a:t>
            </a:r>
          </a:p>
        </p:txBody>
      </p:sp>
      <p:pic>
        <p:nvPicPr>
          <p:cNvPr id="4" name="Picture 3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5CF91797-88C7-B165-93AE-7A114FD857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77271"/>
            <a:ext cx="14809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798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400" b="1" i="0">
                <a:solidFill>
                  <a:srgbClr val="2E5796"/>
                </a:solidFill>
                <a:latin typeface="Myriad Pro"/>
                <a:cs typeface="Myriad Pro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rgbClr val="2E5796"/>
                </a:solidFill>
                <a:latin typeface="Arial"/>
                <a:cs typeface="Arial"/>
              </a:defRPr>
            </a:lvl1pPr>
            <a:lvl2pPr>
              <a:defRPr sz="2800">
                <a:solidFill>
                  <a:srgbClr val="2E5796"/>
                </a:solidFill>
                <a:latin typeface="Arial"/>
                <a:cs typeface="Arial"/>
              </a:defRPr>
            </a:lvl2pPr>
            <a:lvl3pPr>
              <a:defRPr sz="2400">
                <a:solidFill>
                  <a:srgbClr val="2E5796"/>
                </a:solidFill>
                <a:latin typeface="Arial"/>
                <a:cs typeface="Arial"/>
              </a:defRPr>
            </a:lvl3pPr>
            <a:lvl4pPr>
              <a:defRPr sz="2000">
                <a:solidFill>
                  <a:srgbClr val="2E5796"/>
                </a:solidFill>
                <a:latin typeface="Arial"/>
                <a:cs typeface="Arial"/>
              </a:defRPr>
            </a:lvl4pPr>
            <a:lvl5pPr>
              <a:defRPr sz="2000">
                <a:solidFill>
                  <a:srgbClr val="2E5796"/>
                </a:solidFill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latin typeface="Myriad Pro"/>
                <a:cs typeface="Myriad Pr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CB89E000-735D-CAC2-F889-58C96977A4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77271"/>
            <a:ext cx="1480996" cy="72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2EEFC9-541F-45BB-AB5A-FDC73EC7A4D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760000" y="6300000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ALSG, 2023</a:t>
            </a:r>
          </a:p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2024</a:t>
            </a:r>
          </a:p>
        </p:txBody>
      </p:sp>
    </p:spTree>
    <p:extLst>
      <p:ext uri="{BB962C8B-B14F-4D97-AF65-F5344CB8AC3E}">
        <p14:creationId xmlns:p14="http://schemas.microsoft.com/office/powerpoint/2010/main" val="3878335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2"/>
          <p:cNvCxnSpPr>
            <a:cxnSpLocks noChangeShapeType="1"/>
          </p:cNvCxnSpPr>
          <p:nvPr/>
        </p:nvCxnSpPr>
        <p:spPr bwMode="auto">
          <a:xfrm flipH="1">
            <a:off x="3059113" y="5084763"/>
            <a:ext cx="54737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TextBox 6"/>
          <p:cNvSpPr txBox="1">
            <a:spLocks noChangeArrowheads="1"/>
          </p:cNvSpPr>
          <p:nvPr userDrawn="1"/>
        </p:nvSpPr>
        <p:spPr bwMode="auto">
          <a:xfrm>
            <a:off x="5760000" y="6300000"/>
            <a:ext cx="29527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r" eaLnBrk="1" hangingPunct="1">
              <a:defRPr/>
            </a:pPr>
            <a:r>
              <a:rPr lang="en-GB" altLang="en-US" sz="1000" dirty="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ALSG, 2023</a:t>
            </a:r>
          </a:p>
          <a:p>
            <a:pPr algn="r" eaLnBrk="1" hangingPunct="1">
              <a:defRPr/>
            </a:pPr>
            <a:r>
              <a:rPr lang="en-GB" altLang="en-US" sz="1000">
                <a:solidFill>
                  <a:srgbClr val="2F70C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Updated 2024</a:t>
            </a:r>
            <a:endParaRPr lang="en-GB" altLang="en-US" sz="1000" dirty="0">
              <a:solidFill>
                <a:srgbClr val="2F70C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6040" y="4518446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 i="0">
                <a:solidFill>
                  <a:srgbClr val="3657A7"/>
                </a:solidFill>
                <a:latin typeface="Myriad Pro"/>
                <a:cs typeface="Myriad Pro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568" y="317847"/>
            <a:ext cx="7848872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>
                <a:latin typeface="Arial"/>
                <a:cs typeface="Arial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6040" y="5072410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 b="0" i="0">
                <a:latin typeface="Myriad Pro"/>
                <a:cs typeface="Myriad Pro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BBDFFA9-6AE4-FB39-CEF7-0E05534BDD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877271"/>
            <a:ext cx="148099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091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70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7665BC20-31C0-E347-1887-AA7D74DCD61B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332656"/>
            <a:ext cx="1851246" cy="900000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5" r:id="rId11"/>
    <p:sldLayoutId id="214748414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" pitchFamily="-1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" charset="-128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sv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ChangeArrowheads="1"/>
          </p:cNvSpPr>
          <p:nvPr/>
        </p:nvSpPr>
        <p:spPr bwMode="auto">
          <a:xfrm flipV="1">
            <a:off x="8261350" y="5794375"/>
            <a:ext cx="6223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hangingPunct="1"/>
            <a:endParaRPr lang="en-GB" altLang="en-US">
              <a:latin typeface="Arial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ctrTitle" sz="quarter" idx="4294967295"/>
          </p:nvPr>
        </p:nvSpPr>
        <p:spPr bwMode="auto">
          <a:xfrm>
            <a:off x="468000" y="1484784"/>
            <a:ext cx="7418388" cy="97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algn="l" eaLnBrk="1" hangingPunct="1"/>
            <a:r>
              <a:rPr lang="en-US" altLang="en-US" sz="3600" b="1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Advanced </a:t>
            </a:r>
            <a:r>
              <a:rPr lang="en-US" altLang="en-US" sz="3600" b="1" err="1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Paediatric</a:t>
            </a:r>
            <a:r>
              <a:rPr lang="en-US" altLang="en-US" sz="3600" b="1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 Life Support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subTitle" sz="quarter" idx="4294967295"/>
          </p:nvPr>
        </p:nvSpPr>
        <p:spPr bwMode="auto">
          <a:xfrm>
            <a:off x="468000" y="2276872"/>
            <a:ext cx="8136448" cy="76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APLS pre course faculty meeting slide set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chemeClr val="bg1"/>
                </a:solidFill>
                <a:latin typeface="Arial" charset="0"/>
                <a:ea typeface="ＭＳ Ｐゴシック" pitchFamily="34" charset="-128"/>
                <a:cs typeface="Arial" charset="0"/>
              </a:rPr>
              <a:t>- please adapt as needed</a:t>
            </a:r>
            <a:endParaRPr lang="en-US" altLang="en-US" sz="2800">
              <a:solidFill>
                <a:schemeClr val="bg1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4137025" y="307657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cs typeface="Arial" charset="0"/>
              </a:defRPr>
            </a:lvl9pPr>
          </a:lstStyle>
          <a:p>
            <a:pPr algn="ctr" eaLnBrk="1" hangingPunct="1"/>
            <a:endParaRPr lang="en-GB" alt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8215"/>
            <a:ext cx="1561142" cy="1008000"/>
          </a:xfrm>
          <a:prstGeom prst="rect">
            <a:avLst/>
          </a:prstGeom>
        </p:spPr>
      </p:pic>
      <p:pic>
        <p:nvPicPr>
          <p:cNvPr id="3" name="Picture 2" descr="A person using a computer&#10;&#10;Description automatically generated">
            <a:extLst>
              <a:ext uri="{FF2B5EF4-FFF2-40B4-BE49-F238E27FC236}">
                <a16:creationId xmlns:a16="http://schemas.microsoft.com/office/drawing/2014/main" id="{850F0BE9-1063-A915-21A1-99AF39AE21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6992"/>
            <a:ext cx="9144000" cy="5145024"/>
          </a:xfrm>
          <a:prstGeom prst="rect">
            <a:avLst/>
          </a:prstGeom>
        </p:spPr>
      </p:pic>
    </p:spTree>
  </p:cSld>
  <p:clrMapOvr>
    <a:masterClrMapping/>
  </p:clrMapOvr>
  <p:transition spd="med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What’s new in the programme?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540000" y="1124744"/>
            <a:ext cx="822960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en-GB" altLang="en-US" sz="2400" b="1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Pre course online faculty meeting</a:t>
            </a:r>
          </a:p>
          <a:p>
            <a:pPr marL="0" indent="0" eaLnBrk="1" hangingPunct="1">
              <a:buFontTx/>
              <a:buNone/>
            </a:pPr>
            <a:endParaRPr lang="en-GB" altLang="en-US" sz="2400" b="1">
              <a:solidFill>
                <a:srgbClr val="2E5796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0" indent="0" eaLnBrk="1" hangingPunct="1">
              <a:buFontTx/>
              <a:buNone/>
            </a:pPr>
            <a:r>
              <a:rPr lang="en-GB" altLang="en-US" sz="2400" b="1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Day 1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Pre-brief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Learning partner conversation after sim demos</a:t>
            </a:r>
          </a:p>
          <a:p>
            <a:pPr marL="0" indent="0" eaLnBrk="1" hangingPunct="1">
              <a:buFontTx/>
              <a:buNone/>
            </a:pPr>
            <a:r>
              <a:rPr lang="en-GB" altLang="en-US" sz="2400" b="1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Day 2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Reflective session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Final bank of simulations – new options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GB" altLang="en-US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1" eaLnBrk="1" hangingPunct="1">
              <a:buFont typeface="Arial" panose="020B0604020202020204" pitchFamily="34" charset="0"/>
              <a:buChar char="•"/>
            </a:pPr>
            <a:endParaRPr lang="en-GB" altLang="en-US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00D06F-FED3-315D-C944-F8EDE2A50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8144" y="1029399"/>
            <a:ext cx="2617729" cy="170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23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FAB48-6012-0D5B-D397-394B5A8B1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78098"/>
          </a:xfrm>
        </p:spPr>
        <p:txBody>
          <a:bodyPr vert="horz">
            <a:normAutofit/>
          </a:bodyPr>
          <a:lstStyle/>
          <a:p>
            <a:r>
              <a:rPr lang="en-US" b="1" i="0">
                <a:latin typeface="Arial" panose="020B0604020202020204" pitchFamily="34" charset="0"/>
                <a:cs typeface="Arial" panose="020B0604020202020204" pitchFamily="34" charset="0"/>
              </a:rPr>
              <a:t>Demo simulations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BE76A5F-78CF-C1B7-5669-C3A08B143742}"/>
              </a:ext>
            </a:extLst>
          </p:cNvPr>
          <p:cNvSpPr txBox="1">
            <a:spLocks/>
          </p:cNvSpPr>
          <p:nvPr/>
        </p:nvSpPr>
        <p:spPr bwMode="auto">
          <a:xfrm>
            <a:off x="540000" y="1080000"/>
            <a:ext cx="8229600" cy="25922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800" b="0" i="0">
                <a:solidFill>
                  <a:schemeClr val="tx1"/>
                </a:solidFill>
                <a:latin typeface="Myriad Pro"/>
                <a:ea typeface="ＭＳ Ｐゴシック" charset="0"/>
                <a:cs typeface="Myriad Pro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4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2pPr>
            <a:lvl3pPr marL="12573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2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0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4pPr>
            <a:lvl5pPr marL="21717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18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9pPr>
          </a:lstStyle>
          <a:p>
            <a:pPr marL="342900" lvl="1" indent="-342900"/>
            <a:r>
              <a:rPr lang="en-US" altLang="en-US" sz="2800" kern="0">
                <a:latin typeface="Arial" panose="020B0604020202020204" pitchFamily="34" charset="0"/>
                <a:cs typeface="Arial" panose="020B0604020202020204" pitchFamily="34" charset="0"/>
              </a:rPr>
              <a:t>Should be coached and </a:t>
            </a:r>
            <a:r>
              <a:rPr lang="en-US" altLang="en-US" sz="2800" kern="0" dirty="0" err="1">
                <a:latin typeface="Arial" panose="020B0604020202020204" pitchFamily="34" charset="0"/>
                <a:cs typeface="Arial" panose="020B0604020202020204" pitchFamily="34" charset="0"/>
              </a:rPr>
              <a:t>practised</a:t>
            </a:r>
            <a:r>
              <a:rPr lang="en-US" altLang="en-US" sz="2800" kern="0">
                <a:latin typeface="Arial" panose="020B0604020202020204" pitchFamily="34" charset="0"/>
                <a:cs typeface="Arial" panose="020B0604020202020204" pitchFamily="34" charset="0"/>
              </a:rPr>
              <a:t> by team during the lecture</a:t>
            </a:r>
          </a:p>
          <a:p>
            <a:pPr marL="342900" lvl="1" indent="-342900"/>
            <a:r>
              <a:rPr lang="en-US" altLang="en-US" sz="2800" kern="0">
                <a:latin typeface="Arial" panose="020B0604020202020204" pitchFamily="34" charset="0"/>
                <a:cs typeface="Arial" panose="020B0604020202020204" pitchFamily="34" charset="0"/>
              </a:rPr>
              <a:t>Do not debrief the demo simulation </a:t>
            </a:r>
          </a:p>
          <a:p>
            <a:pPr marL="342900" lvl="1" indent="-342900"/>
            <a:r>
              <a:rPr lang="en-US" altLang="en-US" sz="2800" kern="0">
                <a:latin typeface="Arial" panose="020B0604020202020204" pitchFamily="34" charset="0"/>
                <a:cs typeface="Arial" panose="020B0604020202020204" pitchFamily="34" charset="0"/>
              </a:rPr>
              <a:t>Use the questions provided to facilitate learning partner conversation amongst the candidates</a:t>
            </a: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7F05F14F-0D81-E462-0516-9DA834018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727" t="29028" r="32074" b="35350"/>
          <a:stretch/>
        </p:blipFill>
        <p:spPr>
          <a:xfrm>
            <a:off x="1979712" y="3645024"/>
            <a:ext cx="5400600" cy="2448272"/>
          </a:xfrm>
        </p:spPr>
      </p:pic>
    </p:spTree>
    <p:extLst>
      <p:ext uri="{BB962C8B-B14F-4D97-AF65-F5344CB8AC3E}">
        <p14:creationId xmlns:p14="http://schemas.microsoft.com/office/powerpoint/2010/main" val="3926314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Embedded skills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540000" y="1152000"/>
            <a:ext cx="8229600" cy="44644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No skill stations - skills embedded into simulations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Demonstrated in situ in real time during simulation by faculty helper (old stage 1)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Candidates practise and are coached/assessed at the end of the simulation after the learning conversation (old stage 4)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Resist the urge to teach – coach where needed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Ensure at least 10 min is left for this skills practice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50 min - 20 min per sim and 10 min for the skills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Weaker candidates may need to have more practice in later simulations e.g. BMV/defibrillation</a:t>
            </a:r>
          </a:p>
        </p:txBody>
      </p:sp>
    </p:spTree>
    <p:extLst>
      <p:ext uri="{BB962C8B-B14F-4D97-AF65-F5344CB8AC3E}">
        <p14:creationId xmlns:p14="http://schemas.microsoft.com/office/powerpoint/2010/main" val="3362507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Core assessed skills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540000" y="1152000"/>
            <a:ext cx="4176008" cy="45365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>
              <a:lnSpc>
                <a:spcPct val="107000"/>
              </a:lnSpc>
              <a:buNone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Illness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Airway opening manoeuvres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Oropharyngeal and Nasopharyngeal airway</a:t>
            </a:r>
            <a:endParaRPr lang="en-GB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BVM ventilation</a:t>
            </a:r>
            <a:endParaRPr lang="en-GB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Supraglottic airway</a:t>
            </a:r>
            <a:endParaRPr lang="en-GB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IO access</a:t>
            </a:r>
          </a:p>
          <a:p>
            <a:pPr marL="0" lvl="0" indent="0">
              <a:lnSpc>
                <a:spcPct val="107000"/>
              </a:lnSpc>
              <a:buNone/>
            </a:pPr>
            <a:endParaRPr lang="en-GB" sz="18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2335BDB-33E4-A905-FBE0-D5BDD4621C07}"/>
              </a:ext>
            </a:extLst>
          </p:cNvPr>
          <p:cNvSpPr txBox="1">
            <a:spLocks/>
          </p:cNvSpPr>
          <p:nvPr/>
        </p:nvSpPr>
        <p:spPr bwMode="auto">
          <a:xfrm>
            <a:off x="4661774" y="1152000"/>
            <a:ext cx="4176008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572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800" b="0" i="0">
                <a:solidFill>
                  <a:schemeClr val="tx1"/>
                </a:solidFill>
                <a:latin typeface="Myriad Pro"/>
                <a:ea typeface="ＭＳ Ｐゴシック" charset="0"/>
                <a:cs typeface="Myriad Pro"/>
              </a:defRPr>
            </a:lvl1pPr>
            <a:lvl2pPr marL="914400" indent="-457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4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2pPr>
            <a:lvl3pPr marL="12573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2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20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4pPr>
            <a:lvl5pPr marL="21717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657A7"/>
              </a:buClr>
              <a:buFont typeface="Arial"/>
              <a:buChar char="•"/>
              <a:defRPr sz="1800" b="0" i="0">
                <a:solidFill>
                  <a:schemeClr val="tx1"/>
                </a:solidFill>
                <a:latin typeface="Arial"/>
                <a:ea typeface="ＭＳ Ｐゴシック" pitchFamily="-1" charset="-128"/>
                <a:cs typeface="Arial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9pPr>
          </a:lstStyle>
          <a:p>
            <a:pPr marL="0" indent="0">
              <a:lnSpc>
                <a:spcPct val="107000"/>
              </a:lnSpc>
              <a:buFont typeface="Arial"/>
              <a:buNone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Trauma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MILS </a:t>
            </a:r>
            <a:endParaRPr lang="en-GB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Trauma - 20</a:t>
            </a:r>
            <a:r>
              <a:rPr lang="en-GB" sz="2000" kern="0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tilt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Font typeface="Arial"/>
              <a:buNone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(all other trauma skills are for   discussion, or optional practice)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Font typeface="Arial"/>
              <a:buNone/>
            </a:pPr>
            <a:endParaRPr lang="en-GB" sz="2000" kern="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buNone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Cardiac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BLS infant and child</a:t>
            </a:r>
            <a:endParaRPr lang="en-GB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Safe defibrillation with manual defibrillator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Needle thoracocentesis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Font typeface="Arial"/>
              <a:buNone/>
            </a:pPr>
            <a:endParaRPr lang="en-GB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594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C716833-9497-F609-7CF9-4B9B0B40B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314" y="2653492"/>
            <a:ext cx="3639658" cy="30688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1584147-3DFA-3CFE-2B73-B2E08A475A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143" y="513567"/>
            <a:ext cx="4644252" cy="3883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56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6E5A80C-CDCB-562A-A0E7-4C66097AC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634082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Recording ‘struggling’ candidate - skills</a:t>
            </a:r>
          </a:p>
        </p:txBody>
      </p:sp>
      <p:pic>
        <p:nvPicPr>
          <p:cNvPr id="5" name="Content Placeholder 4" descr="A close-up of a survey&#10;&#10;Description automatically generated">
            <a:extLst>
              <a:ext uri="{FF2B5EF4-FFF2-40B4-BE49-F238E27FC236}">
                <a16:creationId xmlns:a16="http://schemas.microsoft.com/office/drawing/2014/main" id="{E9351863-9C8B-21F2-464A-676EBD31AF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000" y="1188000"/>
            <a:ext cx="8229600" cy="37650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8685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D6396-E1A9-0C90-72CC-89161DD8D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78098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Reflective session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097F6A-E211-826A-25D0-381F705FC6FF}"/>
              </a:ext>
            </a:extLst>
          </p:cNvPr>
          <p:cNvSpPr txBox="1">
            <a:spLocks noGrp="1"/>
          </p:cNvSpPr>
          <p:nvPr>
            <p:ph sz="half" idx="1"/>
          </p:nvPr>
        </p:nvSpPr>
        <p:spPr>
          <a:xfrm>
            <a:off x="540000" y="1080000"/>
            <a:ext cx="7931224" cy="4929411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Whole group brought together in the lecture room with experienced instructor to facilitate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Sit them in their groups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Candidates pair up with someone from the same group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Facilitator asks candidates 3 questions, one at a time (approx. 4 min per question)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After each question – instructor pulls the group back together briefly to gather some of their responses 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One instructor facilitates but others might enjoy hearing what candidates say, especially in response to what they want to try out.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Instructors must not get involved in the candidates’ discussions; the idea is to give them space to verbalise their learning.</a:t>
            </a:r>
          </a:p>
          <a:p>
            <a:pPr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0915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Simulations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540000" y="1224000"/>
            <a:ext cx="8229600" cy="44644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6 simulations per set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Illness, trauma, cardiac and final bank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Paired sims – ‘with’ and ‘without’ an embedded skill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30 min (with skill), 20 min (without skill)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Illness 1&amp;2 has 60 min and cardiac 1&amp;2 has 75 min 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Demonstrate defib safety and course defibrillators before cardiac 1&amp;2</a:t>
            </a: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Have ED and ward ‘stories’</a:t>
            </a:r>
          </a:p>
        </p:txBody>
      </p:sp>
    </p:spTree>
    <p:extLst>
      <p:ext uri="{BB962C8B-B14F-4D97-AF65-F5344CB8AC3E}">
        <p14:creationId xmlns:p14="http://schemas.microsoft.com/office/powerpoint/2010/main" val="1069665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5869" y="1254003"/>
            <a:ext cx="5257800" cy="431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675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5431" y="1255835"/>
            <a:ext cx="3218168" cy="42393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rcRect b="73340"/>
          <a:stretch/>
        </p:blipFill>
        <p:spPr>
          <a:xfrm>
            <a:off x="375139" y="1517510"/>
            <a:ext cx="4063053" cy="9501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F5625F-BB59-B4FB-21D6-EB5009A2E1E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44"/>
          <a:stretch/>
        </p:blipFill>
        <p:spPr>
          <a:xfrm>
            <a:off x="489764" y="2768252"/>
            <a:ext cx="3833802" cy="234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92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0A68F-2D21-31E8-4014-A0451E3885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Introduce faculty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D7B01F-8CA8-BB69-77A3-D1013E63E9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Record the meeting – for those who can’t make it</a:t>
            </a:r>
          </a:p>
        </p:txBody>
      </p:sp>
    </p:spTree>
    <p:extLst>
      <p:ext uri="{BB962C8B-B14F-4D97-AF65-F5344CB8AC3E}">
        <p14:creationId xmlns:p14="http://schemas.microsoft.com/office/powerpoint/2010/main" val="3149236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752459E-8995-E0E5-99DE-4F8D5905CA29}"/>
              </a:ext>
            </a:extLst>
          </p:cNvPr>
          <p:cNvSpPr/>
          <p:nvPr/>
        </p:nvSpPr>
        <p:spPr>
          <a:xfrm>
            <a:off x="3554314" y="1628800"/>
            <a:ext cx="4245599" cy="43271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064B138-67A9-7F43-74F9-B3A074D3DDF0}"/>
              </a:ext>
            </a:extLst>
          </p:cNvPr>
          <p:cNvSpPr/>
          <p:nvPr/>
        </p:nvSpPr>
        <p:spPr>
          <a:xfrm>
            <a:off x="5402028" y="1916832"/>
            <a:ext cx="826156" cy="75802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FH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A686DD9-B179-7832-9A88-25CEF0ECFACB}"/>
              </a:ext>
            </a:extLst>
          </p:cNvPr>
          <p:cNvSpPr/>
          <p:nvPr/>
        </p:nvSpPr>
        <p:spPr>
          <a:xfrm>
            <a:off x="4606515" y="2959012"/>
            <a:ext cx="795513" cy="7580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9028CF-8A4C-58BD-816F-8E28681E7990}"/>
              </a:ext>
            </a:extLst>
          </p:cNvPr>
          <p:cNvSpPr/>
          <p:nvPr/>
        </p:nvSpPr>
        <p:spPr>
          <a:xfrm>
            <a:off x="5562210" y="2939844"/>
            <a:ext cx="795513" cy="153373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F7B91E1-C2BD-5772-0E92-53C793ACA167}"/>
              </a:ext>
            </a:extLst>
          </p:cNvPr>
          <p:cNvSpPr/>
          <p:nvPr/>
        </p:nvSpPr>
        <p:spPr>
          <a:xfrm>
            <a:off x="5172440" y="5154880"/>
            <a:ext cx="826155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A04D2D2-0A35-DF77-49E8-2E57D7A743E5}"/>
              </a:ext>
            </a:extLst>
          </p:cNvPr>
          <p:cNvSpPr/>
          <p:nvPr/>
        </p:nvSpPr>
        <p:spPr>
          <a:xfrm>
            <a:off x="4376928" y="4867328"/>
            <a:ext cx="795512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E87DDF4-6A00-E292-5A8D-AA3D986CD680}"/>
              </a:ext>
            </a:extLst>
          </p:cNvPr>
          <p:cNvSpPr/>
          <p:nvPr/>
        </p:nvSpPr>
        <p:spPr>
          <a:xfrm>
            <a:off x="3811003" y="4219256"/>
            <a:ext cx="795512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C22C3AC-850E-484D-8634-D90F4790EE1D}"/>
              </a:ext>
            </a:extLst>
          </p:cNvPr>
          <p:cNvSpPr/>
          <p:nvPr/>
        </p:nvSpPr>
        <p:spPr>
          <a:xfrm>
            <a:off x="3227143" y="1731705"/>
            <a:ext cx="755461" cy="73517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5D01A6-656E-F9DD-C4C3-6FFC04AA295C}"/>
              </a:ext>
            </a:extLst>
          </p:cNvPr>
          <p:cNvSpPr/>
          <p:nvPr/>
        </p:nvSpPr>
        <p:spPr>
          <a:xfrm>
            <a:off x="2740324" y="2588649"/>
            <a:ext cx="755461" cy="74937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1400" b="1" baseline="30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2E19A88D-23BF-87C6-8858-A4C0E707E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06090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Illness simulation set up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7852302-2163-4DCA-FA8D-3DE8AECD1AB8}"/>
              </a:ext>
            </a:extLst>
          </p:cNvPr>
          <p:cNvSpPr/>
          <p:nvPr/>
        </p:nvSpPr>
        <p:spPr>
          <a:xfrm>
            <a:off x="6426817" y="2466883"/>
            <a:ext cx="826155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0060B9-5233-E77E-BB06-0E2AFC35A157}"/>
              </a:ext>
            </a:extLst>
          </p:cNvPr>
          <p:cNvSpPr/>
          <p:nvPr/>
        </p:nvSpPr>
        <p:spPr>
          <a:xfrm>
            <a:off x="6568261" y="3474317"/>
            <a:ext cx="826155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</p:spTree>
    <p:extLst>
      <p:ext uri="{BB962C8B-B14F-4D97-AF65-F5344CB8AC3E}">
        <p14:creationId xmlns:p14="http://schemas.microsoft.com/office/powerpoint/2010/main" val="3300115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752459E-8995-E0E5-99DE-4F8D5905CA29}"/>
              </a:ext>
            </a:extLst>
          </p:cNvPr>
          <p:cNvSpPr/>
          <p:nvPr/>
        </p:nvSpPr>
        <p:spPr>
          <a:xfrm>
            <a:off x="3554314" y="1628800"/>
            <a:ext cx="4245599" cy="4327144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064B138-67A9-7F43-74F9-B3A074D3DDF0}"/>
              </a:ext>
            </a:extLst>
          </p:cNvPr>
          <p:cNvSpPr/>
          <p:nvPr/>
        </p:nvSpPr>
        <p:spPr>
          <a:xfrm>
            <a:off x="4630785" y="3019211"/>
            <a:ext cx="826156" cy="75802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FH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A686DD9-B179-7832-9A88-25CEF0ECFACB}"/>
              </a:ext>
            </a:extLst>
          </p:cNvPr>
          <p:cNvSpPr/>
          <p:nvPr/>
        </p:nvSpPr>
        <p:spPr>
          <a:xfrm>
            <a:off x="5559151" y="4593100"/>
            <a:ext cx="795513" cy="7580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9028CF-8A4C-58BD-816F-8E28681E7990}"/>
              </a:ext>
            </a:extLst>
          </p:cNvPr>
          <p:cNvSpPr/>
          <p:nvPr/>
        </p:nvSpPr>
        <p:spPr>
          <a:xfrm>
            <a:off x="5562210" y="2939844"/>
            <a:ext cx="795513" cy="153373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F7B91E1-C2BD-5772-0E92-53C793ACA167}"/>
              </a:ext>
            </a:extLst>
          </p:cNvPr>
          <p:cNvSpPr/>
          <p:nvPr/>
        </p:nvSpPr>
        <p:spPr>
          <a:xfrm>
            <a:off x="5543829" y="1973920"/>
            <a:ext cx="826155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A04D2D2-0A35-DF77-49E8-2E57D7A743E5}"/>
              </a:ext>
            </a:extLst>
          </p:cNvPr>
          <p:cNvSpPr/>
          <p:nvPr/>
        </p:nvSpPr>
        <p:spPr>
          <a:xfrm>
            <a:off x="4328160" y="4844748"/>
            <a:ext cx="795512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E87DDF4-6A00-E292-5A8D-AA3D986CD680}"/>
              </a:ext>
            </a:extLst>
          </p:cNvPr>
          <p:cNvSpPr/>
          <p:nvPr/>
        </p:nvSpPr>
        <p:spPr>
          <a:xfrm>
            <a:off x="3776488" y="4185714"/>
            <a:ext cx="795512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5C22C3AC-850E-484D-8634-D90F4790EE1D}"/>
              </a:ext>
            </a:extLst>
          </p:cNvPr>
          <p:cNvSpPr/>
          <p:nvPr/>
        </p:nvSpPr>
        <p:spPr>
          <a:xfrm>
            <a:off x="3227143" y="1731705"/>
            <a:ext cx="755461" cy="73517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05D01A6-656E-F9DD-C4C3-6FFC04AA295C}"/>
              </a:ext>
            </a:extLst>
          </p:cNvPr>
          <p:cNvSpPr/>
          <p:nvPr/>
        </p:nvSpPr>
        <p:spPr>
          <a:xfrm>
            <a:off x="2740324" y="2588649"/>
            <a:ext cx="755461" cy="74937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1400" b="1" baseline="300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GB" sz="1400" b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2E19A88D-23BF-87C6-8858-A4C0E707E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06090"/>
          </a:xfrm>
        </p:spPr>
        <p:txBody>
          <a:bodyPr/>
          <a:lstStyle/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Trauma and cardiac simulation set up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7852302-2163-4DCA-FA8D-3DE8AECD1AB8}"/>
              </a:ext>
            </a:extLst>
          </p:cNvPr>
          <p:cNvSpPr/>
          <p:nvPr/>
        </p:nvSpPr>
        <p:spPr>
          <a:xfrm>
            <a:off x="6426817" y="2466883"/>
            <a:ext cx="826155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00060B9-5233-E77E-BB06-0E2AFC35A157}"/>
              </a:ext>
            </a:extLst>
          </p:cNvPr>
          <p:cNvSpPr/>
          <p:nvPr/>
        </p:nvSpPr>
        <p:spPr>
          <a:xfrm>
            <a:off x="6568261" y="3474317"/>
            <a:ext cx="826155" cy="75802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10362">
              <a:spcAft>
                <a:spcPts val="450"/>
              </a:spcAft>
            </a:pPr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</a:p>
        </p:txBody>
      </p:sp>
    </p:spTree>
    <p:extLst>
      <p:ext uri="{BB962C8B-B14F-4D97-AF65-F5344CB8AC3E}">
        <p14:creationId xmlns:p14="http://schemas.microsoft.com/office/powerpoint/2010/main" val="2982088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D6396-E1A9-0C90-72CC-89161DD8D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06090"/>
          </a:xfrm>
        </p:spPr>
        <p:txBody>
          <a:bodyPr>
            <a:norm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Simulations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097F6A-E211-826A-25D0-381F705FC6FF}"/>
              </a:ext>
            </a:extLst>
          </p:cNvPr>
          <p:cNvSpPr txBox="1">
            <a:spLocks noGrp="1"/>
          </p:cNvSpPr>
          <p:nvPr>
            <p:ph sz="half" idx="2"/>
          </p:nvPr>
        </p:nvSpPr>
        <p:spPr>
          <a:xfrm>
            <a:off x="4604752" y="1221738"/>
            <a:ext cx="4164848" cy="4032448"/>
          </a:xfrm>
        </p:spPr>
        <p:txBody>
          <a:bodyPr vert="horz" lIns="68580" tIns="34290" rIns="68580" bIns="34290" rtlCol="0">
            <a:noAutofit/>
          </a:bodyPr>
          <a:lstStyle/>
          <a:p>
            <a:pPr marL="57150" indent="0" eaLnBrk="1" hangingPunct="1">
              <a:buNone/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Updated progress log</a:t>
            </a:r>
            <a:endParaRPr lang="en-GB" sz="2600" dirty="0">
              <a:latin typeface="Arial" panose="020B0604020202020204" pitchFamily="34" charset="0"/>
              <a:ea typeface="ＭＳ Ｐゴシック" pitchFamily="-1" charset="-128"/>
              <a:cs typeface="Arial" panose="020B0604020202020204" pitchFamily="34" charset="0"/>
            </a:endParaRP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>
                <a:latin typeface="Arial" panose="020B0604020202020204" pitchFamily="34" charset="0"/>
                <a:ea typeface="ＭＳ Ｐゴシック" pitchFamily="-1" charset="-128"/>
                <a:cs typeface="Arial" panose="020B0604020202020204" pitchFamily="34" charset="0"/>
              </a:rPr>
              <a:t>Space for remediation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Clearer assessment criteria</a:t>
            </a:r>
            <a:endParaRPr lang="en-GB" sz="2200" dirty="0">
              <a:latin typeface="Arial" panose="020B0604020202020204" pitchFamily="34" charset="0"/>
              <a:ea typeface="ＭＳ Ｐゴシック" pitchFamily="-1" charset="-128"/>
              <a:cs typeface="Arial" panose="020B0604020202020204" pitchFamily="34" charset="0"/>
            </a:endParaRPr>
          </a:p>
          <a:p>
            <a:pPr marL="57150" indent="0" eaLnBrk="1" hangingPunct="1">
              <a:buNone/>
            </a:pPr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What are we assessing?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Core skills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ABCDE assessment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KTPs</a:t>
            </a:r>
          </a:p>
          <a:p>
            <a:pPr marL="914400" lvl="1" indent="-457200" eaLnBrk="1" hangingPunct="1">
              <a:buFont typeface="Arial" panose="020B0604020202020204" pitchFamily="34" charset="0"/>
              <a:buChar char="•"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Leadership and teamwork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10B542-CA39-6DB8-D16C-B9C11F5EC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99" y="939451"/>
            <a:ext cx="3667039" cy="484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3040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8CE4A75-8323-74F7-6B93-49D870DE5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08" y="1009813"/>
            <a:ext cx="8956110" cy="42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2909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272F-D36D-E0BC-3682-41BFEE4E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1143000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What are we assessing?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72048-A327-3678-79BD-7A9780275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008000"/>
            <a:ext cx="4038600" cy="4929411"/>
          </a:xfrm>
        </p:spPr>
        <p:txBody>
          <a:bodyPr/>
          <a:lstStyle/>
          <a:p>
            <a:pPr marL="0" indent="0">
              <a:buNone/>
            </a:pP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Illness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Team leader (TL) does/is assessed on ABCDE assessment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Can delegate tasks to FH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Must ask for specific assessments and interpret findings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FH provides clinical info and initially assists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Other candidates join later to assist with tasks and to prevent boredom!</a:t>
            </a:r>
          </a:p>
          <a:p>
            <a:endParaRPr lang="en-GB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F4555-5726-8914-969C-01232DEBE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81872" y="1008000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Trauma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TL assessed on directing trauma team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Can be hands off 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Interprets findings and makes decisions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FH ‘offers’ to do primary survey under TL direction and provides clinical info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Start with FULL trauma team (preparation and communication)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Candidate TL will make decisions based on findings</a:t>
            </a:r>
          </a:p>
          <a:p>
            <a:endParaRPr lang="en-GB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832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272F-D36D-E0BC-3682-41BFEE4E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1143000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What are we assessing?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72048-A327-3678-79BD-7A9780275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008000"/>
            <a:ext cx="4038600" cy="4929411"/>
          </a:xfrm>
        </p:spPr>
        <p:txBody>
          <a:bodyPr/>
          <a:lstStyle/>
          <a:p>
            <a:pPr marL="0" indent="0">
              <a:buNone/>
            </a:pPr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Cardiac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TL assessed on directing the team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Start with FH and 2 other candidates (to do effective BLS)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Cardiac 1 – FH does the defibrillation</a:t>
            </a:r>
          </a:p>
          <a:p>
            <a:r>
              <a:rPr lang="en-GB" sz="2200">
                <a:latin typeface="Arial" panose="020B0604020202020204" pitchFamily="34" charset="0"/>
                <a:cs typeface="Arial" panose="020B0604020202020204" pitchFamily="34" charset="0"/>
              </a:rPr>
              <a:t>Candidates assessed on defib and BLS at the end of cardiac 1</a:t>
            </a:r>
          </a:p>
          <a:p>
            <a:endParaRPr lang="en-GB" sz="2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F4555-5726-8914-969C-01232DEBE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81872" y="991269"/>
            <a:ext cx="4038600" cy="4525963"/>
          </a:xfrm>
        </p:spPr>
        <p:txBody>
          <a:bodyPr/>
          <a:lstStyle/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Cardiac 3 – candidates to do defibrillation in the simulation</a:t>
            </a:r>
          </a:p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Cardiac 5 – FH to do cardioversion in the simulation</a:t>
            </a:r>
          </a:p>
          <a:p>
            <a:pPr marL="0" indent="0"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ABCDE assessment can be remediated here for a struggling candidate after ROSC</a:t>
            </a:r>
          </a:p>
          <a:p>
            <a:pPr lvl="1"/>
            <a:endParaRPr lang="en-GB" dirty="0">
              <a:solidFill>
                <a:schemeClr val="tx2"/>
              </a:solidFill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63566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0272F-D36D-E0BC-3682-41BFEE4E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1143000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What are we assessing?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72048-A327-3678-79BD-7A9780275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440000"/>
            <a:ext cx="4038600" cy="4525963"/>
          </a:xfrm>
        </p:spPr>
        <p:txBody>
          <a:bodyPr/>
          <a:lstStyle/>
          <a:p>
            <a:pPr marL="0" indent="0">
              <a:buNone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Final simulations</a:t>
            </a:r>
          </a:p>
          <a:p>
            <a:pPr marL="0" indent="0">
              <a:buNone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Complex team sim or Remediation sim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Not all candidates have to lead a simulation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3F4555-5726-8914-969C-01232DEBE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81872" y="1440000"/>
            <a:ext cx="4038600" cy="4709120"/>
          </a:xfrm>
        </p:spPr>
        <p:txBody>
          <a:bodyPr/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Remediation - can be used for retest if required</a:t>
            </a:r>
          </a:p>
          <a:p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Use the complex to push a well performing candidate or group and add extra learning, not to test them (let them know this)</a:t>
            </a:r>
          </a:p>
          <a:p>
            <a:pPr lvl="1"/>
            <a:endParaRPr lang="en-GB" dirty="0">
              <a:solidFill>
                <a:schemeClr val="tx2"/>
              </a:solidFill>
            </a:endParaRPr>
          </a:p>
          <a:p>
            <a:pPr lvl="1"/>
            <a:endParaRPr lang="en-GB" dirty="0">
              <a:solidFill>
                <a:schemeClr val="tx2"/>
              </a:solidFill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957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8495" y="563424"/>
            <a:ext cx="5401817" cy="5323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004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713010"/>
            <a:ext cx="6624736" cy="486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22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1F92A-CD1F-BB28-7F38-F98A3BFE8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06090"/>
          </a:xfrm>
        </p:spPr>
        <p:txBody>
          <a:bodyPr>
            <a:normAutofit/>
          </a:bodyPr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struggling candidate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t Placeholder 5">
            <a:extLst>
              <a:ext uri="{FF2B5EF4-FFF2-40B4-BE49-F238E27FC236}">
                <a16:creationId xmlns:a16="http://schemas.microsoft.com/office/drawing/2014/main" id="{E056876D-F7A4-4855-A587-F4E45FC2E853}"/>
              </a:ext>
            </a:extLst>
          </p:cNvPr>
          <p:cNvSpPr txBox="1">
            <a:spLocks/>
          </p:cNvSpPr>
          <p:nvPr/>
        </p:nvSpPr>
        <p:spPr>
          <a:xfrm>
            <a:off x="540000" y="1008000"/>
            <a:ext cx="8229600" cy="523472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" charset="-128"/>
              </a:defRPr>
            </a:lvl9pPr>
          </a:lstStyle>
          <a:p>
            <a:pPr marL="514350" indent="-457200" eaLnBrk="1" hangingPunct="1"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Constructive, kind but ‘real’ feedback after skill or simulation</a:t>
            </a:r>
          </a:p>
          <a:p>
            <a:pPr marL="514350" indent="-457200" eaLnBrk="1" hangingPunct="1"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Ensure they know they have or have not ‘met’ the required standard and what they have failed on as soon as possible after </a:t>
            </a:r>
            <a:r>
              <a:rPr lang="en-GB" sz="220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the simulation</a:t>
            </a:r>
          </a:p>
          <a:p>
            <a:pPr marL="514350" indent="-457200" eaLnBrk="1" hangingPunct="1"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Mentoring – in groups </a:t>
            </a:r>
          </a:p>
          <a:p>
            <a:pPr marL="514350" indent="-457200" eaLnBrk="1" hangingPunct="1"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Support and coaching throughout</a:t>
            </a:r>
          </a:p>
          <a:p>
            <a:pPr marL="514350" indent="-457200" eaLnBrk="1" hangingPunct="1"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Communication with CD is key</a:t>
            </a:r>
          </a:p>
          <a:p>
            <a:pPr marL="514350" indent="-457200" eaLnBrk="1" hangingPunct="1"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Detailed documentation – what they have failed on and communication </a:t>
            </a:r>
          </a:p>
          <a:p>
            <a:pPr marL="514350" indent="-457200" eaLnBrk="1" hangingPunct="1"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Can have remedial teaching or have component tested in another scenario</a:t>
            </a:r>
          </a:p>
          <a:p>
            <a:pPr marL="514350" indent="-457200" eaLnBrk="1" hangingPunct="1"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Can use final bank of sims to remediate skill or simulation</a:t>
            </a:r>
          </a:p>
        </p:txBody>
      </p:sp>
    </p:spTree>
    <p:extLst>
      <p:ext uri="{BB962C8B-B14F-4D97-AF65-F5344CB8AC3E}">
        <p14:creationId xmlns:p14="http://schemas.microsoft.com/office/powerpoint/2010/main" val="2605468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16631"/>
          </a:xfrm>
        </p:spPr>
        <p:txBody>
          <a:bodyPr>
            <a:norm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Content of slide 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00" y="1296000"/>
            <a:ext cx="4229708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Instructor preparation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Key changes to the programme</a:t>
            </a:r>
          </a:p>
          <a:p>
            <a:pPr lvl="1" indent="-384175">
              <a:spcBef>
                <a:spcPts val="300"/>
              </a:spcBef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Demos</a:t>
            </a:r>
          </a:p>
          <a:p>
            <a:pPr lvl="1" indent="-384175">
              <a:spcBef>
                <a:spcPts val="300"/>
              </a:spcBef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Faculty roles</a:t>
            </a:r>
          </a:p>
          <a:p>
            <a:pPr lvl="1" indent="-384175">
              <a:spcBef>
                <a:spcPts val="300"/>
              </a:spcBef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Embedded skills</a:t>
            </a:r>
          </a:p>
          <a:p>
            <a:pPr lvl="1" indent="-384175">
              <a:spcBef>
                <a:spcPts val="300"/>
              </a:spcBef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Case based discussion</a:t>
            </a:r>
          </a:p>
          <a:p>
            <a:pPr lvl="1" indent="-384175">
              <a:spcBef>
                <a:spcPts val="300"/>
              </a:spcBef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Final sims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Questions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BFD48FEB-70A4-01F0-3256-7325AFA40D9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896717" y="1340768"/>
            <a:ext cx="3541566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32411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6413" y="4518025"/>
            <a:ext cx="5918075" cy="566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2800">
                <a:latin typeface="Arial" charset="0"/>
                <a:ea typeface="ＭＳ Ｐゴシック" pitchFamily="34" charset="-128"/>
                <a:cs typeface="Arial" charset="0"/>
              </a:rPr>
              <a:t>Advanced Paediatric Life Support</a:t>
            </a:r>
          </a:p>
        </p:txBody>
      </p:sp>
      <p:sp>
        <p:nvSpPr>
          <p:cNvPr id="33795" name="Text Placeholder 4"/>
          <p:cNvSpPr>
            <a:spLocks noGrp="1"/>
          </p:cNvSpPr>
          <p:nvPr>
            <p:ph type="body" sz="half" idx="2"/>
          </p:nvPr>
        </p:nvSpPr>
        <p:spPr bwMode="auto">
          <a:xfrm>
            <a:off x="3046413" y="5072063"/>
            <a:ext cx="5918075" cy="804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altLang="en-US" sz="2400">
                <a:latin typeface="Arial" charset="0"/>
                <a:ea typeface="ＭＳ Ｐゴシック" pitchFamily="34" charset="-128"/>
                <a:cs typeface="Arial" charset="0"/>
              </a:rPr>
              <a:t>Online pre course faculty meeting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75A13CB-CF69-E160-049C-C02E34D6D6CA}"/>
              </a:ext>
            </a:extLst>
          </p:cNvPr>
          <p:cNvGrpSpPr/>
          <p:nvPr/>
        </p:nvGrpSpPr>
        <p:grpSpPr>
          <a:xfrm>
            <a:off x="2267744" y="601652"/>
            <a:ext cx="5251290" cy="3476645"/>
            <a:chOff x="1919956" y="692696"/>
            <a:chExt cx="5251290" cy="3476645"/>
          </a:xfrm>
        </p:grpSpPr>
        <p:pic>
          <p:nvPicPr>
            <p:cNvPr id="3" name="Graphic 2" descr="Question Mark with solid fill">
              <a:extLst>
                <a:ext uri="{FF2B5EF4-FFF2-40B4-BE49-F238E27FC236}">
                  <a16:creationId xmlns:a16="http://schemas.microsoft.com/office/drawing/2014/main" id="{DF859CA0-CF7C-D999-260D-4CFBC04A3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33677" y="692696"/>
              <a:ext cx="3476645" cy="3476645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</p:spPr>
        </p:pic>
        <p:pic>
          <p:nvPicPr>
            <p:cNvPr id="4" name="Graphic 3" descr="Question Mark with solid fill">
              <a:extLst>
                <a:ext uri="{FF2B5EF4-FFF2-40B4-BE49-F238E27FC236}">
                  <a16:creationId xmlns:a16="http://schemas.microsoft.com/office/drawing/2014/main" id="{4435A646-CCE2-52E1-5DEB-456AAD341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0374703">
              <a:off x="1919956" y="1807014"/>
              <a:ext cx="2160000" cy="2160000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</p:spPr>
        </p:pic>
        <p:pic>
          <p:nvPicPr>
            <p:cNvPr id="5" name="Graphic 4" descr="Question Mark with solid fill">
              <a:extLst>
                <a:ext uri="{FF2B5EF4-FFF2-40B4-BE49-F238E27FC236}">
                  <a16:creationId xmlns:a16="http://schemas.microsoft.com/office/drawing/2014/main" id="{1E12BF8B-F40D-6331-D392-D2C8A1C39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143600">
              <a:off x="5011246" y="890062"/>
              <a:ext cx="2160000" cy="2160000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  <a:scene3d>
              <a:camera prst="orthographicFront"/>
              <a:lightRig rig="chilly" dir="t"/>
            </a:scene3d>
          </p:spPr>
        </p:pic>
      </p:grpSp>
    </p:spTree>
    <p:extLst>
      <p:ext uri="{BB962C8B-B14F-4D97-AF65-F5344CB8AC3E}">
        <p14:creationId xmlns:p14="http://schemas.microsoft.com/office/powerpoint/2010/main" val="39359332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4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Summary</a:t>
            </a:r>
          </a:p>
        </p:txBody>
      </p:sp>
      <p:sp>
        <p:nvSpPr>
          <p:cNvPr id="34819" name="Content Placeholder 5"/>
          <p:cNvSpPr>
            <a:spLocks noGrp="1"/>
          </p:cNvSpPr>
          <p:nvPr>
            <p:ph idx="1"/>
          </p:nvPr>
        </p:nvSpPr>
        <p:spPr bwMode="auto">
          <a:xfrm>
            <a:off x="540000" y="1260000"/>
            <a:ext cx="822960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Prepare</a:t>
            </a:r>
          </a:p>
          <a:p>
            <a:pPr eaLnBrk="1" hangingPunct="1">
              <a:buFontTx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Prepare</a:t>
            </a:r>
          </a:p>
          <a:p>
            <a:pPr eaLnBrk="1" hangingPunct="1">
              <a:buFontTx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Prepare</a:t>
            </a:r>
          </a:p>
          <a:p>
            <a:pPr eaLnBrk="1" hangingPunct="1">
              <a:buFontTx/>
              <a:buChar char="•"/>
            </a:pPr>
            <a:endParaRPr lang="en-GB" altLang="en-US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eaLnBrk="1" hangingPunct="1">
              <a:buFontTx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See you soon!</a:t>
            </a:r>
          </a:p>
          <a:p>
            <a:pPr eaLnBrk="1" hangingPunct="1">
              <a:buFontTx/>
              <a:buChar char="•"/>
            </a:pPr>
            <a:endParaRPr lang="en-GB" altLang="en-US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Instructor preparation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540000" y="1124744"/>
            <a:ext cx="822960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Read instructor guide</a:t>
            </a: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New VLE/e-modules and skills videos</a:t>
            </a: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New 7e manual</a:t>
            </a: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Prepare your simulations</a:t>
            </a: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Read the update skills guides – illness, trauma and cardiac</a:t>
            </a: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Prepare your lecture or demo</a:t>
            </a:r>
            <a:endParaRPr lang="en-GB" altLang="en-US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 altLang="en-US" b="1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Demos should be practised by the team during the lecture</a:t>
            </a:r>
            <a:endParaRPr lang="en-GB" altLang="en-US" b="1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010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DA32669-6727-DB26-6CD2-BBF09AB65E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888" t="15000" r="35825" b="6601"/>
          <a:stretch/>
        </p:blipFill>
        <p:spPr>
          <a:xfrm>
            <a:off x="971599" y="1124744"/>
            <a:ext cx="3426810" cy="4680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E0D186-74FC-9D21-F63D-423F8B9E14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888" t="15001" r="35825" b="8000"/>
          <a:stretch/>
        </p:blipFill>
        <p:spPr>
          <a:xfrm>
            <a:off x="4571999" y="1124744"/>
            <a:ext cx="3489115" cy="4680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4F7BBF0-666A-9407-B088-02E3CEB3953A}"/>
              </a:ext>
            </a:extLst>
          </p:cNvPr>
          <p:cNvSpPr txBox="1">
            <a:spLocks/>
          </p:cNvSpPr>
          <p:nvPr/>
        </p:nvSpPr>
        <p:spPr bwMode="auto">
          <a:xfrm>
            <a:off x="540000" y="360000"/>
            <a:ext cx="6030098" cy="6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  <a:ea typeface="ＭＳ Ｐゴシック" charset="0"/>
                <a:cs typeface="ＭＳ Ｐゴシック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" pitchFamily="-1" charset="0"/>
              </a:defRPr>
            </a:lvl9pPr>
          </a:lstStyle>
          <a:p>
            <a:pPr algn="l" eaLnBrk="1" hangingPunct="1"/>
            <a:r>
              <a:rPr lang="en-GB" altLang="en-US" sz="3200" b="1" kern="0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Instructor guide for APLS 7e</a:t>
            </a:r>
          </a:p>
        </p:txBody>
      </p:sp>
    </p:spTree>
    <p:extLst>
      <p:ext uri="{BB962C8B-B14F-4D97-AF65-F5344CB8AC3E}">
        <p14:creationId xmlns:p14="http://schemas.microsoft.com/office/powerpoint/2010/main" val="1323590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54B9D-B54F-87E4-B425-98022F745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706090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Other resources</a:t>
            </a:r>
          </a:p>
        </p:txBody>
      </p: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3F3C986F-5A80-F396-A310-8CD88FACB2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1792" y="1031876"/>
            <a:ext cx="3471817" cy="1944216"/>
          </a:xfrm>
          <a:prstGeom prst="rect">
            <a:avLst/>
          </a:prstGeom>
        </p:spPr>
      </p:pic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C6945754-F576-D919-A468-55381EA416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41"/>
          <a:stretch/>
        </p:blipFill>
        <p:spPr>
          <a:xfrm>
            <a:off x="5294478" y="3881908"/>
            <a:ext cx="3479131" cy="19442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4E3475-B335-1701-7DEC-1CF19C2868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454" t="47980" r="30520" b="7460"/>
          <a:stretch/>
        </p:blipFill>
        <p:spPr>
          <a:xfrm>
            <a:off x="370391" y="1830122"/>
            <a:ext cx="4544879" cy="2587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3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534A0-C704-14D7-1B81-485D6726D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052736"/>
            <a:ext cx="6411687" cy="2088232"/>
          </a:xfrm>
        </p:spPr>
        <p:txBody>
          <a:bodyPr anchor="t">
            <a:noAutofit/>
          </a:bodyPr>
          <a:lstStyle/>
          <a:p>
            <a:pPr marL="457200"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Don’t participate in demos or give lectures</a:t>
            </a:r>
          </a:p>
          <a:p>
            <a:pPr marL="457200"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Need to watch all lectures and demos</a:t>
            </a:r>
          </a:p>
          <a:p>
            <a:pPr marL="457200"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Recommend first ICs don’t take role of      Lead Instructor/Faculty Helper </a:t>
            </a:r>
            <a:r>
              <a:rPr lang="en-GB" sz="220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in illness </a:t>
            </a:r>
            <a:r>
              <a:rPr lang="en-GB" sz="22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simulations</a:t>
            </a:r>
          </a:p>
          <a:p>
            <a:pPr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2200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1" eaLnBrk="1" hangingPunct="1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GB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C7058D6-F634-71E4-6725-BAD36638B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4008" y="4888382"/>
            <a:ext cx="2016224" cy="1564954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3A49ED1-1FE0-2D7A-131A-493D13E15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5761946" cy="634082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Instructor Candidates - 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A7F765-128D-BFF2-7D67-92EEEBE1A665}"/>
              </a:ext>
            </a:extLst>
          </p:cNvPr>
          <p:cNvSpPr txBox="1"/>
          <p:nvPr/>
        </p:nvSpPr>
        <p:spPr>
          <a:xfrm>
            <a:off x="540000" y="3240000"/>
            <a:ext cx="8620819" cy="18831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indent="-457200">
              <a:lnSpc>
                <a:spcPct val="120000"/>
              </a:lnSpc>
              <a:spcBef>
                <a:spcPct val="20000"/>
              </a:spcBef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Assessed on:</a:t>
            </a:r>
            <a:endParaRPr lang="en-GB" sz="2200" dirty="0">
              <a:solidFill>
                <a:srgbClr val="333333"/>
              </a:solidFill>
              <a:latin typeface="Arial" charset="0"/>
              <a:ea typeface="ＭＳ Ｐゴシック" pitchFamily="34" charset="-128"/>
            </a:endParaRPr>
          </a:p>
          <a:p>
            <a:pPr marL="901700" lvl="2" indent="-457200">
              <a:lnSpc>
                <a:spcPct val="120000"/>
              </a:lnSpc>
              <a:spcBef>
                <a:spcPct val="20000"/>
              </a:spcBef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1 x skills coaching – usually in the illness simulations</a:t>
            </a:r>
            <a:endParaRPr lang="en-GB" sz="2200" dirty="0">
              <a:solidFill>
                <a:srgbClr val="333333"/>
              </a:solidFill>
              <a:latin typeface="Arial" charset="0"/>
              <a:ea typeface="ＭＳ Ｐゴシック" pitchFamily="34" charset="-128"/>
            </a:endParaRPr>
          </a:p>
          <a:p>
            <a:pPr marL="901700" lvl="2" indent="-457200">
              <a:lnSpc>
                <a:spcPct val="120000"/>
              </a:lnSpc>
              <a:spcBef>
                <a:spcPct val="20000"/>
              </a:spcBef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2 x Lead instructor role with Learning Conversation</a:t>
            </a:r>
            <a:endParaRPr lang="en-GB" sz="2200" dirty="0">
              <a:solidFill>
                <a:srgbClr val="333333"/>
              </a:solidFill>
              <a:latin typeface="Arial" charset="0"/>
              <a:ea typeface="ＭＳ Ｐゴシック" pitchFamily="34" charset="-128"/>
            </a:endParaRPr>
          </a:p>
          <a:p>
            <a:pPr marL="901700" lvl="2" indent="-457200">
              <a:lnSpc>
                <a:spcPct val="120000"/>
              </a:lnSpc>
              <a:spcBef>
                <a:spcPct val="20000"/>
              </a:spcBef>
              <a:buClr>
                <a:srgbClr val="3657A7"/>
              </a:buClr>
              <a:buFont typeface="Arial" panose="020B0604020202020204" pitchFamily="34" charset="0"/>
              <a:buChar char="•"/>
            </a:pPr>
            <a:r>
              <a:rPr lang="en-GB" sz="2200">
                <a:solidFill>
                  <a:srgbClr val="333333"/>
                </a:solidFill>
                <a:latin typeface="Arial" charset="0"/>
                <a:ea typeface="ＭＳ Ｐゴシック" pitchFamily="34" charset="-128"/>
              </a:rPr>
              <a:t>2 x Faculty helper</a:t>
            </a:r>
            <a:endParaRPr lang="en-GB" sz="2200" dirty="0">
              <a:solidFill>
                <a:srgbClr val="333333"/>
              </a:solidFill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ABCF63D-9E55-FDE6-7297-F91E3EF9A3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75" t="15001" r="36613" b="8000"/>
          <a:stretch/>
        </p:blipFill>
        <p:spPr>
          <a:xfrm>
            <a:off x="6488012" y="260366"/>
            <a:ext cx="2353148" cy="3318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43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534A0-C704-14D7-1B81-485D6726D4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1" y="1196752"/>
            <a:ext cx="4830001" cy="4323939"/>
          </a:xfrm>
        </p:spPr>
        <p:txBody>
          <a:bodyPr anchor="t">
            <a:normAutofit lnSpcReduction="10000"/>
          </a:bodyPr>
          <a:lstStyle/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Recommend one IC Mentor – to oversee all ICs throughout course</a:t>
            </a:r>
            <a:endParaRPr lang="en-GB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Can also have individual IC mentors for each IC</a:t>
            </a:r>
            <a:endParaRPr lang="en-GB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Ideally meet/talk before the course</a:t>
            </a:r>
            <a:endParaRPr lang="en-GB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Facilitates mentor meeting on morning of day 2</a:t>
            </a:r>
            <a:endParaRPr lang="en-GB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457200" lvl="1" eaLnBrk="1" hangingPunct="1">
              <a:buFont typeface="Arial" panose="020B0604020202020204" pitchFamily="34" charset="0"/>
              <a:buChar char="•"/>
            </a:pPr>
            <a:r>
              <a:rPr lang="en-GB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Guide for role and meeting in the instructor guide</a:t>
            </a:r>
            <a:endParaRPr lang="en-GB" dirty="0">
              <a:solidFill>
                <a:srgbClr val="333333"/>
              </a:solidFill>
              <a:latin typeface="Arial" charset="0"/>
              <a:ea typeface="ＭＳ Ｐゴシック" pitchFamily="34" charset="-128"/>
              <a:cs typeface="Arial" charset="0"/>
            </a:endParaRPr>
          </a:p>
          <a:p>
            <a:pPr lvl="1"/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A49ED1-1FE0-2D7A-131A-493D13E15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8229600" cy="634082"/>
          </a:xfrm>
        </p:spPr>
        <p:txBody>
          <a:bodyPr/>
          <a:lstStyle/>
          <a:p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IC mentor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6E735E-C570-6591-FF22-D6FEA86795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226" t="26200" r="27163" b="34600"/>
          <a:stretch/>
        </p:blipFill>
        <p:spPr>
          <a:xfrm>
            <a:off x="5534705" y="4568948"/>
            <a:ext cx="3429783" cy="15243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833C05-7C0E-7761-B0F9-BE5B8203BB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75" t="15934" r="36613" b="6601"/>
          <a:stretch/>
        </p:blipFill>
        <p:spPr>
          <a:xfrm>
            <a:off x="5796136" y="332656"/>
            <a:ext cx="2808312" cy="3984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77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 bwMode="auto">
          <a:xfrm>
            <a:off x="540000" y="360000"/>
            <a:ext cx="8229600" cy="6334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>
                <a:latin typeface="Arial" charset="0"/>
                <a:ea typeface="ＭＳ Ｐゴシック" pitchFamily="34" charset="-128"/>
                <a:cs typeface="Arial" charset="0"/>
              </a:rPr>
              <a:t>Instructor roles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 bwMode="auto">
          <a:xfrm>
            <a:off x="540000" y="1052736"/>
            <a:ext cx="8229600" cy="423558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Tx/>
              <a:buNone/>
            </a:pPr>
            <a:r>
              <a:rPr lang="en-GB" altLang="en-US" sz="2000" b="1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Lead instructor (outside sim)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Introduces session / briefs the candidate team leader then steps back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Controls manikin, monitors etc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Sends in other candidates to assist 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Facilitates learning conversation </a:t>
            </a:r>
          </a:p>
          <a:p>
            <a:pPr marL="0" indent="0" eaLnBrk="1" hangingPunct="1">
              <a:buNone/>
            </a:pPr>
            <a:r>
              <a:rPr lang="en-GB" altLang="en-US" sz="2000" b="1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Faculty Helper (inside sim)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Participates in sim as a member of the team (rather than from the outside)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Source of information from within the simulation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Prompts </a:t>
            </a:r>
            <a:r>
              <a:rPr lang="en-GB" altLang="en-US" sz="1800" b="1" u="sng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only</a:t>
            </a:r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 if required – examples provided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Demonstration of skill if required (delegation to suitable candidate)</a:t>
            </a:r>
          </a:p>
          <a:p>
            <a:pPr marL="0" indent="0" eaLnBrk="1" hangingPunct="1">
              <a:buNone/>
            </a:pPr>
            <a:r>
              <a:rPr lang="en-GB" altLang="en-US" sz="2000" b="1" dirty="0">
                <a:solidFill>
                  <a:srgbClr val="2E5796"/>
                </a:solidFill>
                <a:latin typeface="Arial" charset="0"/>
                <a:ea typeface="ＭＳ Ｐゴシック" pitchFamily="34" charset="-128"/>
                <a:cs typeface="Arial" charset="0"/>
              </a:rPr>
              <a:t>Observer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Safety – including equipment troubleshooting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Join the simulation if needed e.g. anaesthetist/surgeon</a:t>
            </a:r>
          </a:p>
          <a:p>
            <a:pPr eaLnBrk="1" hangingPunct="1"/>
            <a:r>
              <a:rPr lang="en-GB" altLang="en-US" sz="1800" dirty="0">
                <a:solidFill>
                  <a:srgbClr val="333333"/>
                </a:solidFill>
                <a:latin typeface="Arial" charset="0"/>
                <a:ea typeface="ＭＳ Ｐゴシック" pitchFamily="34" charset="-128"/>
                <a:cs typeface="Arial" charset="0"/>
              </a:rPr>
              <a:t>Receive SBAR handover</a:t>
            </a:r>
          </a:p>
        </p:txBody>
      </p:sp>
    </p:spTree>
    <p:extLst>
      <p:ext uri="{BB962C8B-B14F-4D97-AF65-F5344CB8AC3E}">
        <p14:creationId xmlns:p14="http://schemas.microsoft.com/office/powerpoint/2010/main" val="2149972060"/>
      </p:ext>
    </p:extLst>
  </p:cSld>
  <p:clrMapOvr>
    <a:masterClrMapping/>
  </p:clrMapOvr>
</p:sld>
</file>

<file path=ppt/theme/theme1.xml><?xml version="1.0" encoding="utf-8"?>
<a:theme xmlns:a="http://schemas.openxmlformats.org/drawingml/2006/main" name="ALSG Slide Set Template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" pitchFamily="-1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Course package" ma:contentTypeID="0x010100968A9B1CD60F3949B623380DFE0036B20076744E057B1A094CBCE7A02C496AECB5" ma:contentTypeVersion="8" ma:contentTypeDescription="" ma:contentTypeScope="" ma:versionID="7ffa2943fd3b4af87ad0bf8e30c0086a">
  <xsd:schema xmlns:xsd="http://www.w3.org/2001/XMLSchema" xmlns:xs="http://www.w3.org/2001/XMLSchema" xmlns:p="http://schemas.microsoft.com/office/2006/metadata/properties" xmlns:ns2="856b3722-c1f3-4d1d-bf5a-d9faf9f94b12" targetNamespace="http://schemas.microsoft.com/office/2006/metadata/properties" ma:root="true" ma:fieldsID="a08778e206c045ba9c63735d1c73b5d2" ns2:_="">
    <xsd:import namespace="856b3722-c1f3-4d1d-bf5a-d9faf9f94b12"/>
    <xsd:element name="properties">
      <xsd:complexType>
        <xsd:sequence>
          <xsd:element name="documentManagement">
            <xsd:complexType>
              <xsd:all>
                <xsd:element ref="ns2:_x0031_st_x0020_used_x0020_in_x0020_edition" minOccurs="0"/>
                <xsd:element ref="ns2:Most_x0020_recent_x0020_edition" minOccurs="0"/>
                <xsd:element ref="ns2:Copyright." minOccurs="0"/>
                <xsd:element ref="ns2:Version_x0020_-_x0020_active" minOccurs="0"/>
                <xsd:element ref="ns2:Version_x0020_-_x0020_development" minOccurs="0"/>
                <xsd:element ref="ns2:Interacts_x0020_with_x0020_course" minOccurs="0"/>
                <xsd:element ref="ns2:Interacts_x0020_with_x0020_course_x0020_adaptation" minOccurs="0"/>
                <xsd:element ref="ns2:Interacts_x0020_with_x0020_GIC_x0020_allocation" minOccurs="0"/>
                <xsd:element ref="ns2:Change_x0020_log" minOccurs="0"/>
                <xsd:element ref="ns2:Last_x0020_published_x0020_on" minOccurs="0"/>
                <xsd:element ref="ns2:Most_x0020_recent_x0020_edition_x003a_Copyright_x0020_year" minOccurs="0"/>
                <xsd:element ref="ns2:Published_x0020_to" minOccurs="0"/>
                <xsd:element ref="ns2:Interacts_x0020_with_x0020_guidelin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6b3722-c1f3-4d1d-bf5a-d9faf9f94b12" elementFormDefault="qualified">
    <xsd:import namespace="http://schemas.microsoft.com/office/2006/documentManagement/types"/>
    <xsd:import namespace="http://schemas.microsoft.com/office/infopath/2007/PartnerControls"/>
    <xsd:element name="_x0031_st_x0020_used_x0020_in_x0020_edition" ma:index="2" nillable="true" ma:displayName="1st used in edition (CP)" ma:list="{76d5f6e4-5a77-43c4-916e-7e15608a4c08}" ma:internalName="_x0031_st_x0020_used_x0020_in_x0020_edition" ma:showField="Edition" ma:web="095235e1-cac3-48c6-ba25-9444b617c5a9">
      <xsd:simpleType>
        <xsd:restriction base="dms:Lookup"/>
      </xsd:simpleType>
    </xsd:element>
    <xsd:element name="Most_x0020_recent_x0020_edition" ma:index="3" nillable="true" ma:displayName="Most recent edition (CP)" ma:list="{76d5f6e4-5a77-43c4-916e-7e15608a4c08}" ma:internalName="Most_x0020_recent_x0020_edition" ma:showField="Edition" ma:web="095235e1-cac3-48c6-ba25-9444b617c5a9">
      <xsd:simpleType>
        <xsd:restriction base="dms:Lookup"/>
      </xsd:simpleType>
    </xsd:element>
    <xsd:element name="Copyright." ma:index="4" nillable="true" ma:displayName="Copyright (CP)" ma:internalName="Copyright_x002e_" ma:readOnly="false">
      <xsd:simpleType>
        <xsd:restriction base="dms:Text">
          <xsd:maxLength value="255"/>
        </xsd:restriction>
      </xsd:simpleType>
    </xsd:element>
    <xsd:element name="Version_x0020_-_x0020_active" ma:index="5" nillable="true" ma:displayName="Version - active (CP)" ma:internalName="Version_x0020__x002d__x0020_active">
      <xsd:simpleType>
        <xsd:restriction base="dms:Text">
          <xsd:maxLength value="6"/>
        </xsd:restriction>
      </xsd:simpleType>
    </xsd:element>
    <xsd:element name="Version_x0020_-_x0020_development" ma:index="6" nillable="true" ma:displayName="Version - development (CP)" ma:internalName="Version_x0020__x002d__x0020_development">
      <xsd:simpleType>
        <xsd:restriction base="dms:Text">
          <xsd:maxLength value="6"/>
        </xsd:restriction>
      </xsd:simpleType>
    </xsd:element>
    <xsd:element name="Interacts_x0020_with_x0020_course" ma:index="7" nillable="true" ma:displayName="Interacts with course (CP)" ma:list="{b96ed6f4-2a41-435a-99b5-1d492d2c1874}" ma:internalName="Interacts_x0020_with_x0020_course" ma:showField="Course_x0020_interacts_x0020_wit" ma:web="095235e1-cac3-48c6-ba25-9444b617c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nteracts_x0020_with_x0020_course_x0020_adaptation" ma:index="8" nillable="true" ma:displayName="Interacts with course adaptation (CP)" ma:list="{a459f2e1-0752-4db4-b84f-e6705ed9977c}" ma:internalName="Interacts_x0020_with_x0020_course_x0020_adaptation" ma:showField="Centre_x0020_code" ma:web="095235e1-cac3-48c6-ba25-9444b617c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nteracts_x0020_with_x0020_GIC_x0020_allocation" ma:index="9" nillable="true" ma:displayName="Interacts with GIC allocation (CP)" ma:default="0" ma:internalName="Interacts_x0020_with_x0020_GIC_x0020_allocation">
      <xsd:simpleType>
        <xsd:restriction base="dms:Boolean"/>
      </xsd:simpleType>
    </xsd:element>
    <xsd:element name="Change_x0020_log" ma:index="10" nillable="true" ma:displayName="Change log (CP)" ma:description="Include a brief description of each change with the version number followed by the description e.g. v7.1-Updated sepsis definition.  Start each new addition on a new line." ma:internalName="Change_x0020_log">
      <xsd:simpleType>
        <xsd:restriction base="dms:Note">
          <xsd:maxLength value="255"/>
        </xsd:restriction>
      </xsd:simpleType>
    </xsd:element>
    <xsd:element name="Last_x0020_published_x0020_on" ma:index="11" nillable="true" ma:displayName="Last published on (CP)" ma:format="DateOnly" ma:internalName="Last_x0020_published_x0020_on">
      <xsd:simpleType>
        <xsd:restriction base="dms:DateTime"/>
      </xsd:simpleType>
    </xsd:element>
    <xsd:element name="Most_x0020_recent_x0020_edition_x003a_Copyright_x0020_year" ma:index="16" nillable="true" ma:displayName="Most recent edition:Copyright year" ma:list="{76d5f6e4-5a77-43c4-916e-7e15608a4c08}" ma:internalName="Most_x0020_recent_x0020_edition_x003A_Copyright_x0020_year" ma:readOnly="true" ma:showField="Copyright_x0020_year" ma:web="095235e1-cac3-48c6-ba25-9444b617c5a9">
      <xsd:simpleType>
        <xsd:restriction base="dms:Lookup"/>
      </xsd:simpleType>
    </xsd:element>
    <xsd:element name="Published_x0020_to" ma:index="19" nillable="true" ma:displayName="Published to (CP)" ma:description="Choose all that apply.  Refer to the Material Publication Wiki for details and guidance" ma:internalName="Published_x0020_to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LSG-Home-Filezilla-Moodle repositories"/>
                    <xsd:enumeration value="ALSG-CoursesYYYY-Filezilla-Moodle repositories"/>
                    <xsd:enumeration value="ALSG-Course Template page(s)"/>
                    <xsd:enumeration value="ALSG-Resources TM"/>
                    <xsd:enumeration value="ALSG-Resources CM"/>
                    <xsd:enumeration value="ALSG-Website (public pages)"/>
                    <xsd:enumeration value="GIC-Home-Filezilla-Moodle repositories"/>
                    <xsd:enumeration value="GIC-Course Template pages"/>
                    <xsd:enumeration value="GIC-Resources TM"/>
                    <xsd:enumeration value="GIC-Resources CM"/>
                    <xsd:enumeration value="GIC-Website (public pages)"/>
                    <xsd:enumeration value="RCPCH-Course Template pages"/>
                    <xsd:enumeration value="RCPCH-Resources TM"/>
                    <xsd:enumeration value="RCPCH-Resources CM"/>
                    <xsd:enumeration value="RCPCH-Website (public pages)"/>
                    <xsd:enumeration value="Triage-Filezilla-Moodle repositories"/>
                    <xsd:enumeration value="Triage-Course Template pages"/>
                    <xsd:enumeration value="Triage-Resources TM"/>
                    <xsd:enumeration value="Triage-Resources CM"/>
                    <xsd:enumeration value="Triage-Website (public pages)"/>
                  </xsd:restriction>
                </xsd:simpleType>
              </xsd:element>
            </xsd:sequence>
          </xsd:extension>
        </xsd:complexContent>
      </xsd:complexType>
    </xsd:element>
    <xsd:element name="Interacts_x0020_with_x0020_guidelines" ma:index="20" nillable="true" ma:displayName="Interacts with guidelines (CP)" ma:internalName="Interacts_x0020_with_x0020_guidelines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ritish Thoracic Society"/>
                    <xsd:enumeration value="ILCOR"/>
                    <xsd:enumeration value="Paediatric Neurology Group"/>
                  </xsd:restrict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02d7ee7c-b987-402f-8388-316970a80103" ContentTypeId="0x010100968A9B1CD60F3949B623380DFE0036B2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teracts_x0020_with_x0020_course_x0020_adaptation xmlns="856b3722-c1f3-4d1d-bf5a-d9faf9f94b12"/>
    <Published_x0020_to xmlns="856b3722-c1f3-4d1d-bf5a-d9faf9f94b12" xsi:nil="true"/>
    <Interacts_x0020_with_x0020_GIC_x0020_allocation xmlns="856b3722-c1f3-4d1d-bf5a-d9faf9f94b12">false</Interacts_x0020_with_x0020_GIC_x0020_allocation>
    <Copyright. xmlns="856b3722-c1f3-4d1d-bf5a-d9faf9f94b12" xsi:nil="true"/>
    <Interacts_x0020_with_x0020_course xmlns="856b3722-c1f3-4d1d-bf5a-d9faf9f94b12"/>
    <Interacts_x0020_with_x0020_guidelines xmlns="856b3722-c1f3-4d1d-bf5a-d9faf9f94b12" xsi:nil="true"/>
    <_x0031_st_x0020_used_x0020_in_x0020_edition xmlns="856b3722-c1f3-4d1d-bf5a-d9faf9f94b12" xsi:nil="true"/>
    <Version_x0020_-_x0020_development xmlns="856b3722-c1f3-4d1d-bf5a-d9faf9f94b12" xsi:nil="true"/>
    <Last_x0020_published_x0020_on xmlns="856b3722-c1f3-4d1d-bf5a-d9faf9f94b12" xsi:nil="true"/>
    <Change_x0020_log xmlns="856b3722-c1f3-4d1d-bf5a-d9faf9f94b12" xsi:nil="true"/>
    <Version_x0020_-_x0020_active xmlns="856b3722-c1f3-4d1d-bf5a-d9faf9f94b12" xsi:nil="true"/>
    <Most_x0020_recent_x0020_edition xmlns="856b3722-c1f3-4d1d-bf5a-d9faf9f94b12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4725F3-B88F-4ADC-84A5-4C0EF4E9E378}">
  <ds:schemaRefs>
    <ds:schemaRef ds:uri="856b3722-c1f3-4d1d-bf5a-d9faf9f94b1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3CE2ACD-0566-4434-B85E-7F1B9E5B2D3D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6379757F-B186-4C2F-8593-5D7408A82EF4}">
  <ds:schemaRefs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856b3722-c1f3-4d1d-bf5a-d9faf9f94b12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39C163A8-7124-43EF-A891-4526CEB244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ALSG Slide Set Template</Template>
  <TotalTime>62</TotalTime>
  <Words>1658</Words>
  <Application>Microsoft Office PowerPoint</Application>
  <PresentationFormat>On-screen Show (4:3)</PresentationFormat>
  <Paragraphs>243</Paragraphs>
  <Slides>31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Myriad Pro</vt:lpstr>
      <vt:lpstr>Symbol</vt:lpstr>
      <vt:lpstr>Tahoma</vt:lpstr>
      <vt:lpstr>Times</vt:lpstr>
      <vt:lpstr>ALSG Slide Set Template</vt:lpstr>
      <vt:lpstr>Advanced Paediatric Life Support</vt:lpstr>
      <vt:lpstr>Introduce faculty</vt:lpstr>
      <vt:lpstr>Content of slide set</vt:lpstr>
      <vt:lpstr>Instructor preparation</vt:lpstr>
      <vt:lpstr>PowerPoint Presentation</vt:lpstr>
      <vt:lpstr>Other resources</vt:lpstr>
      <vt:lpstr>Instructor Candidates - ICs</vt:lpstr>
      <vt:lpstr>IC mentor</vt:lpstr>
      <vt:lpstr>Instructor roles</vt:lpstr>
      <vt:lpstr>What’s new in the programme?</vt:lpstr>
      <vt:lpstr>Demo simulations</vt:lpstr>
      <vt:lpstr>Embedded skills</vt:lpstr>
      <vt:lpstr>Core assessed skills</vt:lpstr>
      <vt:lpstr>PowerPoint Presentation</vt:lpstr>
      <vt:lpstr>Recording ‘struggling’ candidate - skills</vt:lpstr>
      <vt:lpstr>Reflective session</vt:lpstr>
      <vt:lpstr>Simulations</vt:lpstr>
      <vt:lpstr>PowerPoint Presentation</vt:lpstr>
      <vt:lpstr>PowerPoint Presentation</vt:lpstr>
      <vt:lpstr>Illness simulation set up</vt:lpstr>
      <vt:lpstr>Trauma and cardiac simulation set up</vt:lpstr>
      <vt:lpstr>Simulations</vt:lpstr>
      <vt:lpstr>PowerPoint Presentation</vt:lpstr>
      <vt:lpstr>What are we assessing?</vt:lpstr>
      <vt:lpstr>What are we assessing?</vt:lpstr>
      <vt:lpstr>What are we assessing?</vt:lpstr>
      <vt:lpstr>PowerPoint Presentation</vt:lpstr>
      <vt:lpstr>PowerPoint Presentation</vt:lpstr>
      <vt:lpstr>The struggling candidate</vt:lpstr>
      <vt:lpstr>Advanced Paediatric Life Support</vt:lpstr>
      <vt:lpstr>Summary</vt:lpstr>
    </vt:vector>
  </TitlesOfParts>
  <Company>ALSG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Paediatric Life Support</dc:title>
  <dc:creator>alsgadmin</dc:creator>
  <cp:lastModifiedBy>RALPH Tanya</cp:lastModifiedBy>
  <cp:revision>2</cp:revision>
  <dcterms:created xsi:type="dcterms:W3CDTF">2015-01-29T17:18:02Z</dcterms:created>
  <dcterms:modified xsi:type="dcterms:W3CDTF">2024-10-31T17:15:51Z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0x010100968A9B1CD60F3949B623380DFE0036B20076744E057B1A094CBCE7A02C496AECB5</vt:lpwstr>
  </property>
  <property fmtid="{D5CDD505-2E9C-101B-9397-08002B2CF9AE}" pid="3" name="MediaServiceImageTags">
    <vt:lpwstr/>
  </property>
  <property fmtid="{D5CDD505-2E9C-101B-9397-08002B2CF9AE}" pid="4" name="Edited?">
    <vt:bool>false</vt:bool>
  </property>
  <property fmtid="{D5CDD505-2E9C-101B-9397-08002B2CF9AE}" pid="5" name="lcf76f155ced4ddcb4097134ff3c332f">
    <vt:lpwstr/>
  </property>
  <property fmtid="{D5CDD505-2E9C-101B-9397-08002B2CF9AE}" pid="6" name="TaxCatchAll">
    <vt:lpwstr/>
  </property>
</Properties>
</file>